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3.xml" ContentType="application/vnd.openxmlformats-officedocument.presentationml.tags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26"/>
  </p:notesMasterIdLst>
  <p:handoutMasterIdLst>
    <p:handoutMasterId r:id="rId27"/>
  </p:handoutMasterIdLst>
  <p:sldIdLst>
    <p:sldId id="374" r:id="rId3"/>
    <p:sldId id="360" r:id="rId4"/>
    <p:sldId id="340" r:id="rId5"/>
    <p:sldId id="361" r:id="rId6"/>
    <p:sldId id="407" r:id="rId7"/>
    <p:sldId id="441" r:id="rId8"/>
    <p:sldId id="442" r:id="rId9"/>
    <p:sldId id="357" r:id="rId10"/>
    <p:sldId id="443" r:id="rId11"/>
    <p:sldId id="444" r:id="rId12"/>
    <p:sldId id="406" r:id="rId13"/>
    <p:sldId id="412" r:id="rId14"/>
    <p:sldId id="413" r:id="rId15"/>
    <p:sldId id="445" r:id="rId16"/>
    <p:sldId id="446" r:id="rId17"/>
    <p:sldId id="414" r:id="rId18"/>
    <p:sldId id="423" r:id="rId19"/>
    <p:sldId id="424" r:id="rId20"/>
    <p:sldId id="438" r:id="rId21"/>
    <p:sldId id="439" r:id="rId22"/>
    <p:sldId id="440" r:id="rId23"/>
    <p:sldId id="429" r:id="rId24"/>
    <p:sldId id="372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D4"/>
    <a:srgbClr val="00A9D4"/>
    <a:srgbClr val="FC852B"/>
    <a:srgbClr val="DBEFF1"/>
    <a:srgbClr val="9D77AE"/>
    <a:srgbClr val="A4DB73"/>
    <a:srgbClr val="FEBB38"/>
    <a:srgbClr val="75CBDC"/>
    <a:srgbClr val="02C6D9"/>
    <a:srgbClr val="F173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14" autoAdjust="0"/>
  </p:normalViewPr>
  <p:slideViewPr>
    <p:cSldViewPr snapToGrid="0">
      <p:cViewPr varScale="1">
        <p:scale>
          <a:sx n="101" d="100"/>
          <a:sy n="101" d="100"/>
        </p:scale>
        <p:origin x="51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A6E9B-4AD3-43AA-9906-67C65DC0E67B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C87DD-2A3B-4DBC-BAC2-9F377A6F6D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11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8287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8181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3246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7450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1848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1884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17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8575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708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5549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1923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21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2078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6274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23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17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2084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2422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2531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164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lcome_message_hel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36748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703597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05414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34153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6250140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422583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of 3 - Mart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081078" y="1907833"/>
            <a:ext cx="3168479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953596" y="1907833"/>
            <a:ext cx="3173430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389065" y="1907833"/>
            <a:ext cx="3429974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454412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3289610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2263943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100943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432976" y="4176378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4172"/>
            <a:ext cx="7748337" cy="1275989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01" y="0"/>
            <a:ext cx="4773171" cy="128016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504253" y="327797"/>
            <a:ext cx="698906" cy="708832"/>
            <a:chOff x="314496" y="295312"/>
            <a:chExt cx="621213" cy="630037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 userDrawn="1"/>
          </p:nvSpPr>
          <p:spPr>
            <a:xfrm>
              <a:off x="369276" y="295312"/>
              <a:ext cx="369277" cy="369277"/>
            </a:xfrm>
            <a:prstGeom prst="ellipse">
              <a:avLst/>
            </a:prstGeom>
            <a:solidFill>
              <a:srgbClr val="01AED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4496" y="556072"/>
              <a:ext cx="369277" cy="369277"/>
            </a:xfrm>
            <a:prstGeom prst="ellipse">
              <a:avLst/>
            </a:prstGeom>
            <a:solidFill>
              <a:srgbClr val="AAD0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 userDrawn="1"/>
          </p:nvSpPr>
          <p:spPr>
            <a:xfrm>
              <a:off x="566432" y="455441"/>
              <a:ext cx="369277" cy="369277"/>
            </a:xfrm>
            <a:prstGeom prst="ellipse">
              <a:avLst/>
            </a:prstGeom>
            <a:solidFill>
              <a:srgbClr val="FD4A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410EE-AE6E-4175-8960-6D6DF2AF436C}" type="datetimeFigureOut">
              <a:rPr lang="zh-CN" altLang="en-US" smtClean="0"/>
              <a:t>2025/4/1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65490" y="-206644"/>
            <a:ext cx="14301768" cy="8044746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1638340" y="2540544"/>
            <a:ext cx="7624645" cy="1138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>
                <a:solidFill>
                  <a:srgbClr val="009642"/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zh-CN" altLang="en-US" sz="4000" b="1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模块</a:t>
            </a:r>
            <a:r>
              <a:rPr lang="en-US" altLang="zh-CN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7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  文本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199389" y="4221238"/>
            <a:ext cx="1793221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4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>
            <a:xfrm>
              <a:off x="4578608" y="3808884"/>
              <a:ext cx="1176818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  <p:sp>
        <p:nvSpPr>
          <p:cNvPr id="26" name="PA_文本框 3"/>
          <p:cNvSpPr txBox="1"/>
          <p:nvPr>
            <p:custDataLst>
              <p:tags r:id="rId1"/>
            </p:custDataLst>
          </p:nvPr>
        </p:nvSpPr>
        <p:spPr>
          <a:xfrm>
            <a:off x="1850157" y="2122550"/>
            <a:ext cx="44646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适用教学课件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案例实战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学以致用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演示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29DDA49C-C245-4E98-84AD-BEFE4FC361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43624"/>
            <a:ext cx="2718419" cy="406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318465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7.1.2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编辑文本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3.“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属性”面板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“属性”面板综合了“字符”和“段落”面板的功能，还提供了图层变换、文本动画等选项，可以对选中文本的字符、段落变换等多种属性及文本动画进行全方面的设置。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A5FEA27-CE2A-44E6-938D-7D55ECC734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9644" y="3289954"/>
            <a:ext cx="4390712" cy="2931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1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02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53503" y="3929872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文本图层属性</a:t>
            </a:r>
          </a:p>
        </p:txBody>
      </p:sp>
    </p:spTree>
    <p:extLst>
      <p:ext uri="{BB962C8B-B14F-4D97-AF65-F5344CB8AC3E}">
        <p14:creationId xmlns:p14="http://schemas.microsoft.com/office/powerpoint/2010/main" val="52684466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7.2.1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源文本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“源文本”属性可以记录文本内容、字符格式、段落格式等内容，将该属性与关键帧结合，可以设置文本在不同时间段的显示效果。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00D8B72-6432-4854-B275-69A1BFDF8E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523" y="3204969"/>
            <a:ext cx="7838953" cy="2686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7.2.2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路径选项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当文本图层上有蒙版时，可以将蒙版视作路径，制作路径文本的效果。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路径选项”属性组中各选项作用介绍如下：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路径：用于选择文本跟随的路径。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反转路径：设置是否反转路径。如图所示为该属性关闭和打开时的效果。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3BFFE43-D537-484E-851A-1141508927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3248" y="3757460"/>
            <a:ext cx="7380137" cy="2529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414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7.2.2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路径选项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垂直于路径：设置文字是否垂直于路径。如图所示为该属性关闭的效果。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强制对齐：设置文字与路径首尾是否对齐。如图所示为该属性打开的效果。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B023880-9857-4D6F-9022-0AF1D403DD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7412" y="3126316"/>
            <a:ext cx="8236908" cy="2822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443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7.2.2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路径选项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首字边距：用于设置第一个字符相对于路径的开始位置。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末字边距：用于设置最后一个字符相对于路径的结束位置。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F91FBA0-E3CC-4ACF-8A23-23C4AC77EC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349" y="2785158"/>
            <a:ext cx="8834506" cy="302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919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7.2.3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更多选项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“更多选项”属性组中的选项可以提供更多与文本相关的选项，包括锚点分组、分组对齐等。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132C4B0-3EC8-485D-9696-B4790EBD70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1558" y="2882616"/>
            <a:ext cx="6646883" cy="292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128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03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53503" y="3929872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文本动画制作</a:t>
            </a:r>
          </a:p>
        </p:txBody>
      </p:sp>
    </p:spTree>
    <p:extLst>
      <p:ext uri="{BB962C8B-B14F-4D97-AF65-F5344CB8AC3E}">
        <p14:creationId xmlns:p14="http://schemas.microsoft.com/office/powerpoint/2010/main" val="16454380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7.3.1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动画制作器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动画制作器是一种强大的工具，它为文本图层提供了精确控制的属性，使用户能够方便地设置和调整动画效果。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AAAE2AB-26CA-4FF1-B225-66C81E6326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1728" y="2745930"/>
            <a:ext cx="7066544" cy="3759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12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7.3.2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文本选择器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每个动画制作器组都包括一个默认的范围选择器，如下图所示。除了范围选择器外，软件还提供了摆动选择器及表达式选择器，通过这些表达式，用户可以设置影响文本的范围和程度。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003BAB1-E588-4D66-BD72-FAD7CF823A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2115" y="3131802"/>
            <a:ext cx="4867769" cy="3390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583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75"/>
            <a:ext cx="12192000" cy="6862175"/>
          </a:xfrm>
          <a:prstGeom prst="rect">
            <a:avLst/>
          </a:prstGeom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790825" y="1549052"/>
            <a:ext cx="22320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rgbClr val="44546A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目录</a:t>
            </a:r>
            <a:endParaRPr lang="en-US" altLang="zh-CN" sz="4400" b="1" dirty="0">
              <a:solidFill>
                <a:srgbClr val="44546A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4215424" y="2619801"/>
            <a:ext cx="3564971" cy="4074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01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 文本的创建与编辑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215424" y="3269440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02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文本图层属性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4215424" y="3919079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03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文本动画制作</a:t>
            </a:r>
          </a:p>
        </p:txBody>
      </p:sp>
      <p:sp>
        <p:nvSpPr>
          <p:cNvPr id="10" name="Rectangle 18">
            <a:extLst>
              <a:ext uri="{FF2B5EF4-FFF2-40B4-BE49-F238E27FC236}">
                <a16:creationId xmlns:a16="http://schemas.microsoft.com/office/drawing/2014/main" id="{E288E0D7-8A0D-4C8E-AEEF-423FADC476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5424" y="4568718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04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实战演练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7.3.3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文本动画预设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文本动画预设可以直接应用至文本图层中，快速便捷地制作文本动画效果。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2AB8E71-651C-4B42-B386-2E150A1073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003" y="2865897"/>
            <a:ext cx="9623993" cy="2926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099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04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53503" y="3929872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实战演练</a:t>
            </a:r>
          </a:p>
        </p:txBody>
      </p:sp>
    </p:spTree>
    <p:extLst>
      <p:ext uri="{BB962C8B-B14F-4D97-AF65-F5344CB8AC3E}">
        <p14:creationId xmlns:p14="http://schemas.microsoft.com/office/powerpoint/2010/main" val="1108524843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6655224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7.4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实战演练：弹跳文本动画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文本在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MG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动画中的应用非常广泛，它不仅可以传递信息，还可用于增强视觉效果。本案例将通过文本、关键帧等制作弹跳文本动画。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4CCF04B-3C78-4989-9AE3-16B6F82279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4096" y="3218116"/>
            <a:ext cx="8854317" cy="2025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46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80" cy="68579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2008707" y="2618079"/>
            <a:ext cx="6119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感谢您的聆听</a:t>
            </a:r>
          </a:p>
        </p:txBody>
      </p:sp>
      <p:sp>
        <p:nvSpPr>
          <p:cNvPr id="27" name="PA_文本框 3"/>
          <p:cNvSpPr txBox="1"/>
          <p:nvPr>
            <p:custDataLst>
              <p:tags r:id="rId1"/>
            </p:custDataLst>
          </p:nvPr>
        </p:nvSpPr>
        <p:spPr>
          <a:xfrm>
            <a:off x="2008707" y="2218781"/>
            <a:ext cx="34953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THANK YOU FOR LISTENING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30658" y="3642011"/>
            <a:ext cx="1793222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2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>
            <a:xfrm>
              <a:off x="4511038" y="3808884"/>
              <a:ext cx="1176817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6314596" y="3107372"/>
            <a:ext cx="5058564" cy="1346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MG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动画中，文本不仅能够有效传递信息，还能增强视觉效果和提升品牌识别。通过动态展示和创意排版，文本能够吸引观众的注意力，使信息更加生动易懂。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 </a:t>
            </a: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6404137" y="2238788"/>
            <a:ext cx="6106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内容简介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Content Overview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436256" y="2826005"/>
            <a:ext cx="169921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1502939" y="342516"/>
            <a:ext cx="6106818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MG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动画制作基础培训教程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ACA3C0D-8E3F-46F4-9D79-C24132F4A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50" b="97422" l="4375" r="97500">
                        <a14:foregroundMark x1="51875" y1="8359" x2="26094" y2="14688"/>
                        <a14:foregroundMark x1="26094" y1="14688" x2="21875" y2="26719"/>
                        <a14:foregroundMark x1="21875" y1="26719" x2="22266" y2="50938"/>
                        <a14:foregroundMark x1="22266" y1="50938" x2="26250" y2="62109"/>
                        <a14:foregroundMark x1="26250" y1="62109" x2="36094" y2="72734"/>
                        <a14:foregroundMark x1="36094" y1="72734" x2="47031" y2="76953"/>
                        <a14:foregroundMark x1="47031" y1="76953" x2="75313" y2="78203"/>
                        <a14:foregroundMark x1="75313" y1="78203" x2="86406" y2="73750"/>
                        <a14:foregroundMark x1="86406" y1="73750" x2="92109" y2="53359"/>
                        <a14:foregroundMark x1="92109" y1="53359" x2="85781" y2="21797"/>
                        <a14:foregroundMark x1="85781" y1="21797" x2="76406" y2="13906"/>
                        <a14:foregroundMark x1="76406" y1="13906" x2="53438" y2="10391"/>
                        <a14:foregroundMark x1="53438" y1="10391" x2="25859" y2="16484"/>
                        <a14:foregroundMark x1="25859" y1="16484" x2="11875" y2="26250"/>
                        <a14:foregroundMark x1="11875" y1="26250" x2="5625" y2="36953"/>
                        <a14:foregroundMark x1="5625" y1="36953" x2="8359" y2="62109"/>
                        <a14:foregroundMark x1="8359" y1="62109" x2="12266" y2="73438"/>
                        <a14:foregroundMark x1="12266" y1="73438" x2="32422" y2="82734"/>
                        <a14:foregroundMark x1="32422" y1="82734" x2="60469" y2="85859"/>
                        <a14:foregroundMark x1="60469" y1="85859" x2="79453" y2="73828"/>
                        <a14:foregroundMark x1="79453" y1="73828" x2="81406" y2="71250"/>
                        <a14:foregroundMark x1="65781" y1="14297" x2="21484" y2="30234"/>
                        <a14:foregroundMark x1="71797" y1="17266" x2="65469" y2="27187"/>
                        <a14:foregroundMark x1="65469" y1="27187" x2="65469" y2="29922"/>
                        <a14:foregroundMark x1="63828" y1="9063" x2="36563" y2="6719"/>
                        <a14:foregroundMark x1="36563" y1="6719" x2="24609" y2="9531"/>
                        <a14:foregroundMark x1="24609" y1="9531" x2="4844" y2="37813"/>
                        <a14:foregroundMark x1="4844" y1="37813" x2="4531" y2="69609"/>
                        <a14:foregroundMark x1="11484" y1="35547" x2="21094" y2="29297"/>
                        <a14:foregroundMark x1="21094" y1="29297" x2="33906" y2="26250"/>
                        <a14:foregroundMark x1="33906" y1="26250" x2="53906" y2="28203"/>
                        <a14:foregroundMark x1="36328" y1="5078" x2="48359" y2="3750"/>
                        <a14:foregroundMark x1="48359" y1="3750" x2="66484" y2="3750"/>
                        <a14:foregroundMark x1="92969" y1="35156" x2="91172" y2="71172"/>
                        <a14:foregroundMark x1="91172" y1="71172" x2="73125" y2="88672"/>
                        <a14:foregroundMark x1="73125" y1="88672" x2="36250" y2="91797"/>
                        <a14:foregroundMark x1="36250" y1="91797" x2="22422" y2="82500"/>
                        <a14:foregroundMark x1="69141" y1="31172" x2="77031" y2="39141"/>
                        <a14:foregroundMark x1="39297" y1="31563" x2="32031" y2="31875"/>
                        <a14:foregroundMark x1="18828" y1="37188" x2="9375" y2="44453"/>
                        <a14:foregroundMark x1="9375" y1="44453" x2="9219" y2="44453"/>
                        <a14:foregroundMark x1="95313" y1="35859" x2="97500" y2="58984"/>
                        <a14:foregroundMark x1="97500" y1="58984" x2="96250" y2="62969"/>
                        <a14:foregroundMark x1="35313" y1="97422" x2="65156" y2="96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40" y="1724986"/>
            <a:ext cx="4315515" cy="431551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01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620179" y="3944969"/>
            <a:ext cx="3909459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文本的创建与编辑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7.1.1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创建文本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用户可以选择使用文本工具创建点文本或段落文本，也可以选择导入外部的文本素材，下面将对此进行介绍。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创建点文本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创建文本的主要工具为文字工具，软件提供了横排文字工具 和直排文字工具 两种工具。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7E26059-65AA-4A92-9461-AC123D8F8A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2450" y="3615828"/>
            <a:ext cx="7361350" cy="2522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7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7.1.1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创建文本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创建段落文本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选中任意文字工具后，在“合成”面板中按住鼠标左键拖拽，将创建定界框。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1D767E3-E5D5-437B-B25A-48B526AF37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523" y="2876332"/>
            <a:ext cx="7838953" cy="2686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6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7.1.1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创建文本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975690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导入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Photoshop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在导入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PSD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文档时，选择“图层选项”为“可编辑的图层样式”。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AD390C9-C909-4124-ABA3-48EC14197E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939" y="3228038"/>
            <a:ext cx="8399839" cy="2237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28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7.1.2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编辑文本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创建文本后，若想设置文本的字体、大小、缩进等属性，可以通过“字符”面板、“段落”面板等面板实现，下面将对此进行介绍。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字符”面板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“字符”面板用于设置文本的字符格式，如字体、字号、填充、描边等。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A003AE3-E218-4D4A-B1DE-8D600ABFEF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1925" y="3681726"/>
            <a:ext cx="6740179" cy="25637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7.1.2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编辑文本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2.“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段落”面板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“段落”面板用于设置文本段落，如缩进、对齐方式等，执行“窗口”→“段落”命令，将打开“段落”面板，如图所示。选中文本，在“段落”面板中设置参数后，段落样式将发生改变。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9F2D71A-D822-48C9-ACE6-4D9B1DD65D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494" y="3454818"/>
            <a:ext cx="8502203" cy="2585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097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E4646669-89D5-4F00-B7E6-D2D0A6F7B5C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www.2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875</Words>
  <Application>Microsoft Office PowerPoint</Application>
  <PresentationFormat>宽屏</PresentationFormat>
  <Paragraphs>103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Montserrat Hairline</vt:lpstr>
      <vt:lpstr>等线</vt:lpstr>
      <vt:lpstr>等线 Light</vt:lpstr>
      <vt:lpstr>思源黑体</vt:lpstr>
      <vt:lpstr>微软雅黑</vt:lpstr>
      <vt:lpstr>Arial</vt:lpstr>
      <vt:lpstr>Calibri</vt:lpstr>
      <vt:lpstr>Calibri Light</vt:lpstr>
      <vt:lpstr>Lato Light</vt:lpstr>
      <vt:lpstr>Poppins Light</vt:lpstr>
      <vt:lpstr>Wingdings</vt:lpstr>
      <vt:lpstr>www.2ppt.com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MG动画制作基础培训教程</dc:title>
  <dc:creator/>
  <cp:keywords>希望 MG动画制作基础培训教程</cp:keywords>
  <cp:lastModifiedBy/>
  <cp:revision>2</cp:revision>
  <dcterms:created xsi:type="dcterms:W3CDTF">2021-05-01T02:52:20Z</dcterms:created>
  <dcterms:modified xsi:type="dcterms:W3CDTF">2025-04-01T03:15:11Z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16C3BD95F65B4B0A9A5535104F5DE7C7</vt:lpwstr>
  </property>
  <property fmtid="{D5CDD505-2E9C-101B-9397-08002B2CF9AE}" pid="3" name="KSOProductBuildVer">
    <vt:lpwstr>2052-11.1.0.10463</vt:lpwstr>
  </property>
</Properties>
</file>