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3.xml" ContentType="application/vnd.openxmlformats-officedocument.presentationml.tags+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53"/>
  </p:notesMasterIdLst>
  <p:handoutMasterIdLst>
    <p:handoutMasterId r:id="rId54"/>
  </p:handoutMasterIdLst>
  <p:sldIdLst>
    <p:sldId id="374" r:id="rId3"/>
    <p:sldId id="360" r:id="rId4"/>
    <p:sldId id="340" r:id="rId5"/>
    <p:sldId id="361" r:id="rId6"/>
    <p:sldId id="407" r:id="rId7"/>
    <p:sldId id="406" r:id="rId8"/>
    <p:sldId id="412" r:id="rId9"/>
    <p:sldId id="413" r:id="rId10"/>
    <p:sldId id="414" r:id="rId11"/>
    <p:sldId id="444" r:id="rId12"/>
    <p:sldId id="415" r:id="rId13"/>
    <p:sldId id="423" r:id="rId14"/>
    <p:sldId id="424" r:id="rId15"/>
    <p:sldId id="445" r:id="rId16"/>
    <p:sldId id="446" r:id="rId17"/>
    <p:sldId id="438" r:id="rId18"/>
    <p:sldId id="447" r:id="rId19"/>
    <p:sldId id="448" r:id="rId20"/>
    <p:sldId id="449" r:id="rId21"/>
    <p:sldId id="450" r:id="rId22"/>
    <p:sldId id="443" r:id="rId23"/>
    <p:sldId id="439" r:id="rId24"/>
    <p:sldId id="451" r:id="rId25"/>
    <p:sldId id="452" r:id="rId26"/>
    <p:sldId id="425" r:id="rId27"/>
    <p:sldId id="453" r:id="rId28"/>
    <p:sldId id="440" r:id="rId29"/>
    <p:sldId id="455" r:id="rId30"/>
    <p:sldId id="456" r:id="rId31"/>
    <p:sldId id="457" r:id="rId32"/>
    <p:sldId id="426" r:id="rId33"/>
    <p:sldId id="459" r:id="rId34"/>
    <p:sldId id="460" r:id="rId35"/>
    <p:sldId id="461" r:id="rId36"/>
    <p:sldId id="462" r:id="rId37"/>
    <p:sldId id="463" r:id="rId38"/>
    <p:sldId id="464" r:id="rId39"/>
    <p:sldId id="458" r:id="rId40"/>
    <p:sldId id="430" r:id="rId41"/>
    <p:sldId id="465" r:id="rId42"/>
    <p:sldId id="466" r:id="rId43"/>
    <p:sldId id="467" r:id="rId44"/>
    <p:sldId id="468" r:id="rId45"/>
    <p:sldId id="469" r:id="rId46"/>
    <p:sldId id="470" r:id="rId47"/>
    <p:sldId id="471" r:id="rId48"/>
    <p:sldId id="472" r:id="rId49"/>
    <p:sldId id="442" r:id="rId50"/>
    <p:sldId id="431" r:id="rId51"/>
    <p:sldId id="372" r:id="rId52"/>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101" d="100"/>
          <a:sy n="101" d="100"/>
        </p:scale>
        <p:origin x="876" y="11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713119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4126551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871554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8473506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4074698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7495338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108248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23534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3221192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6631190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4018090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11045206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269966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1569158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25039689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3356285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685648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28436169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36949204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17136245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38244596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37</a:t>
            </a:fld>
            <a:endParaRPr lang="zh-CN" altLang="en-US"/>
          </a:p>
        </p:txBody>
      </p:sp>
    </p:spTree>
    <p:extLst>
      <p:ext uri="{BB962C8B-B14F-4D97-AF65-F5344CB8AC3E}">
        <p14:creationId xmlns:p14="http://schemas.microsoft.com/office/powerpoint/2010/main" val="28621378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10185795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39</a:t>
            </a:fld>
            <a:endParaRPr lang="zh-CN" altLang="en-US"/>
          </a:p>
        </p:txBody>
      </p:sp>
    </p:spTree>
    <p:extLst>
      <p:ext uri="{BB962C8B-B14F-4D97-AF65-F5344CB8AC3E}">
        <p14:creationId xmlns:p14="http://schemas.microsoft.com/office/powerpoint/2010/main" val="26793187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2078869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4567813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42</a:t>
            </a:fld>
            <a:endParaRPr lang="zh-CN" altLang="en-US"/>
          </a:p>
        </p:txBody>
      </p:sp>
    </p:spTree>
    <p:extLst>
      <p:ext uri="{BB962C8B-B14F-4D97-AF65-F5344CB8AC3E}">
        <p14:creationId xmlns:p14="http://schemas.microsoft.com/office/powerpoint/2010/main" val="39309215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43</a:t>
            </a:fld>
            <a:endParaRPr lang="zh-CN" altLang="en-US"/>
          </a:p>
        </p:txBody>
      </p:sp>
    </p:spTree>
    <p:extLst>
      <p:ext uri="{BB962C8B-B14F-4D97-AF65-F5344CB8AC3E}">
        <p14:creationId xmlns:p14="http://schemas.microsoft.com/office/powerpoint/2010/main" val="39827093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44</a:t>
            </a:fld>
            <a:endParaRPr lang="zh-CN" altLang="en-US"/>
          </a:p>
        </p:txBody>
      </p:sp>
    </p:spTree>
    <p:extLst>
      <p:ext uri="{BB962C8B-B14F-4D97-AF65-F5344CB8AC3E}">
        <p14:creationId xmlns:p14="http://schemas.microsoft.com/office/powerpoint/2010/main" val="33589990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45</a:t>
            </a:fld>
            <a:endParaRPr lang="zh-CN" altLang="en-US"/>
          </a:p>
        </p:txBody>
      </p:sp>
    </p:spTree>
    <p:extLst>
      <p:ext uri="{BB962C8B-B14F-4D97-AF65-F5344CB8AC3E}">
        <p14:creationId xmlns:p14="http://schemas.microsoft.com/office/powerpoint/2010/main" val="15022809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46</a:t>
            </a:fld>
            <a:endParaRPr lang="zh-CN" altLang="en-US"/>
          </a:p>
        </p:txBody>
      </p:sp>
    </p:spTree>
    <p:extLst>
      <p:ext uri="{BB962C8B-B14F-4D97-AF65-F5344CB8AC3E}">
        <p14:creationId xmlns:p14="http://schemas.microsoft.com/office/powerpoint/2010/main" val="36973383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47</a:t>
            </a:fld>
            <a:endParaRPr lang="zh-CN" altLang="en-US"/>
          </a:p>
        </p:txBody>
      </p:sp>
    </p:spTree>
    <p:extLst>
      <p:ext uri="{BB962C8B-B14F-4D97-AF65-F5344CB8AC3E}">
        <p14:creationId xmlns:p14="http://schemas.microsoft.com/office/powerpoint/2010/main" val="18186849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5611097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49</a:t>
            </a:fld>
            <a:endParaRPr lang="zh-CN" altLang="en-US"/>
          </a:p>
        </p:txBody>
      </p:sp>
    </p:spTree>
    <p:extLst>
      <p:ext uri="{BB962C8B-B14F-4D97-AF65-F5344CB8AC3E}">
        <p14:creationId xmlns:p14="http://schemas.microsoft.com/office/powerpoint/2010/main" val="17776870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50</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2202846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37.emf"/><Relationship Id="rId4" Type="http://schemas.openxmlformats.org/officeDocument/2006/relationships/image" Target="../media/image36.emf"/></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4.emf"/></Relationships>
</file>

<file path=ppt/slides/_rels/slide42.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46.emf"/></Relationships>
</file>

<file path=ppt/slides/_rels/slide4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8.emf"/></Relationships>
</file>

<file path=ppt/slides/_rels/slide44.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52.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模块</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3</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MG</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动画技术基础</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动画的渲染与输出</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渲染输出</a:t>
            </a:r>
          </a:p>
          <a:p>
            <a:pPr indent="457200">
              <a:lnSpc>
                <a:spcPct val="150000"/>
              </a:lnSpc>
            </a:pPr>
            <a:r>
              <a:rPr lang="zh-CN" altLang="en-US" dirty="0">
                <a:latin typeface="微软雅黑" panose="020B0503020204020204" pitchFamily="34" charset="-122"/>
                <a:ea typeface="微软雅黑" panose="020B0503020204020204" pitchFamily="34" charset="-122"/>
              </a:rPr>
              <a:t>渲染输出都需要在“渲染队列”面板中进行，选中要渲染的合成，执行“合成”→“添加到渲染队列”命令或按</a:t>
            </a:r>
            <a:r>
              <a:rPr lang="en-US" altLang="zh-CN" dirty="0" err="1">
                <a:latin typeface="微软雅黑" panose="020B0503020204020204" pitchFamily="34" charset="-122"/>
                <a:ea typeface="微软雅黑" panose="020B0503020204020204" pitchFamily="34" charset="-122"/>
              </a:rPr>
              <a:t>Ctrl+M</a:t>
            </a:r>
            <a:r>
              <a:rPr lang="zh-CN" altLang="en-US" dirty="0">
                <a:latin typeface="微软雅黑" panose="020B0503020204020204" pitchFamily="34" charset="-122"/>
                <a:ea typeface="微软雅黑" panose="020B0503020204020204" pitchFamily="34" charset="-122"/>
              </a:rPr>
              <a:t>组合键，将合成添加至渲染队列。从中设置参数后，单击右上角的渲染按钮，进行渲染输出即可。</a:t>
            </a:r>
          </a:p>
        </p:txBody>
      </p:sp>
      <p:pic>
        <p:nvPicPr>
          <p:cNvPr id="3" name="图片 2">
            <a:extLst>
              <a:ext uri="{FF2B5EF4-FFF2-40B4-BE49-F238E27FC236}">
                <a16:creationId xmlns:a16="http://schemas.microsoft.com/office/drawing/2014/main" id="{C7570B0A-413B-4528-8FD2-DAA513F68A72}"/>
              </a:ext>
            </a:extLst>
          </p:cNvPr>
          <p:cNvPicPr>
            <a:picLocks noChangeAspect="1"/>
          </p:cNvPicPr>
          <p:nvPr/>
        </p:nvPicPr>
        <p:blipFill>
          <a:blip r:embed="rId3"/>
          <a:stretch>
            <a:fillRect/>
          </a:stretch>
        </p:blipFill>
        <p:spPr>
          <a:xfrm>
            <a:off x="2919638" y="3516039"/>
            <a:ext cx="5962544" cy="2800350"/>
          </a:xfrm>
          <a:prstGeom prst="rect">
            <a:avLst/>
          </a:prstGeom>
        </p:spPr>
      </p:pic>
    </p:spTree>
    <p:extLst>
      <p:ext uri="{BB962C8B-B14F-4D97-AF65-F5344CB8AC3E}">
        <p14:creationId xmlns:p14="http://schemas.microsoft.com/office/powerpoint/2010/main" val="36788429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66714"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保存和关闭文档</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保存文档可以将当前制作的内容存储下来，方便后续的编辑修改。</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保存项目</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另存为</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关闭项目</a:t>
            </a:r>
          </a:p>
        </p:txBody>
      </p:sp>
      <p:pic>
        <p:nvPicPr>
          <p:cNvPr id="3" name="图片 2">
            <a:extLst>
              <a:ext uri="{FF2B5EF4-FFF2-40B4-BE49-F238E27FC236}">
                <a16:creationId xmlns:a16="http://schemas.microsoft.com/office/drawing/2014/main" id="{B7E86F24-D3B3-4A32-947F-11D599849E14}"/>
              </a:ext>
            </a:extLst>
          </p:cNvPr>
          <p:cNvPicPr>
            <a:picLocks noChangeAspect="1"/>
          </p:cNvPicPr>
          <p:nvPr/>
        </p:nvPicPr>
        <p:blipFill>
          <a:blip r:embed="rId3"/>
          <a:stretch>
            <a:fillRect/>
          </a:stretch>
        </p:blipFill>
        <p:spPr>
          <a:xfrm>
            <a:off x="3487674" y="2635758"/>
            <a:ext cx="5216652" cy="1586484"/>
          </a:xfrm>
          <a:prstGeom prst="rect">
            <a:avLst/>
          </a:prstGeom>
        </p:spPr>
      </p:pic>
      <p:pic>
        <p:nvPicPr>
          <p:cNvPr id="5" name="图片 4">
            <a:extLst>
              <a:ext uri="{FF2B5EF4-FFF2-40B4-BE49-F238E27FC236}">
                <a16:creationId xmlns:a16="http://schemas.microsoft.com/office/drawing/2014/main" id="{82A927D6-159F-406F-A9AD-403E090C697E}"/>
              </a:ext>
            </a:extLst>
          </p:cNvPr>
          <p:cNvPicPr>
            <a:picLocks noChangeAspect="1"/>
          </p:cNvPicPr>
          <p:nvPr/>
        </p:nvPicPr>
        <p:blipFill>
          <a:blip r:embed="rId4"/>
          <a:stretch>
            <a:fillRect/>
          </a:stretch>
        </p:blipFill>
        <p:spPr>
          <a:xfrm>
            <a:off x="4378731" y="4512138"/>
            <a:ext cx="3434538" cy="1159909"/>
          </a:xfrm>
          <a:prstGeom prst="rect">
            <a:avLst/>
          </a:prstGeom>
        </p:spPr>
      </p:pic>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素材的导入与管理</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导入素材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导入素材支持用户使用已有的素材，减轻制作压力，提升制作效率。</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51E7997-55B4-4FAE-8C7E-61E4C8F35AF3}"/>
              </a:ext>
            </a:extLst>
          </p:cNvPr>
          <p:cNvPicPr>
            <a:picLocks noChangeAspect="1"/>
          </p:cNvPicPr>
          <p:nvPr/>
        </p:nvPicPr>
        <p:blipFill>
          <a:blip r:embed="rId3"/>
          <a:stretch>
            <a:fillRect/>
          </a:stretch>
        </p:blipFill>
        <p:spPr>
          <a:xfrm>
            <a:off x="1427612" y="2954845"/>
            <a:ext cx="8574776" cy="2607754"/>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导入素材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除普通素材外，</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还支持导入</a:t>
            </a:r>
            <a:r>
              <a:rPr lang="en-US" altLang="zh-CN" dirty="0">
                <a:latin typeface="微软雅黑" panose="020B0503020204020204" pitchFamily="34" charset="-122"/>
                <a:ea typeface="微软雅黑" panose="020B0503020204020204" pitchFamily="34" charset="-122"/>
              </a:rPr>
              <a:t>Premiere</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等软件的源文档，并保留文档中的序列或图层。</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导入</a:t>
            </a:r>
            <a:r>
              <a:rPr lang="en-US" altLang="zh-CN" b="1" dirty="0">
                <a:latin typeface="微软雅黑" panose="020B0503020204020204" pitchFamily="34" charset="-122"/>
                <a:ea typeface="微软雅黑" panose="020B0503020204020204" pitchFamily="34" charset="-122"/>
              </a:rPr>
              <a:t>Premiere</a:t>
            </a:r>
            <a:r>
              <a:rPr lang="zh-CN" altLang="en-US" b="1" dirty="0">
                <a:latin typeface="微软雅黑" panose="020B0503020204020204" pitchFamily="34" charset="-122"/>
                <a:ea typeface="微软雅黑" panose="020B0503020204020204" pitchFamily="34" charset="-122"/>
              </a:rPr>
              <a:t>项目文件</a:t>
            </a:r>
          </a:p>
        </p:txBody>
      </p:sp>
      <p:pic>
        <p:nvPicPr>
          <p:cNvPr id="4" name="图片 3">
            <a:extLst>
              <a:ext uri="{FF2B5EF4-FFF2-40B4-BE49-F238E27FC236}">
                <a16:creationId xmlns:a16="http://schemas.microsoft.com/office/drawing/2014/main" id="{815332B9-D188-473B-984C-8A63A928C499}"/>
              </a:ext>
            </a:extLst>
          </p:cNvPr>
          <p:cNvPicPr>
            <a:picLocks noChangeAspect="1"/>
          </p:cNvPicPr>
          <p:nvPr/>
        </p:nvPicPr>
        <p:blipFill>
          <a:blip r:embed="rId3"/>
          <a:stretch>
            <a:fillRect/>
          </a:stretch>
        </p:blipFill>
        <p:spPr>
          <a:xfrm>
            <a:off x="1860455" y="3381755"/>
            <a:ext cx="8185339" cy="2180844"/>
          </a:xfrm>
          <a:prstGeom prst="rect">
            <a:avLst/>
          </a:prstGeom>
        </p:spPr>
      </p:pic>
    </p:spTree>
    <p:extLst>
      <p:ext uri="{BB962C8B-B14F-4D97-AF65-F5344CB8AC3E}">
        <p14:creationId xmlns:p14="http://schemas.microsoft.com/office/powerpoint/2010/main" val="76512851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导入素材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导入</a:t>
            </a:r>
            <a:r>
              <a:rPr lang="en-US" altLang="zh-CN" b="1" dirty="0">
                <a:latin typeface="微软雅黑" panose="020B0503020204020204" pitchFamily="34" charset="-122"/>
                <a:ea typeface="微软雅黑" panose="020B0503020204020204" pitchFamily="34" charset="-122"/>
              </a:rPr>
              <a:t>Photoshop</a:t>
            </a:r>
            <a:r>
              <a:rPr lang="zh-CN" altLang="en-US" b="1" dirty="0">
                <a:latin typeface="微软雅黑" panose="020B0503020204020204" pitchFamily="34" charset="-122"/>
                <a:ea typeface="微软雅黑" panose="020B0503020204020204" pitchFamily="34" charset="-122"/>
              </a:rPr>
              <a:t>文件</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导入</a:t>
            </a:r>
            <a:r>
              <a:rPr lang="en-US" altLang="zh-CN" b="1" dirty="0">
                <a:latin typeface="微软雅黑" panose="020B0503020204020204" pitchFamily="34" charset="-122"/>
                <a:ea typeface="微软雅黑" panose="020B0503020204020204" pitchFamily="34" charset="-122"/>
              </a:rPr>
              <a:t>Illustrator</a:t>
            </a:r>
            <a:r>
              <a:rPr lang="zh-CN" altLang="en-US" b="1" dirty="0">
                <a:latin typeface="微软雅黑" panose="020B0503020204020204" pitchFamily="34" charset="-122"/>
                <a:ea typeface="微软雅黑" panose="020B0503020204020204" pitchFamily="34" charset="-122"/>
              </a:rPr>
              <a:t>文件</a:t>
            </a:r>
          </a:p>
        </p:txBody>
      </p:sp>
      <p:pic>
        <p:nvPicPr>
          <p:cNvPr id="5" name="图片 4">
            <a:extLst>
              <a:ext uri="{FF2B5EF4-FFF2-40B4-BE49-F238E27FC236}">
                <a16:creationId xmlns:a16="http://schemas.microsoft.com/office/drawing/2014/main" id="{AA888972-1A2B-4A16-A5D6-5C63975FFC41}"/>
              </a:ext>
            </a:extLst>
          </p:cNvPr>
          <p:cNvPicPr>
            <a:picLocks noChangeAspect="1"/>
          </p:cNvPicPr>
          <p:nvPr/>
        </p:nvPicPr>
        <p:blipFill>
          <a:blip r:embed="rId3"/>
          <a:stretch>
            <a:fillRect/>
          </a:stretch>
        </p:blipFill>
        <p:spPr>
          <a:xfrm>
            <a:off x="2057163" y="2807982"/>
            <a:ext cx="7791923" cy="2963799"/>
          </a:xfrm>
          <a:prstGeom prst="rect">
            <a:avLst/>
          </a:prstGeom>
        </p:spPr>
      </p:pic>
    </p:spTree>
    <p:extLst>
      <p:ext uri="{BB962C8B-B14F-4D97-AF65-F5344CB8AC3E}">
        <p14:creationId xmlns:p14="http://schemas.microsoft.com/office/powerpoint/2010/main" val="303483057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管理素材可以使素材在“项目”面板中更加整洁规律，便于用户查找和协同操作。下面将对此进行介绍。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排序素材</a:t>
            </a:r>
          </a:p>
          <a:p>
            <a:pPr indent="457200">
              <a:lnSpc>
                <a:spcPct val="150000"/>
              </a:lnSpc>
            </a:pPr>
            <a:r>
              <a:rPr lang="zh-CN" altLang="en-US" dirty="0">
                <a:latin typeface="微软雅黑" panose="020B0503020204020204" pitchFamily="34" charset="-122"/>
                <a:ea typeface="微软雅黑" panose="020B0503020204020204" pitchFamily="34" charset="-122"/>
              </a:rPr>
              <a:t>“项目”面板中存放着项目文件中的素材，用户可以单击属性标签使素材按照该属性进行排序，如图所示为按“名称”排序的效果。再次单击可反向排列顺序。</a:t>
            </a:r>
          </a:p>
        </p:txBody>
      </p:sp>
      <p:pic>
        <p:nvPicPr>
          <p:cNvPr id="4" name="图片 3">
            <a:extLst>
              <a:ext uri="{FF2B5EF4-FFF2-40B4-BE49-F238E27FC236}">
                <a16:creationId xmlns:a16="http://schemas.microsoft.com/office/drawing/2014/main" id="{4ECBF179-ABF7-4390-A25F-4C33B126D13A}"/>
              </a:ext>
            </a:extLst>
          </p:cNvPr>
          <p:cNvPicPr>
            <a:picLocks noChangeAspect="1"/>
          </p:cNvPicPr>
          <p:nvPr/>
        </p:nvPicPr>
        <p:blipFill>
          <a:blip r:embed="rId3"/>
          <a:stretch>
            <a:fillRect/>
          </a:stretch>
        </p:blipFill>
        <p:spPr>
          <a:xfrm>
            <a:off x="2579046" y="4040189"/>
            <a:ext cx="6271907" cy="2234056"/>
          </a:xfrm>
          <a:prstGeom prst="rect">
            <a:avLst/>
          </a:prstGeom>
        </p:spPr>
      </p:pic>
    </p:spTree>
    <p:extLst>
      <p:ext uri="{BB962C8B-B14F-4D97-AF65-F5344CB8AC3E}">
        <p14:creationId xmlns:p14="http://schemas.microsoft.com/office/powerpoint/2010/main" val="33305838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归纳素材</a:t>
            </a:r>
          </a:p>
          <a:p>
            <a:pPr indent="457200">
              <a:lnSpc>
                <a:spcPct val="150000"/>
              </a:lnSpc>
            </a:pPr>
            <a:r>
              <a:rPr lang="zh-CN" altLang="en-US" dirty="0">
                <a:latin typeface="微软雅黑" panose="020B0503020204020204" pitchFamily="34" charset="-122"/>
                <a:ea typeface="微软雅黑" panose="020B0503020204020204" pitchFamily="34" charset="-122"/>
              </a:rPr>
              <a:t>在素材类别较为明显的情况下，用户可以通过创建文件夹来归纳素材。</a:t>
            </a:r>
          </a:p>
        </p:txBody>
      </p:sp>
      <p:pic>
        <p:nvPicPr>
          <p:cNvPr id="5" name="图片 4">
            <a:extLst>
              <a:ext uri="{FF2B5EF4-FFF2-40B4-BE49-F238E27FC236}">
                <a16:creationId xmlns:a16="http://schemas.microsoft.com/office/drawing/2014/main" id="{49F3838E-24A6-4312-90DD-C8D481848FB2}"/>
              </a:ext>
            </a:extLst>
          </p:cNvPr>
          <p:cNvPicPr>
            <a:picLocks noChangeAspect="1"/>
          </p:cNvPicPr>
          <p:nvPr/>
        </p:nvPicPr>
        <p:blipFill>
          <a:blip r:embed="rId3"/>
          <a:stretch>
            <a:fillRect/>
          </a:stretch>
        </p:blipFill>
        <p:spPr>
          <a:xfrm>
            <a:off x="1852837" y="2763087"/>
            <a:ext cx="6936635" cy="2635556"/>
          </a:xfrm>
          <a:prstGeom prst="rect">
            <a:avLst/>
          </a:prstGeom>
        </p:spPr>
      </p:pic>
    </p:spTree>
    <p:extLst>
      <p:ext uri="{BB962C8B-B14F-4D97-AF65-F5344CB8AC3E}">
        <p14:creationId xmlns:p14="http://schemas.microsoft.com/office/powerpoint/2010/main" val="21301973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搜索素材</a:t>
            </a:r>
          </a:p>
          <a:p>
            <a:pPr indent="457200">
              <a:lnSpc>
                <a:spcPct val="150000"/>
              </a:lnSpc>
            </a:pPr>
            <a:r>
              <a:rPr lang="zh-CN" altLang="en-US" dirty="0">
                <a:latin typeface="微软雅黑" panose="020B0503020204020204" pitchFamily="34" charset="-122"/>
                <a:ea typeface="微软雅黑" panose="020B0503020204020204" pitchFamily="34" charset="-122"/>
              </a:rPr>
              <a:t>在“项目”面板中的素材数量过多时，搜索素材可以及时地找到需要的素材。</a:t>
            </a:r>
          </a:p>
        </p:txBody>
      </p:sp>
      <p:pic>
        <p:nvPicPr>
          <p:cNvPr id="4" name="图片 3">
            <a:extLst>
              <a:ext uri="{FF2B5EF4-FFF2-40B4-BE49-F238E27FC236}">
                <a16:creationId xmlns:a16="http://schemas.microsoft.com/office/drawing/2014/main" id="{397F9368-7FC7-4A9D-AE66-718B3CAF05B6}"/>
              </a:ext>
            </a:extLst>
          </p:cNvPr>
          <p:cNvPicPr>
            <a:picLocks noChangeAspect="1"/>
          </p:cNvPicPr>
          <p:nvPr/>
        </p:nvPicPr>
        <p:blipFill>
          <a:blip r:embed="rId3"/>
          <a:stretch>
            <a:fillRect/>
          </a:stretch>
        </p:blipFill>
        <p:spPr>
          <a:xfrm>
            <a:off x="2424771" y="3062372"/>
            <a:ext cx="6580457" cy="2500227"/>
          </a:xfrm>
          <a:prstGeom prst="rect">
            <a:avLst/>
          </a:prstGeom>
        </p:spPr>
      </p:pic>
    </p:spTree>
    <p:extLst>
      <p:ext uri="{BB962C8B-B14F-4D97-AF65-F5344CB8AC3E}">
        <p14:creationId xmlns:p14="http://schemas.microsoft.com/office/powerpoint/2010/main" val="16122254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81001"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替换素材</a:t>
            </a:r>
          </a:p>
          <a:p>
            <a:pPr indent="457200">
              <a:lnSpc>
                <a:spcPct val="150000"/>
              </a:lnSpc>
            </a:pPr>
            <a:r>
              <a:rPr lang="zh-CN" altLang="en-US" dirty="0">
                <a:latin typeface="微软雅黑" panose="020B0503020204020204" pitchFamily="34" charset="-122"/>
                <a:ea typeface="微软雅黑" panose="020B0503020204020204" pitchFamily="34" charset="-122"/>
              </a:rPr>
              <a:t>“替换素材”命令可以在不影响整体效果的情况下，单独替换掉某个素材。</a:t>
            </a:r>
          </a:p>
        </p:txBody>
      </p:sp>
      <p:pic>
        <p:nvPicPr>
          <p:cNvPr id="5" name="图片 4">
            <a:extLst>
              <a:ext uri="{FF2B5EF4-FFF2-40B4-BE49-F238E27FC236}">
                <a16:creationId xmlns:a16="http://schemas.microsoft.com/office/drawing/2014/main" id="{075A63A8-08CD-4782-8127-7C3C14C7AA4D}"/>
              </a:ext>
            </a:extLst>
          </p:cNvPr>
          <p:cNvPicPr>
            <a:picLocks noChangeAspect="1"/>
          </p:cNvPicPr>
          <p:nvPr/>
        </p:nvPicPr>
        <p:blipFill>
          <a:blip r:embed="rId3"/>
          <a:stretch>
            <a:fillRect/>
          </a:stretch>
        </p:blipFill>
        <p:spPr>
          <a:xfrm>
            <a:off x="3167197" y="2807982"/>
            <a:ext cx="4390890" cy="2908001"/>
          </a:xfrm>
          <a:prstGeom prst="rect">
            <a:avLst/>
          </a:prstGeom>
        </p:spPr>
      </p:pic>
    </p:spTree>
    <p:extLst>
      <p:ext uri="{BB962C8B-B14F-4D97-AF65-F5344CB8AC3E}">
        <p14:creationId xmlns:p14="http://schemas.microsoft.com/office/powerpoint/2010/main" val="29569509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444024" y="2296964"/>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 </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After Effects</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工作界面</a:t>
            </a:r>
          </a:p>
        </p:txBody>
      </p:sp>
      <p:sp>
        <p:nvSpPr>
          <p:cNvPr id="8" name="Rectangle 18"/>
          <p:cNvSpPr>
            <a:spLocks noChangeArrowheads="1"/>
          </p:cNvSpPr>
          <p:nvPr/>
        </p:nvSpPr>
        <p:spPr bwMode="auto">
          <a:xfrm>
            <a:off x="4444024" y="295295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项目与合成</a:t>
            </a:r>
          </a:p>
        </p:txBody>
      </p:sp>
      <p:sp>
        <p:nvSpPr>
          <p:cNvPr id="9" name="Rectangle 18"/>
          <p:cNvSpPr>
            <a:spLocks noChangeArrowheads="1"/>
          </p:cNvSpPr>
          <p:nvPr/>
        </p:nvSpPr>
        <p:spPr bwMode="auto">
          <a:xfrm>
            <a:off x="4444024" y="360895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素材的导入与管理</a:t>
            </a:r>
          </a:p>
        </p:txBody>
      </p:sp>
      <p:sp>
        <p:nvSpPr>
          <p:cNvPr id="10" name="Rectangle 18">
            <a:extLst>
              <a:ext uri="{FF2B5EF4-FFF2-40B4-BE49-F238E27FC236}">
                <a16:creationId xmlns:a16="http://schemas.microsoft.com/office/drawing/2014/main" id="{13EDE729-3EEC-431C-8FF1-2977C8C2865E}"/>
              </a:ext>
            </a:extLst>
          </p:cNvPr>
          <p:cNvSpPr>
            <a:spLocks noChangeArrowheads="1"/>
          </p:cNvSpPr>
          <p:nvPr/>
        </p:nvSpPr>
        <p:spPr bwMode="auto">
          <a:xfrm>
            <a:off x="4444024" y="426494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图层控制</a:t>
            </a:r>
          </a:p>
        </p:txBody>
      </p:sp>
      <p:sp>
        <p:nvSpPr>
          <p:cNvPr id="11" name="Rectangle 18">
            <a:extLst>
              <a:ext uri="{FF2B5EF4-FFF2-40B4-BE49-F238E27FC236}">
                <a16:creationId xmlns:a16="http://schemas.microsoft.com/office/drawing/2014/main" id="{F4CA6B2E-AEF2-4299-A9C5-4D53AA4D32B2}"/>
              </a:ext>
            </a:extLst>
          </p:cNvPr>
          <p:cNvSpPr>
            <a:spLocks noChangeArrowheads="1"/>
          </p:cNvSpPr>
          <p:nvPr/>
        </p:nvSpPr>
        <p:spPr bwMode="auto">
          <a:xfrm>
            <a:off x="4444023" y="49209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81001"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管理素材</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代理素材</a:t>
            </a:r>
          </a:p>
          <a:p>
            <a:pPr indent="457200">
              <a:lnSpc>
                <a:spcPct val="150000"/>
              </a:lnSpc>
            </a:pPr>
            <a:r>
              <a:rPr lang="zh-CN" altLang="en-US" dirty="0">
                <a:latin typeface="微软雅黑" panose="020B0503020204020204" pitchFamily="34" charset="-122"/>
                <a:ea typeface="微软雅黑" panose="020B0503020204020204" pitchFamily="34" charset="-122"/>
              </a:rPr>
              <a:t>代理素材是指使用一个低质量的素材替换高质量的素材，以减轻剪辑软件运行的压力，在制作完成输出时，再替换回高品质素材。用最终素材项目替换图层的代理时，将保留应用到图层的任何蒙版、属性、表达式、效果和关键帧。</a:t>
            </a:r>
          </a:p>
        </p:txBody>
      </p:sp>
      <p:pic>
        <p:nvPicPr>
          <p:cNvPr id="4" name="图片 3">
            <a:extLst>
              <a:ext uri="{FF2B5EF4-FFF2-40B4-BE49-F238E27FC236}">
                <a16:creationId xmlns:a16="http://schemas.microsoft.com/office/drawing/2014/main" id="{2CB64191-8EE0-4414-A764-D87EB4FB4DA2}"/>
              </a:ext>
            </a:extLst>
          </p:cNvPr>
          <p:cNvPicPr>
            <a:picLocks noChangeAspect="1"/>
          </p:cNvPicPr>
          <p:nvPr/>
        </p:nvPicPr>
        <p:blipFill>
          <a:blip r:embed="rId3"/>
          <a:stretch>
            <a:fillRect/>
          </a:stretch>
        </p:blipFill>
        <p:spPr>
          <a:xfrm>
            <a:off x="2634321" y="3702452"/>
            <a:ext cx="6580457" cy="2500227"/>
          </a:xfrm>
          <a:prstGeom prst="rect">
            <a:avLst/>
          </a:prstGeom>
        </p:spPr>
      </p:pic>
    </p:spTree>
    <p:extLst>
      <p:ext uri="{BB962C8B-B14F-4D97-AF65-F5344CB8AC3E}">
        <p14:creationId xmlns:p14="http://schemas.microsoft.com/office/powerpoint/2010/main" val="235392215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53503" y="3973544"/>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图层控制</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41884444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图层的类型</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4" y="1614488"/>
            <a:ext cx="9286875" cy="5444888"/>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是一款基于图层的动画和视频制作软件，图层是其中极为重要的一个概念。根据承载内容的不同，一般可以将图层分为素材图层、文本图层、纯色图层、形状图层、灯光等不同类型的图层，这些图层的作用各不相同，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素材图层</a:t>
            </a:r>
          </a:p>
          <a:p>
            <a:pPr indent="457200">
              <a:lnSpc>
                <a:spcPct val="150000"/>
              </a:lnSpc>
            </a:pPr>
            <a:r>
              <a:rPr lang="zh-CN" altLang="en-US" dirty="0">
                <a:latin typeface="微软雅黑" panose="020B0503020204020204" pitchFamily="34" charset="-122"/>
                <a:ea typeface="微软雅黑" panose="020B0503020204020204" pitchFamily="34" charset="-122"/>
              </a:rPr>
              <a:t>素材图层是</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中的常见图层。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文本图层</a:t>
            </a:r>
          </a:p>
          <a:p>
            <a:pPr indent="457200">
              <a:lnSpc>
                <a:spcPct val="150000"/>
              </a:lnSpc>
            </a:pPr>
            <a:r>
              <a:rPr lang="zh-CN" altLang="en-US" dirty="0">
                <a:latin typeface="微软雅黑" panose="020B0503020204020204" pitchFamily="34" charset="-122"/>
                <a:ea typeface="微软雅黑" panose="020B0503020204020204" pitchFamily="34" charset="-122"/>
              </a:rPr>
              <a:t>使用文本图层可以快速地创建文字，并制作文字动画，还可以进行移动、缩放、旋转及透明度等操作。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纯色图层</a:t>
            </a:r>
          </a:p>
          <a:p>
            <a:pPr indent="457200">
              <a:lnSpc>
                <a:spcPct val="150000"/>
              </a:lnSpc>
            </a:pPr>
            <a:r>
              <a:rPr lang="zh-CN" altLang="en-US" dirty="0">
                <a:latin typeface="微软雅黑" panose="020B0503020204020204" pitchFamily="34" charset="-122"/>
                <a:ea typeface="微软雅黑" panose="020B0503020204020204" pitchFamily="34" charset="-122"/>
              </a:rPr>
              <a:t>用户可以创建任何颜色和尺寸（最大尺寸可达</a:t>
            </a:r>
            <a:r>
              <a:rPr lang="en-US" altLang="zh-CN" dirty="0">
                <a:latin typeface="微软雅黑" panose="020B0503020204020204" pitchFamily="34" charset="-122"/>
                <a:ea typeface="微软雅黑" panose="020B0503020204020204" pitchFamily="34" charset="-122"/>
              </a:rPr>
              <a:t>30000*30000</a:t>
            </a:r>
            <a:r>
              <a:rPr lang="zh-CN" altLang="en-US" dirty="0">
                <a:latin typeface="微软雅黑" panose="020B0503020204020204" pitchFamily="34" charset="-122"/>
                <a:ea typeface="微软雅黑" panose="020B0503020204020204" pitchFamily="34" charset="-122"/>
              </a:rPr>
              <a:t>像素）的纯色图层，纯色图层和其他素材图层一样，可以创建遮罩、修改图层的变换属性，还可以添加特效。</a:t>
            </a:r>
          </a:p>
          <a:p>
            <a:pPr indent="457200">
              <a:lnSpc>
                <a:spcPct val="150000"/>
              </a:lnSpc>
            </a:pP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2099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图层的类型</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2143126"/>
            <a:ext cx="9286875"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灯光图层</a:t>
            </a:r>
          </a:p>
          <a:p>
            <a:pPr indent="457200">
              <a:lnSpc>
                <a:spcPct val="150000"/>
              </a:lnSpc>
            </a:pPr>
            <a:r>
              <a:rPr lang="zh-CN" altLang="en-US" dirty="0">
                <a:latin typeface="微软雅黑" panose="020B0503020204020204" pitchFamily="34" charset="-122"/>
                <a:ea typeface="微软雅黑" panose="020B0503020204020204" pitchFamily="34" charset="-122"/>
              </a:rPr>
              <a:t>灯光图层主要用于模拟不同种类的真实光源，模拟出真实的阴影效果。</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摄像机图层</a:t>
            </a:r>
          </a:p>
          <a:p>
            <a:pPr indent="457200">
              <a:lnSpc>
                <a:spcPct val="150000"/>
              </a:lnSpc>
            </a:pPr>
            <a:r>
              <a:rPr lang="zh-CN" altLang="en-US" dirty="0">
                <a:latin typeface="微软雅黑" panose="020B0503020204020204" pitchFamily="34" charset="-122"/>
                <a:ea typeface="微软雅黑" panose="020B0503020204020204" pitchFamily="34" charset="-122"/>
              </a:rPr>
              <a:t>摄像机图层常用于固定视角。</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空对象图层</a:t>
            </a:r>
          </a:p>
          <a:p>
            <a:pPr indent="457200">
              <a:lnSpc>
                <a:spcPct val="150000"/>
              </a:lnSpc>
            </a:pPr>
            <a:r>
              <a:rPr lang="zh-CN" altLang="en-US" dirty="0">
                <a:latin typeface="微软雅黑" panose="020B0503020204020204" pitchFamily="34" charset="-122"/>
                <a:ea typeface="微软雅黑" panose="020B0503020204020204" pitchFamily="34" charset="-122"/>
              </a:rPr>
              <a:t>空对象图层是具有可见图层的所有属性的不可见图层。用户可以将“表达式控制”效果应用于空对象，然后使用空对象控制其他图层中的效果和动画。</a:t>
            </a:r>
          </a:p>
        </p:txBody>
      </p:sp>
    </p:spTree>
    <p:extLst>
      <p:ext uri="{BB962C8B-B14F-4D97-AF65-F5344CB8AC3E}">
        <p14:creationId xmlns:p14="http://schemas.microsoft.com/office/powerpoint/2010/main" val="323943452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图层的类型</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071562" y="2048872"/>
            <a:ext cx="9286875"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形状图层</a:t>
            </a:r>
          </a:p>
          <a:p>
            <a:pPr indent="457200">
              <a:lnSpc>
                <a:spcPct val="150000"/>
              </a:lnSpc>
            </a:pPr>
            <a:r>
              <a:rPr lang="zh-CN" altLang="en-US" dirty="0">
                <a:latin typeface="微软雅黑" panose="020B0503020204020204" pitchFamily="34" charset="-122"/>
                <a:ea typeface="微软雅黑" panose="020B0503020204020204" pitchFamily="34" charset="-122"/>
              </a:rPr>
              <a:t>形状图层可以制作多种矢量图形效果。在不选择任何图层的情况中，使用形状工具或</a:t>
            </a:r>
          </a:p>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调整图层</a:t>
            </a:r>
          </a:p>
          <a:p>
            <a:pPr indent="457200">
              <a:lnSpc>
                <a:spcPct val="150000"/>
              </a:lnSpc>
            </a:pPr>
            <a:r>
              <a:rPr lang="zh-CN" altLang="en-US" dirty="0">
                <a:latin typeface="微软雅黑" panose="020B0503020204020204" pitchFamily="34" charset="-122"/>
                <a:ea typeface="微软雅黑" panose="020B0503020204020204" pitchFamily="34" charset="-122"/>
              </a:rPr>
              <a:t>调整图层效果可以影响在图层堆叠顺序中位于该图层之下的所有图层。</a:t>
            </a:r>
          </a:p>
          <a:p>
            <a:pPr indent="457200">
              <a:lnSpc>
                <a:spcPct val="150000"/>
              </a:lnSpc>
            </a:pPr>
            <a:r>
              <a:rPr lang="en-US" altLang="zh-CN" b="1" dirty="0">
                <a:latin typeface="微软雅黑" panose="020B0503020204020204" pitchFamily="34" charset="-122"/>
                <a:ea typeface="微软雅黑" panose="020B0503020204020204" pitchFamily="34" charset="-122"/>
              </a:rPr>
              <a:t>9.Photoshop</a:t>
            </a:r>
            <a:r>
              <a:rPr lang="zh-CN" altLang="en-US" b="1" dirty="0">
                <a:latin typeface="微软雅黑" panose="020B0503020204020204" pitchFamily="34" charset="-122"/>
                <a:ea typeface="微软雅黑" panose="020B0503020204020204" pitchFamily="34" charset="-122"/>
              </a:rPr>
              <a:t>图层</a:t>
            </a:r>
          </a:p>
          <a:p>
            <a:pPr indent="457200">
              <a:lnSpc>
                <a:spcPct val="150000"/>
              </a:lnSpc>
            </a:pPr>
            <a:r>
              <a:rPr lang="zh-CN" altLang="en-US" dirty="0">
                <a:latin typeface="微软雅黑" panose="020B0503020204020204" pitchFamily="34" charset="-122"/>
                <a:ea typeface="微软雅黑" panose="020B0503020204020204" pitchFamily="34" charset="-122"/>
              </a:rPr>
              <a:t>执行“图层”→“新建”→“</a:t>
            </a:r>
            <a:r>
              <a:rPr lang="en-US" altLang="zh-CN" dirty="0">
                <a:latin typeface="微软雅黑" panose="020B0503020204020204" pitchFamily="34" charset="-122"/>
                <a:ea typeface="微软雅黑" panose="020B0503020204020204" pitchFamily="34" charset="-122"/>
              </a:rPr>
              <a:t>Adobe Photoshop</a:t>
            </a:r>
            <a:r>
              <a:rPr lang="zh-CN" altLang="en-US" dirty="0">
                <a:latin typeface="微软雅黑" panose="020B0503020204020204" pitchFamily="34" charset="-122"/>
                <a:ea typeface="微软雅黑" panose="020B0503020204020204" pitchFamily="34" charset="-122"/>
              </a:rPr>
              <a:t>文件”命令，可创建</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图层及</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文件，在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中打开该文件并进行更改保存后，</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中引用这个</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源文件的影片也会随之更新。创建的</a:t>
            </a:r>
            <a:r>
              <a:rPr lang="en-US" altLang="zh-CN" dirty="0">
                <a:latin typeface="微软雅黑" panose="020B0503020204020204" pitchFamily="34" charset="-122"/>
                <a:ea typeface="微软雅黑" panose="020B0503020204020204" pitchFamily="34" charset="-122"/>
              </a:rPr>
              <a:t>PSD</a:t>
            </a:r>
            <a:r>
              <a:rPr lang="zh-CN" altLang="en-US" dirty="0">
                <a:latin typeface="微软雅黑" panose="020B0503020204020204" pitchFamily="34" charset="-122"/>
                <a:ea typeface="微软雅黑" panose="020B0503020204020204" pitchFamily="34" charset="-122"/>
              </a:rPr>
              <a:t>图层的尺寸与合成一致，色位深度与</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项目相同。</a:t>
            </a:r>
          </a:p>
        </p:txBody>
      </p:sp>
    </p:spTree>
    <p:extLst>
      <p:ext uri="{BB962C8B-B14F-4D97-AF65-F5344CB8AC3E}">
        <p14:creationId xmlns:p14="http://schemas.microsoft.com/office/powerpoint/2010/main" val="183600644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图层的创建</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制作</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动画时，可以选择通过“图层”命令创建图层，也可以通过现有素材创建图层，下面将对此进行介绍。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通过“图层”命令创建</a:t>
            </a:r>
          </a:p>
          <a:p>
            <a:pPr indent="457200">
              <a:lnSpc>
                <a:spcPct val="150000"/>
              </a:lnSpc>
            </a:pPr>
            <a:r>
              <a:rPr lang="zh-CN" altLang="en-US" dirty="0">
                <a:latin typeface="微软雅黑" panose="020B0503020204020204" pitchFamily="34" charset="-122"/>
                <a:ea typeface="微软雅黑" panose="020B0503020204020204" pitchFamily="34" charset="-122"/>
              </a:rPr>
              <a:t>执行“图层”→“新建”命令，在其子菜单中执行命令，将创建相应类型的图层。</a:t>
            </a:r>
          </a:p>
        </p:txBody>
      </p:sp>
      <p:pic>
        <p:nvPicPr>
          <p:cNvPr id="4" name="图片 3">
            <a:extLst>
              <a:ext uri="{FF2B5EF4-FFF2-40B4-BE49-F238E27FC236}">
                <a16:creationId xmlns:a16="http://schemas.microsoft.com/office/drawing/2014/main" id="{50C619FB-B421-4979-8590-98A7CB4B5D55}"/>
              </a:ext>
            </a:extLst>
          </p:cNvPr>
          <p:cNvPicPr>
            <a:picLocks noChangeAspect="1"/>
          </p:cNvPicPr>
          <p:nvPr/>
        </p:nvPicPr>
        <p:blipFill>
          <a:blip r:embed="rId3"/>
          <a:stretch>
            <a:fillRect/>
          </a:stretch>
        </p:blipFill>
        <p:spPr>
          <a:xfrm>
            <a:off x="2215954" y="3929318"/>
            <a:ext cx="7355279" cy="1682496"/>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图层的创建</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根据素材创建</a:t>
            </a:r>
          </a:p>
          <a:p>
            <a:pPr indent="457200">
              <a:lnSpc>
                <a:spcPct val="150000"/>
              </a:lnSpc>
            </a:pPr>
            <a:r>
              <a:rPr lang="zh-CN" altLang="en-US" dirty="0">
                <a:latin typeface="微软雅黑" panose="020B0503020204020204" pitchFamily="34" charset="-122"/>
                <a:ea typeface="微软雅黑" panose="020B0503020204020204" pitchFamily="34" charset="-122"/>
              </a:rPr>
              <a:t>选中“项目”面板中的素材，直接拖曳至“时间轴”面板中或“合成”面板中，将在“时间轴”面板中生成新的图层。</a:t>
            </a:r>
          </a:p>
        </p:txBody>
      </p:sp>
      <p:pic>
        <p:nvPicPr>
          <p:cNvPr id="5" name="图片 4">
            <a:extLst>
              <a:ext uri="{FF2B5EF4-FFF2-40B4-BE49-F238E27FC236}">
                <a16:creationId xmlns:a16="http://schemas.microsoft.com/office/drawing/2014/main" id="{872D34FF-D095-41DE-8D38-C3EA2507BE16}"/>
              </a:ext>
            </a:extLst>
          </p:cNvPr>
          <p:cNvPicPr>
            <a:picLocks noChangeAspect="1"/>
          </p:cNvPicPr>
          <p:nvPr/>
        </p:nvPicPr>
        <p:blipFill>
          <a:blip r:embed="rId3"/>
          <a:stretch>
            <a:fillRect/>
          </a:stretch>
        </p:blipFill>
        <p:spPr>
          <a:xfrm>
            <a:off x="2395650" y="3429000"/>
            <a:ext cx="6638700" cy="1716602"/>
          </a:xfrm>
          <a:prstGeom prst="rect">
            <a:avLst/>
          </a:prstGeom>
        </p:spPr>
      </p:pic>
    </p:spTree>
    <p:extLst>
      <p:ext uri="{BB962C8B-B14F-4D97-AF65-F5344CB8AC3E}">
        <p14:creationId xmlns:p14="http://schemas.microsoft.com/office/powerpoint/2010/main" val="40145504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图层的创建</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图层的基本属性</a:t>
            </a:r>
          </a:p>
          <a:p>
            <a:pPr indent="457200">
              <a:lnSpc>
                <a:spcPct val="150000"/>
              </a:lnSpc>
            </a:pPr>
            <a:r>
              <a:rPr lang="zh-CN" altLang="en-US" dirty="0">
                <a:latin typeface="微软雅黑" panose="020B0503020204020204" pitchFamily="34" charset="-122"/>
                <a:ea typeface="微软雅黑" panose="020B0503020204020204" pitchFamily="34" charset="-122"/>
              </a:rPr>
              <a:t>“时间轴”面板中几乎每个图层都具有锚点、位置、缩放、旋转和不透明度</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个基本属性，用户可以通过这</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个基本属性和关键帧结合，创造出动态变化的效果。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）锚点</a:t>
            </a:r>
          </a:p>
          <a:p>
            <a:pPr indent="457200">
              <a:lnSpc>
                <a:spcPct val="150000"/>
              </a:lnSpc>
            </a:pPr>
            <a:r>
              <a:rPr lang="zh-CN" altLang="en-US" dirty="0">
                <a:latin typeface="微软雅黑" panose="020B0503020204020204" pitchFamily="34" charset="-122"/>
                <a:ea typeface="微软雅黑" panose="020B0503020204020204" pitchFamily="34" charset="-122"/>
              </a:rPr>
              <a:t>锚点是</a:t>
            </a:r>
            <a:r>
              <a:rPr lang="en-US" altLang="zh-CN" dirty="0">
                <a:latin typeface="微软雅黑" panose="020B0503020204020204" pitchFamily="34" charset="-122"/>
                <a:ea typeface="微软雅黑" panose="020B0503020204020204" pitchFamily="34" charset="-122"/>
              </a:rPr>
              <a:t>AE</a:t>
            </a:r>
            <a:r>
              <a:rPr lang="zh-CN" altLang="en-US" dirty="0">
                <a:latin typeface="微软雅黑" panose="020B0503020204020204" pitchFamily="34" charset="-122"/>
                <a:ea typeface="微软雅黑" panose="020B0503020204020204" pitchFamily="34" charset="-122"/>
              </a:rPr>
              <a:t>中非常基础的概念，用于定位图层的位置和旋转中心，默认情况下锚点在图层的中心，不在的话，用户可以按</a:t>
            </a:r>
            <a:r>
              <a:rPr lang="en-US" altLang="zh-CN" dirty="0" err="1">
                <a:latin typeface="微软雅黑" panose="020B0503020204020204" pitchFamily="34" charset="-122"/>
                <a:ea typeface="微软雅黑" panose="020B0503020204020204" pitchFamily="34" charset="-122"/>
              </a:rPr>
              <a:t>Ctrl+Alt+Home</a:t>
            </a:r>
            <a:r>
              <a:rPr lang="zh-CN" altLang="en-US" dirty="0">
                <a:latin typeface="微软雅黑" panose="020B0503020204020204" pitchFamily="34" charset="-122"/>
                <a:ea typeface="微软雅黑" panose="020B0503020204020204" pitchFamily="34" charset="-122"/>
              </a:rPr>
              <a:t>组合键移动锚点至图层中心。</a:t>
            </a:r>
          </a:p>
        </p:txBody>
      </p:sp>
      <p:pic>
        <p:nvPicPr>
          <p:cNvPr id="5" name="图片 4">
            <a:extLst>
              <a:ext uri="{FF2B5EF4-FFF2-40B4-BE49-F238E27FC236}">
                <a16:creationId xmlns:a16="http://schemas.microsoft.com/office/drawing/2014/main" id="{FBD23B54-839E-4EA7-996D-330F78D6D80D}"/>
              </a:ext>
            </a:extLst>
          </p:cNvPr>
          <p:cNvPicPr>
            <a:picLocks noChangeAspect="1"/>
          </p:cNvPicPr>
          <p:nvPr/>
        </p:nvPicPr>
        <p:blipFill>
          <a:blip r:embed="rId3"/>
          <a:stretch>
            <a:fillRect/>
          </a:stretch>
        </p:blipFill>
        <p:spPr>
          <a:xfrm>
            <a:off x="2859024" y="4566386"/>
            <a:ext cx="5216652" cy="1586484"/>
          </a:xfrm>
          <a:prstGeom prst="rect">
            <a:avLst/>
          </a:prstGeom>
        </p:spPr>
      </p:pic>
    </p:spTree>
    <p:extLst>
      <p:ext uri="{BB962C8B-B14F-4D97-AF65-F5344CB8AC3E}">
        <p14:creationId xmlns:p14="http://schemas.microsoft.com/office/powerpoint/2010/main" val="28857256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图层的创建</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）位置</a:t>
            </a:r>
          </a:p>
          <a:p>
            <a:pPr indent="457200">
              <a:lnSpc>
                <a:spcPct val="150000"/>
              </a:lnSpc>
            </a:pPr>
            <a:r>
              <a:rPr lang="zh-CN" altLang="en-US" dirty="0">
                <a:latin typeface="微软雅黑" panose="020B0503020204020204" pitchFamily="34" charset="-122"/>
                <a:ea typeface="微软雅黑" panose="020B0503020204020204" pitchFamily="34" charset="-122"/>
              </a:rPr>
              <a:t>位置属性控制图层对象的位置坐标，更改位置参数后，图层的锚点和对象均会移动。</a:t>
            </a:r>
          </a:p>
        </p:txBody>
      </p:sp>
      <p:pic>
        <p:nvPicPr>
          <p:cNvPr id="4" name="图片 3">
            <a:extLst>
              <a:ext uri="{FF2B5EF4-FFF2-40B4-BE49-F238E27FC236}">
                <a16:creationId xmlns:a16="http://schemas.microsoft.com/office/drawing/2014/main" id="{0ACE806B-E2B7-413B-92DA-BE2C8008A3A1}"/>
              </a:ext>
            </a:extLst>
          </p:cNvPr>
          <p:cNvPicPr>
            <a:picLocks noChangeAspect="1"/>
          </p:cNvPicPr>
          <p:nvPr/>
        </p:nvPicPr>
        <p:blipFill>
          <a:blip r:embed="rId3"/>
          <a:stretch>
            <a:fillRect/>
          </a:stretch>
        </p:blipFill>
        <p:spPr>
          <a:xfrm>
            <a:off x="2043601" y="3482120"/>
            <a:ext cx="8104798" cy="1853946"/>
          </a:xfrm>
          <a:prstGeom prst="rect">
            <a:avLst/>
          </a:prstGeom>
        </p:spPr>
      </p:pic>
    </p:spTree>
    <p:extLst>
      <p:ext uri="{BB962C8B-B14F-4D97-AF65-F5344CB8AC3E}">
        <p14:creationId xmlns:p14="http://schemas.microsoft.com/office/powerpoint/2010/main" val="40741988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图层的创建</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）缩放</a:t>
            </a:r>
          </a:p>
          <a:p>
            <a:pPr indent="457200">
              <a:lnSpc>
                <a:spcPct val="150000"/>
              </a:lnSpc>
            </a:pPr>
            <a:r>
              <a:rPr lang="zh-CN" altLang="en-US" dirty="0">
                <a:latin typeface="微软雅黑" panose="020B0503020204020204" pitchFamily="34" charset="-122"/>
                <a:ea typeface="微软雅黑" panose="020B0503020204020204" pitchFamily="34" charset="-122"/>
              </a:rPr>
              <a:t>缩放属性可以以锚点为中心改变图层的大小。当缩放参数为负值时，将出现翻转效果。</a:t>
            </a:r>
          </a:p>
        </p:txBody>
      </p:sp>
      <p:pic>
        <p:nvPicPr>
          <p:cNvPr id="5" name="图片 4">
            <a:extLst>
              <a:ext uri="{FF2B5EF4-FFF2-40B4-BE49-F238E27FC236}">
                <a16:creationId xmlns:a16="http://schemas.microsoft.com/office/drawing/2014/main" id="{6F0B4B14-29BD-44E2-AD0D-3963DCBDFBE4}"/>
              </a:ext>
            </a:extLst>
          </p:cNvPr>
          <p:cNvPicPr>
            <a:picLocks noChangeAspect="1"/>
          </p:cNvPicPr>
          <p:nvPr/>
        </p:nvPicPr>
        <p:blipFill>
          <a:blip r:embed="rId3"/>
          <a:stretch>
            <a:fillRect/>
          </a:stretch>
        </p:blipFill>
        <p:spPr>
          <a:xfrm>
            <a:off x="1628775" y="3334005"/>
            <a:ext cx="7776119" cy="2364867"/>
          </a:xfrm>
          <a:prstGeom prst="rect">
            <a:avLst/>
          </a:prstGeom>
        </p:spPr>
      </p:pic>
    </p:spTree>
    <p:extLst>
      <p:ext uri="{BB962C8B-B14F-4D97-AF65-F5344CB8AC3E}">
        <p14:creationId xmlns:p14="http://schemas.microsoft.com/office/powerpoint/2010/main" val="243825225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993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After Effects</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是一款出色的动态图形和视觉效果编辑软件，在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动画制作中发挥着至关重要的作用。它不仅功能强大，灵活性也极高，能够帮助用户创作出高质量的动态图形，增强</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动画的视觉效果和创意表现。通过丰富的动画工具和特效库，设计师可以轻松实现复杂的动画效果，使作品更加生动和吸引人。</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动画制作基础培训教程</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图层的创建</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）旋转</a:t>
            </a:r>
          </a:p>
          <a:p>
            <a:pPr indent="457200">
              <a:lnSpc>
                <a:spcPct val="150000"/>
              </a:lnSpc>
            </a:pPr>
            <a:r>
              <a:rPr lang="zh-CN" altLang="en-US" dirty="0">
                <a:latin typeface="微软雅黑" panose="020B0503020204020204" pitchFamily="34" charset="-122"/>
                <a:ea typeface="微软雅黑" panose="020B0503020204020204" pitchFamily="34" charset="-122"/>
              </a:rPr>
              <a:t>旋转属性可以围绕图层的锚点旋转图层，其中旋转属性值的第一部分表示完整旋转的圈数；第二部分表示部分旋转的度数。</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）不透明度</a:t>
            </a:r>
          </a:p>
          <a:p>
            <a:pPr indent="457200">
              <a:lnSpc>
                <a:spcPct val="150000"/>
              </a:lnSpc>
            </a:pPr>
            <a:r>
              <a:rPr lang="zh-CN" altLang="en-US" dirty="0">
                <a:latin typeface="微软雅黑" panose="020B0503020204020204" pitchFamily="34" charset="-122"/>
                <a:ea typeface="微软雅黑" panose="020B0503020204020204" pitchFamily="34" charset="-122"/>
              </a:rPr>
              <a:t>不透明度属性可以控制图层的透明度，数值越小，图层越透明。</a:t>
            </a:r>
          </a:p>
        </p:txBody>
      </p:sp>
      <p:pic>
        <p:nvPicPr>
          <p:cNvPr id="4" name="图片 3">
            <a:extLst>
              <a:ext uri="{FF2B5EF4-FFF2-40B4-BE49-F238E27FC236}">
                <a16:creationId xmlns:a16="http://schemas.microsoft.com/office/drawing/2014/main" id="{91411558-9F16-46A1-B76E-C2FFB60AD39A}"/>
              </a:ext>
            </a:extLst>
          </p:cNvPr>
          <p:cNvPicPr>
            <a:picLocks noChangeAspect="1"/>
          </p:cNvPicPr>
          <p:nvPr/>
        </p:nvPicPr>
        <p:blipFill>
          <a:blip r:embed="rId3"/>
          <a:stretch>
            <a:fillRect/>
          </a:stretch>
        </p:blipFill>
        <p:spPr>
          <a:xfrm>
            <a:off x="2088554" y="4009582"/>
            <a:ext cx="7729141" cy="2350580"/>
          </a:xfrm>
          <a:prstGeom prst="rect">
            <a:avLst/>
          </a:prstGeom>
        </p:spPr>
      </p:pic>
    </p:spTree>
    <p:extLst>
      <p:ext uri="{BB962C8B-B14F-4D97-AF65-F5344CB8AC3E}">
        <p14:creationId xmlns:p14="http://schemas.microsoft.com/office/powerpoint/2010/main" val="113492781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图层的编辑主要在“时间轴”面板中进行，包括选择图层、复制图层、调整图层顺序等，下面将对此进行介绍。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选择图层</a:t>
            </a:r>
          </a:p>
          <a:p>
            <a:pPr indent="457200">
              <a:lnSpc>
                <a:spcPct val="150000"/>
              </a:lnSpc>
            </a:pPr>
            <a:r>
              <a:rPr lang="zh-CN" altLang="en-US" dirty="0">
                <a:latin typeface="微软雅黑" panose="020B0503020204020204" pitchFamily="34" charset="-122"/>
                <a:ea typeface="微软雅黑" panose="020B0503020204020204" pitchFamily="34" charset="-122"/>
              </a:rPr>
              <a:t>在对图层进行操作之前，首先需要选中图层。</a:t>
            </a:r>
          </a:p>
        </p:txBody>
      </p:sp>
      <p:pic>
        <p:nvPicPr>
          <p:cNvPr id="4" name="图片 3">
            <a:extLst>
              <a:ext uri="{FF2B5EF4-FFF2-40B4-BE49-F238E27FC236}">
                <a16:creationId xmlns:a16="http://schemas.microsoft.com/office/drawing/2014/main" id="{3DFA5142-8466-461A-B45B-80AFF64A1625}"/>
              </a:ext>
            </a:extLst>
          </p:cNvPr>
          <p:cNvPicPr>
            <a:picLocks noChangeAspect="1"/>
          </p:cNvPicPr>
          <p:nvPr/>
        </p:nvPicPr>
        <p:blipFill>
          <a:blip r:embed="rId3"/>
          <a:stretch>
            <a:fillRect/>
          </a:stretch>
        </p:blipFill>
        <p:spPr>
          <a:xfrm>
            <a:off x="1848075" y="3935241"/>
            <a:ext cx="7163898" cy="1833505"/>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复制图层</a:t>
            </a:r>
          </a:p>
          <a:p>
            <a:pPr indent="457200">
              <a:lnSpc>
                <a:spcPct val="150000"/>
              </a:lnSpc>
            </a:pPr>
            <a:r>
              <a:rPr lang="zh-CN" altLang="en-US" dirty="0">
                <a:latin typeface="微软雅黑" panose="020B0503020204020204" pitchFamily="34" charset="-122"/>
                <a:ea typeface="微软雅黑" panose="020B0503020204020204" pitchFamily="34" charset="-122"/>
              </a:rPr>
              <a:t>复制图层可以创建原始图层的备份，避免在编辑过程中丢失或破坏原始图层，也可以快速制作相同的效果和动画。</a:t>
            </a:r>
          </a:p>
        </p:txBody>
      </p:sp>
      <p:pic>
        <p:nvPicPr>
          <p:cNvPr id="5" name="图片 4">
            <a:extLst>
              <a:ext uri="{FF2B5EF4-FFF2-40B4-BE49-F238E27FC236}">
                <a16:creationId xmlns:a16="http://schemas.microsoft.com/office/drawing/2014/main" id="{A51ECF80-673B-4014-930A-23FDE6875756}"/>
              </a:ext>
            </a:extLst>
          </p:cNvPr>
          <p:cNvPicPr>
            <a:picLocks noChangeAspect="1"/>
          </p:cNvPicPr>
          <p:nvPr/>
        </p:nvPicPr>
        <p:blipFill>
          <a:blip r:embed="rId3"/>
          <a:stretch>
            <a:fillRect/>
          </a:stretch>
        </p:blipFill>
        <p:spPr>
          <a:xfrm>
            <a:off x="2176687" y="3519743"/>
            <a:ext cx="6588859" cy="1790639"/>
          </a:xfrm>
          <a:prstGeom prst="rect">
            <a:avLst/>
          </a:prstGeom>
        </p:spPr>
      </p:pic>
    </p:spTree>
    <p:extLst>
      <p:ext uri="{BB962C8B-B14F-4D97-AF65-F5344CB8AC3E}">
        <p14:creationId xmlns:p14="http://schemas.microsoft.com/office/powerpoint/2010/main" val="142738417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528763"/>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删除图层</a:t>
            </a:r>
          </a:p>
          <a:p>
            <a:pPr indent="457200">
              <a:lnSpc>
                <a:spcPct val="150000"/>
              </a:lnSpc>
            </a:pPr>
            <a:r>
              <a:rPr lang="zh-CN" altLang="en-US" dirty="0">
                <a:latin typeface="微软雅黑" panose="020B0503020204020204" pitchFamily="34" charset="-122"/>
                <a:ea typeface="微软雅黑" panose="020B0503020204020204" pitchFamily="34" charset="-122"/>
              </a:rPr>
              <a:t>在“时间轴”面板中选中图层，执行“编辑”→“清除”命令将删除该图层。用户也可以按</a:t>
            </a:r>
            <a:r>
              <a:rPr lang="en-US" altLang="zh-CN" dirty="0">
                <a:latin typeface="微软雅黑" panose="020B0503020204020204" pitchFamily="34" charset="-122"/>
                <a:ea typeface="微软雅黑" panose="020B0503020204020204" pitchFamily="34" charset="-122"/>
              </a:rPr>
              <a:t>Delete</a:t>
            </a:r>
            <a:r>
              <a:rPr lang="zh-CN" altLang="en-US" dirty="0">
                <a:latin typeface="微软雅黑" panose="020B0503020204020204" pitchFamily="34" charset="-122"/>
                <a:ea typeface="微软雅黑" panose="020B0503020204020204" pitchFamily="34" charset="-122"/>
              </a:rPr>
              <a:t>键或</a:t>
            </a:r>
            <a:r>
              <a:rPr lang="en-US" altLang="zh-CN" dirty="0" err="1">
                <a:latin typeface="微软雅黑" panose="020B0503020204020204" pitchFamily="34" charset="-122"/>
                <a:ea typeface="微软雅黑" panose="020B0503020204020204" pitchFamily="34" charset="-122"/>
              </a:rPr>
              <a:t>BackSpace</a:t>
            </a:r>
            <a:r>
              <a:rPr lang="zh-CN" altLang="en-US" dirty="0">
                <a:latin typeface="微软雅黑" panose="020B0503020204020204" pitchFamily="34" charset="-122"/>
                <a:ea typeface="微软雅黑" panose="020B0503020204020204" pitchFamily="34" charset="-122"/>
              </a:rPr>
              <a:t>键快速删除。</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重命名图层</a:t>
            </a:r>
          </a:p>
          <a:p>
            <a:pPr indent="457200">
              <a:lnSpc>
                <a:spcPct val="150000"/>
              </a:lnSpc>
            </a:pPr>
            <a:r>
              <a:rPr lang="zh-CN" altLang="en-US" dirty="0">
                <a:latin typeface="微软雅黑" panose="020B0503020204020204" pitchFamily="34" charset="-122"/>
                <a:ea typeface="微软雅黑" panose="020B0503020204020204" pitchFamily="34" charset="-122"/>
              </a:rPr>
              <a:t>重命名图层可以分类整理区分素材，便于团队协作和后期修改。</a:t>
            </a:r>
          </a:p>
        </p:txBody>
      </p:sp>
      <p:pic>
        <p:nvPicPr>
          <p:cNvPr id="4" name="图片 3">
            <a:extLst>
              <a:ext uri="{FF2B5EF4-FFF2-40B4-BE49-F238E27FC236}">
                <a16:creationId xmlns:a16="http://schemas.microsoft.com/office/drawing/2014/main" id="{CBC697ED-CE4E-47CA-A119-AF58685F2ED6}"/>
              </a:ext>
            </a:extLst>
          </p:cNvPr>
          <p:cNvPicPr>
            <a:picLocks noChangeAspect="1"/>
          </p:cNvPicPr>
          <p:nvPr/>
        </p:nvPicPr>
        <p:blipFill>
          <a:blip r:embed="rId3"/>
          <a:stretch>
            <a:fillRect/>
          </a:stretch>
        </p:blipFill>
        <p:spPr>
          <a:xfrm>
            <a:off x="2655664" y="4265015"/>
            <a:ext cx="6594922" cy="1809688"/>
          </a:xfrm>
          <a:prstGeom prst="rect">
            <a:avLst/>
          </a:prstGeom>
        </p:spPr>
      </p:pic>
    </p:spTree>
    <p:extLst>
      <p:ext uri="{BB962C8B-B14F-4D97-AF65-F5344CB8AC3E}">
        <p14:creationId xmlns:p14="http://schemas.microsoft.com/office/powerpoint/2010/main" val="9024939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528763"/>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调整图层顺序</a:t>
            </a:r>
          </a:p>
          <a:p>
            <a:pPr indent="457200">
              <a:lnSpc>
                <a:spcPct val="150000"/>
              </a:lnSpc>
            </a:pP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是一个层级式的后期处理软件，图层顺序影响视觉显示效果，用户可以根据制作需要进行调整。</a:t>
            </a:r>
          </a:p>
        </p:txBody>
      </p:sp>
      <p:pic>
        <p:nvPicPr>
          <p:cNvPr id="5" name="图片 4">
            <a:extLst>
              <a:ext uri="{FF2B5EF4-FFF2-40B4-BE49-F238E27FC236}">
                <a16:creationId xmlns:a16="http://schemas.microsoft.com/office/drawing/2014/main" id="{7F862C7F-E72F-4BBC-822F-6D347C997CE3}"/>
              </a:ext>
            </a:extLst>
          </p:cNvPr>
          <p:cNvPicPr>
            <a:picLocks noChangeAspect="1"/>
          </p:cNvPicPr>
          <p:nvPr/>
        </p:nvPicPr>
        <p:blipFill>
          <a:blip r:embed="rId3"/>
          <a:stretch>
            <a:fillRect/>
          </a:stretch>
        </p:blipFill>
        <p:spPr>
          <a:xfrm>
            <a:off x="2748188" y="3233798"/>
            <a:ext cx="5084982" cy="1395351"/>
          </a:xfrm>
          <a:prstGeom prst="rect">
            <a:avLst/>
          </a:prstGeom>
        </p:spPr>
      </p:pic>
      <p:pic>
        <p:nvPicPr>
          <p:cNvPr id="6" name="图片 5">
            <a:extLst>
              <a:ext uri="{FF2B5EF4-FFF2-40B4-BE49-F238E27FC236}">
                <a16:creationId xmlns:a16="http://schemas.microsoft.com/office/drawing/2014/main" id="{BF946BBC-4D02-470E-9D9E-2DFCFD05A5A1}"/>
              </a:ext>
            </a:extLst>
          </p:cNvPr>
          <p:cNvPicPr>
            <a:picLocks noChangeAspect="1"/>
          </p:cNvPicPr>
          <p:nvPr/>
        </p:nvPicPr>
        <p:blipFill>
          <a:blip r:embed="rId4"/>
          <a:stretch>
            <a:fillRect/>
          </a:stretch>
        </p:blipFill>
        <p:spPr>
          <a:xfrm>
            <a:off x="2619601" y="4749260"/>
            <a:ext cx="5084982" cy="1395351"/>
          </a:xfrm>
          <a:prstGeom prst="rect">
            <a:avLst/>
          </a:prstGeom>
        </p:spPr>
      </p:pic>
    </p:spTree>
    <p:extLst>
      <p:ext uri="{BB962C8B-B14F-4D97-AF65-F5344CB8AC3E}">
        <p14:creationId xmlns:p14="http://schemas.microsoft.com/office/powerpoint/2010/main" val="31458300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528763"/>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剪辑</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扩展图层</a:t>
            </a:r>
          </a:p>
          <a:p>
            <a:pPr indent="457200">
              <a:lnSpc>
                <a:spcPct val="150000"/>
              </a:lnSpc>
            </a:pPr>
            <a:r>
              <a:rPr lang="zh-CN" altLang="en-US" dirty="0">
                <a:latin typeface="微软雅黑" panose="020B0503020204020204" pitchFamily="34" charset="-122"/>
                <a:ea typeface="微软雅黑" panose="020B0503020204020204" pitchFamily="34" charset="-122"/>
              </a:rPr>
              <a:t>剪辑和扩展图层可以调整图层长度，从而改变影片显示内容。</a:t>
            </a:r>
          </a:p>
        </p:txBody>
      </p:sp>
      <p:pic>
        <p:nvPicPr>
          <p:cNvPr id="4" name="图片 3">
            <a:extLst>
              <a:ext uri="{FF2B5EF4-FFF2-40B4-BE49-F238E27FC236}">
                <a16:creationId xmlns:a16="http://schemas.microsoft.com/office/drawing/2014/main" id="{50C42453-7387-432B-BAE6-253D68462ADB}"/>
              </a:ext>
            </a:extLst>
          </p:cNvPr>
          <p:cNvPicPr>
            <a:picLocks noChangeAspect="1"/>
          </p:cNvPicPr>
          <p:nvPr/>
        </p:nvPicPr>
        <p:blipFill>
          <a:blip r:embed="rId3"/>
          <a:stretch>
            <a:fillRect/>
          </a:stretch>
        </p:blipFill>
        <p:spPr>
          <a:xfrm>
            <a:off x="2391000" y="2677362"/>
            <a:ext cx="6063134" cy="1647764"/>
          </a:xfrm>
          <a:prstGeom prst="rect">
            <a:avLst/>
          </a:prstGeom>
        </p:spPr>
      </p:pic>
    </p:spTree>
    <p:extLst>
      <p:ext uri="{BB962C8B-B14F-4D97-AF65-F5344CB8AC3E}">
        <p14:creationId xmlns:p14="http://schemas.microsoft.com/office/powerpoint/2010/main" val="18209474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528763"/>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提升</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提取工作区域</a:t>
            </a:r>
          </a:p>
          <a:p>
            <a:pPr indent="457200">
              <a:lnSpc>
                <a:spcPct val="150000"/>
              </a:lnSpc>
            </a:pPr>
            <a:r>
              <a:rPr lang="zh-CN" altLang="en-US" dirty="0">
                <a:latin typeface="微软雅黑" panose="020B0503020204020204" pitchFamily="34" charset="-122"/>
                <a:ea typeface="微软雅黑" panose="020B0503020204020204" pitchFamily="34" charset="-122"/>
              </a:rPr>
              <a:t>“提升工作区域”命令和“提取工作区域”命令均可以去除工作区域内的部分素材，但适用场景和效果略有不同。</a:t>
            </a:r>
          </a:p>
        </p:txBody>
      </p:sp>
      <p:pic>
        <p:nvPicPr>
          <p:cNvPr id="6" name="图片 5">
            <a:extLst>
              <a:ext uri="{FF2B5EF4-FFF2-40B4-BE49-F238E27FC236}">
                <a16:creationId xmlns:a16="http://schemas.microsoft.com/office/drawing/2014/main" id="{018887B0-BB80-40E3-B964-CFEC20FCA21C}"/>
              </a:ext>
            </a:extLst>
          </p:cNvPr>
          <p:cNvPicPr>
            <a:picLocks noChangeAspect="1"/>
          </p:cNvPicPr>
          <p:nvPr/>
        </p:nvPicPr>
        <p:blipFill>
          <a:blip r:embed="rId3"/>
          <a:stretch>
            <a:fillRect/>
          </a:stretch>
        </p:blipFill>
        <p:spPr>
          <a:xfrm>
            <a:off x="2859024" y="3048733"/>
            <a:ext cx="5216652" cy="996696"/>
          </a:xfrm>
          <a:prstGeom prst="rect">
            <a:avLst/>
          </a:prstGeom>
        </p:spPr>
      </p:pic>
      <p:pic>
        <p:nvPicPr>
          <p:cNvPr id="7" name="图片 6">
            <a:extLst>
              <a:ext uri="{FF2B5EF4-FFF2-40B4-BE49-F238E27FC236}">
                <a16:creationId xmlns:a16="http://schemas.microsoft.com/office/drawing/2014/main" id="{5126E325-976D-4D9B-B1E3-24A7D367C8C6}"/>
              </a:ext>
            </a:extLst>
          </p:cNvPr>
          <p:cNvPicPr>
            <a:picLocks noChangeAspect="1"/>
          </p:cNvPicPr>
          <p:nvPr/>
        </p:nvPicPr>
        <p:blipFill>
          <a:blip r:embed="rId4"/>
          <a:stretch>
            <a:fillRect/>
          </a:stretch>
        </p:blipFill>
        <p:spPr>
          <a:xfrm>
            <a:off x="3687127" y="4122883"/>
            <a:ext cx="3593592" cy="1097280"/>
          </a:xfrm>
          <a:prstGeom prst="rect">
            <a:avLst/>
          </a:prstGeom>
        </p:spPr>
      </p:pic>
      <p:pic>
        <p:nvPicPr>
          <p:cNvPr id="8" name="图片 7">
            <a:extLst>
              <a:ext uri="{FF2B5EF4-FFF2-40B4-BE49-F238E27FC236}">
                <a16:creationId xmlns:a16="http://schemas.microsoft.com/office/drawing/2014/main" id="{3E36512B-B0A0-4622-8748-77884BE8F77C}"/>
              </a:ext>
            </a:extLst>
          </p:cNvPr>
          <p:cNvPicPr>
            <a:picLocks noChangeAspect="1"/>
          </p:cNvPicPr>
          <p:nvPr/>
        </p:nvPicPr>
        <p:blipFill>
          <a:blip r:embed="rId5"/>
          <a:stretch>
            <a:fillRect/>
          </a:stretch>
        </p:blipFill>
        <p:spPr>
          <a:xfrm>
            <a:off x="3668268" y="5257894"/>
            <a:ext cx="3598164" cy="1097280"/>
          </a:xfrm>
          <a:prstGeom prst="rect">
            <a:avLst/>
          </a:prstGeom>
        </p:spPr>
      </p:pic>
    </p:spTree>
    <p:extLst>
      <p:ext uri="{BB962C8B-B14F-4D97-AF65-F5344CB8AC3E}">
        <p14:creationId xmlns:p14="http://schemas.microsoft.com/office/powerpoint/2010/main" val="215910900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图层的编辑</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528763"/>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拆分图层</a:t>
            </a:r>
          </a:p>
          <a:p>
            <a:pPr indent="457200">
              <a:lnSpc>
                <a:spcPct val="150000"/>
              </a:lnSpc>
            </a:pPr>
            <a:r>
              <a:rPr lang="zh-CN" altLang="en-US" dirty="0">
                <a:latin typeface="微软雅黑" panose="020B0503020204020204" pitchFamily="34" charset="-122"/>
                <a:ea typeface="微软雅黑" panose="020B0503020204020204" pitchFamily="34" charset="-122"/>
              </a:rPr>
              <a:t>“拆分图层”命令可以在当前时间指示器处复制并修剪素材，使其前后段分布在两个独立的图层上，以便进行不同的操作。</a:t>
            </a:r>
          </a:p>
        </p:txBody>
      </p:sp>
      <p:pic>
        <p:nvPicPr>
          <p:cNvPr id="4" name="图片 3">
            <a:extLst>
              <a:ext uri="{FF2B5EF4-FFF2-40B4-BE49-F238E27FC236}">
                <a16:creationId xmlns:a16="http://schemas.microsoft.com/office/drawing/2014/main" id="{9B0422B5-BF74-499F-A54B-5FC239EA656C}"/>
              </a:ext>
            </a:extLst>
          </p:cNvPr>
          <p:cNvPicPr>
            <a:picLocks noChangeAspect="1"/>
          </p:cNvPicPr>
          <p:nvPr/>
        </p:nvPicPr>
        <p:blipFill>
          <a:blip r:embed="rId3"/>
          <a:stretch>
            <a:fillRect/>
          </a:stretch>
        </p:blipFill>
        <p:spPr>
          <a:xfrm>
            <a:off x="2748188" y="2955764"/>
            <a:ext cx="5185265" cy="1587047"/>
          </a:xfrm>
          <a:prstGeom prst="rect">
            <a:avLst/>
          </a:prstGeom>
        </p:spPr>
      </p:pic>
      <p:pic>
        <p:nvPicPr>
          <p:cNvPr id="5" name="图片 4">
            <a:extLst>
              <a:ext uri="{FF2B5EF4-FFF2-40B4-BE49-F238E27FC236}">
                <a16:creationId xmlns:a16="http://schemas.microsoft.com/office/drawing/2014/main" id="{F3AED54A-6ACB-4119-AC86-39B5509E232C}"/>
              </a:ext>
            </a:extLst>
          </p:cNvPr>
          <p:cNvPicPr>
            <a:picLocks noChangeAspect="1"/>
          </p:cNvPicPr>
          <p:nvPr/>
        </p:nvPicPr>
        <p:blipFill>
          <a:blip r:embed="rId4"/>
          <a:stretch>
            <a:fillRect/>
          </a:stretch>
        </p:blipFill>
        <p:spPr>
          <a:xfrm>
            <a:off x="2748188" y="4679907"/>
            <a:ext cx="5295675" cy="1620840"/>
          </a:xfrm>
          <a:prstGeom prst="rect">
            <a:avLst/>
          </a:prstGeom>
        </p:spPr>
      </p:pic>
    </p:spTree>
    <p:extLst>
      <p:ext uri="{BB962C8B-B14F-4D97-AF65-F5344CB8AC3E}">
        <p14:creationId xmlns:p14="http://schemas.microsoft.com/office/powerpoint/2010/main" val="411775429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图层样式可以为图层添加投影、发光、描边等视觉效果。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9BC62CF0-92B0-4856-B5E9-FAF8D5AD8478}"/>
              </a:ext>
            </a:extLst>
          </p:cNvPr>
          <p:cNvPicPr>
            <a:picLocks noChangeAspect="1"/>
          </p:cNvPicPr>
          <p:nvPr/>
        </p:nvPicPr>
        <p:blipFill>
          <a:blip r:embed="rId3"/>
          <a:stretch>
            <a:fillRect/>
          </a:stretch>
        </p:blipFill>
        <p:spPr>
          <a:xfrm>
            <a:off x="1222322" y="2749885"/>
            <a:ext cx="8936091" cy="2380869"/>
          </a:xfrm>
          <a:prstGeom prst="rect">
            <a:avLst/>
          </a:prstGeom>
        </p:spPr>
      </p:pic>
    </p:spTree>
    <p:extLst>
      <p:ext uri="{BB962C8B-B14F-4D97-AF65-F5344CB8AC3E}">
        <p14:creationId xmlns:p14="http://schemas.microsoft.com/office/powerpoint/2010/main" val="19145486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图层的混合模式控制图层与下方图层的混合方式。</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83EEB84-45C3-481C-A1F6-346ED5BBA20B}"/>
              </a:ext>
            </a:extLst>
          </p:cNvPr>
          <p:cNvPicPr>
            <a:picLocks noChangeAspect="1"/>
          </p:cNvPicPr>
          <p:nvPr/>
        </p:nvPicPr>
        <p:blipFill>
          <a:blip r:embed="rId3"/>
          <a:stretch>
            <a:fillRect/>
          </a:stretch>
        </p:blipFill>
        <p:spPr>
          <a:xfrm>
            <a:off x="2544699" y="2392483"/>
            <a:ext cx="5216652" cy="3963924"/>
          </a:xfrm>
          <a:prstGeom prst="rect">
            <a:avLst/>
          </a:prstGeom>
        </p:spPr>
      </p:pic>
    </p:spTree>
    <p:extLst>
      <p:ext uri="{BB962C8B-B14F-4D97-AF65-F5344CB8AC3E}">
        <p14:creationId xmlns:p14="http://schemas.microsoft.com/office/powerpoint/2010/main" val="11001969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262991" y="3929872"/>
            <a:ext cx="49238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b="1">
                <a:solidFill>
                  <a:schemeClr val="tx1">
                    <a:lumMod val="75000"/>
                    <a:lumOff val="25000"/>
                  </a:schemeClr>
                </a:solidFill>
                <a:latin typeface="思源黑体" panose="020B0500000000000000" pitchFamily="34" charset="-122"/>
                <a:ea typeface="思源黑体" panose="020B0500000000000000" pitchFamily="34" charset="-122"/>
              </a:rPr>
              <a:t>After Effects</a:t>
            </a:r>
            <a:r>
              <a:rPr lang="zh-CN" altLang="en-US" sz="2800" b="1">
                <a:solidFill>
                  <a:schemeClr val="tx1">
                    <a:lumMod val="75000"/>
                    <a:lumOff val="25000"/>
                  </a:schemeClr>
                </a:solidFill>
                <a:latin typeface="思源黑体" panose="020B0500000000000000" pitchFamily="34" charset="-122"/>
                <a:ea typeface="思源黑体" panose="020B0500000000000000" pitchFamily="34" charset="-122"/>
              </a:rPr>
              <a:t>工作界面</a:t>
            </a:r>
            <a:endPar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根据混合模式结果之间的相似性，混合模式菜单通过分隔线将混合模式细分为八个类别，这八个类别的混合模式作用介绍如下。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正常模式组</a:t>
            </a:r>
          </a:p>
          <a:p>
            <a:pPr indent="457200">
              <a:lnSpc>
                <a:spcPct val="150000"/>
              </a:lnSpc>
            </a:pPr>
            <a:r>
              <a:rPr lang="zh-CN" altLang="en-US" dirty="0">
                <a:latin typeface="微软雅黑" panose="020B0503020204020204" pitchFamily="34" charset="-122"/>
                <a:ea typeface="微软雅黑" panose="020B0503020204020204" pitchFamily="34" charset="-122"/>
              </a:rPr>
              <a:t>在没有透明度影响的前提下，正常模式组中的混合模式产生最终效果的颜色不会受底层像素颜色的影响，除非底层像素的不透明度小于当前图层。正该组中包括正常、溶解和动态抖动溶解三种混合模式。</a:t>
            </a:r>
          </a:p>
        </p:txBody>
      </p:sp>
      <p:pic>
        <p:nvPicPr>
          <p:cNvPr id="4" name="图片 3">
            <a:extLst>
              <a:ext uri="{FF2B5EF4-FFF2-40B4-BE49-F238E27FC236}">
                <a16:creationId xmlns:a16="http://schemas.microsoft.com/office/drawing/2014/main" id="{D35A4A79-3B99-4684-8052-AADDD53AE8AF}"/>
              </a:ext>
            </a:extLst>
          </p:cNvPr>
          <p:cNvPicPr>
            <a:picLocks noChangeAspect="1"/>
          </p:cNvPicPr>
          <p:nvPr/>
        </p:nvPicPr>
        <p:blipFill>
          <a:blip r:embed="rId3"/>
          <a:stretch>
            <a:fillRect/>
          </a:stretch>
        </p:blipFill>
        <p:spPr>
          <a:xfrm>
            <a:off x="1865228" y="4598402"/>
            <a:ext cx="8056732" cy="1539323"/>
          </a:xfrm>
          <a:prstGeom prst="rect">
            <a:avLst/>
          </a:prstGeom>
        </p:spPr>
      </p:pic>
    </p:spTree>
    <p:extLst>
      <p:ext uri="{BB962C8B-B14F-4D97-AF65-F5344CB8AC3E}">
        <p14:creationId xmlns:p14="http://schemas.microsoft.com/office/powerpoint/2010/main" val="18472300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减少模式组</a:t>
            </a:r>
          </a:p>
          <a:p>
            <a:pPr indent="457200">
              <a:lnSpc>
                <a:spcPct val="150000"/>
              </a:lnSpc>
            </a:pPr>
            <a:r>
              <a:rPr lang="zh-CN" altLang="en-US" dirty="0">
                <a:latin typeface="微软雅黑" panose="020B0503020204020204" pitchFamily="34" charset="-122"/>
                <a:ea typeface="微软雅黑" panose="020B0503020204020204" pitchFamily="34" charset="-122"/>
              </a:rPr>
              <a:t>减少模式组中的混合模式可以变暗图像的整体颜色，该组包括变暗、相乘、颜色加深、经典颜色加深、线性加深和较深颜色六种混合模式。</a:t>
            </a:r>
          </a:p>
        </p:txBody>
      </p:sp>
      <p:pic>
        <p:nvPicPr>
          <p:cNvPr id="5" name="图片 4">
            <a:extLst>
              <a:ext uri="{FF2B5EF4-FFF2-40B4-BE49-F238E27FC236}">
                <a16:creationId xmlns:a16="http://schemas.microsoft.com/office/drawing/2014/main" id="{E3BFE03C-772E-4B29-A056-EFA97C22B5FB}"/>
              </a:ext>
            </a:extLst>
          </p:cNvPr>
          <p:cNvPicPr>
            <a:picLocks noChangeAspect="1"/>
          </p:cNvPicPr>
          <p:nvPr/>
        </p:nvPicPr>
        <p:blipFill>
          <a:blip r:embed="rId3"/>
          <a:stretch>
            <a:fillRect/>
          </a:stretch>
        </p:blipFill>
        <p:spPr>
          <a:xfrm>
            <a:off x="2031662" y="3059239"/>
            <a:ext cx="7842925" cy="1498473"/>
          </a:xfrm>
          <a:prstGeom prst="rect">
            <a:avLst/>
          </a:prstGeom>
        </p:spPr>
      </p:pic>
      <p:pic>
        <p:nvPicPr>
          <p:cNvPr id="6" name="图片 5">
            <a:extLst>
              <a:ext uri="{FF2B5EF4-FFF2-40B4-BE49-F238E27FC236}">
                <a16:creationId xmlns:a16="http://schemas.microsoft.com/office/drawing/2014/main" id="{63484CDD-76F1-4C8E-A4B4-ED8234388597}"/>
              </a:ext>
            </a:extLst>
          </p:cNvPr>
          <p:cNvPicPr>
            <a:picLocks noChangeAspect="1"/>
          </p:cNvPicPr>
          <p:nvPr/>
        </p:nvPicPr>
        <p:blipFill>
          <a:blip r:embed="rId4"/>
          <a:stretch>
            <a:fillRect/>
          </a:stretch>
        </p:blipFill>
        <p:spPr>
          <a:xfrm>
            <a:off x="2031667" y="4557712"/>
            <a:ext cx="7842920" cy="1498472"/>
          </a:xfrm>
          <a:prstGeom prst="rect">
            <a:avLst/>
          </a:prstGeom>
        </p:spPr>
      </p:pic>
    </p:spTree>
    <p:extLst>
      <p:ext uri="{BB962C8B-B14F-4D97-AF65-F5344CB8AC3E}">
        <p14:creationId xmlns:p14="http://schemas.microsoft.com/office/powerpoint/2010/main" val="72374805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添加模式组</a:t>
            </a:r>
          </a:p>
          <a:p>
            <a:pPr indent="457200">
              <a:lnSpc>
                <a:spcPct val="150000"/>
              </a:lnSpc>
            </a:pPr>
            <a:r>
              <a:rPr lang="zh-CN" altLang="en-US" dirty="0">
                <a:latin typeface="微软雅黑" panose="020B0503020204020204" pitchFamily="34" charset="-122"/>
                <a:ea typeface="微软雅黑" panose="020B0503020204020204" pitchFamily="34" charset="-122"/>
              </a:rPr>
              <a:t>添加模式组中的混合模式可以使当前图层中的黑色消失，从而变亮图像，该组包括相加、变亮、屏幕等七种混合模式。</a:t>
            </a:r>
          </a:p>
        </p:txBody>
      </p:sp>
      <p:pic>
        <p:nvPicPr>
          <p:cNvPr id="4" name="图片 3">
            <a:extLst>
              <a:ext uri="{FF2B5EF4-FFF2-40B4-BE49-F238E27FC236}">
                <a16:creationId xmlns:a16="http://schemas.microsoft.com/office/drawing/2014/main" id="{588EA77B-2753-48CE-9A0E-95EC09B4871B}"/>
              </a:ext>
            </a:extLst>
          </p:cNvPr>
          <p:cNvPicPr>
            <a:picLocks noChangeAspect="1"/>
          </p:cNvPicPr>
          <p:nvPr/>
        </p:nvPicPr>
        <p:blipFill>
          <a:blip r:embed="rId3"/>
          <a:stretch>
            <a:fillRect/>
          </a:stretch>
        </p:blipFill>
        <p:spPr>
          <a:xfrm>
            <a:off x="1628775" y="3148221"/>
            <a:ext cx="8291605" cy="1584198"/>
          </a:xfrm>
          <a:prstGeom prst="rect">
            <a:avLst/>
          </a:prstGeom>
        </p:spPr>
      </p:pic>
      <p:pic>
        <p:nvPicPr>
          <p:cNvPr id="7" name="图片 6">
            <a:extLst>
              <a:ext uri="{FF2B5EF4-FFF2-40B4-BE49-F238E27FC236}">
                <a16:creationId xmlns:a16="http://schemas.microsoft.com/office/drawing/2014/main" id="{A2350DCA-6964-40B8-9C76-70D2A4912C31}"/>
              </a:ext>
            </a:extLst>
          </p:cNvPr>
          <p:cNvPicPr>
            <a:picLocks noChangeAspect="1"/>
          </p:cNvPicPr>
          <p:nvPr/>
        </p:nvPicPr>
        <p:blipFill>
          <a:blip r:embed="rId4"/>
          <a:stretch>
            <a:fillRect/>
          </a:stretch>
        </p:blipFill>
        <p:spPr>
          <a:xfrm>
            <a:off x="1874812" y="4859465"/>
            <a:ext cx="7680375" cy="1467416"/>
          </a:xfrm>
          <a:prstGeom prst="rect">
            <a:avLst/>
          </a:prstGeom>
        </p:spPr>
      </p:pic>
    </p:spTree>
    <p:extLst>
      <p:ext uri="{BB962C8B-B14F-4D97-AF65-F5344CB8AC3E}">
        <p14:creationId xmlns:p14="http://schemas.microsoft.com/office/powerpoint/2010/main" val="36277559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复杂模式组</a:t>
            </a:r>
          </a:p>
          <a:p>
            <a:pPr indent="457200">
              <a:lnSpc>
                <a:spcPct val="150000"/>
              </a:lnSpc>
            </a:pPr>
            <a:r>
              <a:rPr lang="zh-CN" altLang="en-US" dirty="0">
                <a:latin typeface="微软雅黑" panose="020B0503020204020204" pitchFamily="34" charset="-122"/>
                <a:ea typeface="微软雅黑" panose="020B0503020204020204" pitchFamily="34" charset="-122"/>
              </a:rPr>
              <a:t>复杂模式组中的混合模式在进行混合时</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的灰色会完全消失，任何高于</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的区域都可能加亮下方的图像，而低于</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灰色区域都可能使下方图像变暗。该组包括叠加、柔光、强光等七种混合模式。</a:t>
            </a:r>
          </a:p>
        </p:txBody>
      </p:sp>
      <p:pic>
        <p:nvPicPr>
          <p:cNvPr id="5" name="图片 4">
            <a:extLst>
              <a:ext uri="{FF2B5EF4-FFF2-40B4-BE49-F238E27FC236}">
                <a16:creationId xmlns:a16="http://schemas.microsoft.com/office/drawing/2014/main" id="{5955E79A-30CB-42DF-B88C-85312FECCBD2}"/>
              </a:ext>
            </a:extLst>
          </p:cNvPr>
          <p:cNvPicPr>
            <a:picLocks noChangeAspect="1"/>
          </p:cNvPicPr>
          <p:nvPr/>
        </p:nvPicPr>
        <p:blipFill>
          <a:blip r:embed="rId3"/>
          <a:stretch>
            <a:fillRect/>
          </a:stretch>
        </p:blipFill>
        <p:spPr>
          <a:xfrm>
            <a:off x="2140480" y="3339381"/>
            <a:ext cx="7911040" cy="1511487"/>
          </a:xfrm>
          <a:prstGeom prst="rect">
            <a:avLst/>
          </a:prstGeom>
        </p:spPr>
      </p:pic>
      <p:pic>
        <p:nvPicPr>
          <p:cNvPr id="6" name="图片 5">
            <a:extLst>
              <a:ext uri="{FF2B5EF4-FFF2-40B4-BE49-F238E27FC236}">
                <a16:creationId xmlns:a16="http://schemas.microsoft.com/office/drawing/2014/main" id="{33DA5581-52B4-44C5-BFE8-64AD9C1AA73B}"/>
              </a:ext>
            </a:extLst>
          </p:cNvPr>
          <p:cNvPicPr>
            <a:picLocks noChangeAspect="1"/>
          </p:cNvPicPr>
          <p:nvPr/>
        </p:nvPicPr>
        <p:blipFill>
          <a:blip r:embed="rId4"/>
          <a:stretch>
            <a:fillRect/>
          </a:stretch>
        </p:blipFill>
        <p:spPr>
          <a:xfrm>
            <a:off x="2262093" y="4870358"/>
            <a:ext cx="7667813" cy="1465016"/>
          </a:xfrm>
          <a:prstGeom prst="rect">
            <a:avLst/>
          </a:prstGeom>
        </p:spPr>
      </p:pic>
    </p:spTree>
    <p:extLst>
      <p:ext uri="{BB962C8B-B14F-4D97-AF65-F5344CB8AC3E}">
        <p14:creationId xmlns:p14="http://schemas.microsoft.com/office/powerpoint/2010/main" val="335980834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差异模式组</a:t>
            </a:r>
          </a:p>
          <a:p>
            <a:pPr indent="457200">
              <a:lnSpc>
                <a:spcPct val="150000"/>
              </a:lnSpc>
            </a:pPr>
            <a:r>
              <a:rPr lang="zh-CN" altLang="en-US" dirty="0">
                <a:latin typeface="微软雅黑" panose="020B0503020204020204" pitchFamily="34" charset="-122"/>
                <a:ea typeface="微软雅黑" panose="020B0503020204020204" pitchFamily="34" charset="-122"/>
              </a:rPr>
              <a:t>差异模式组中的混合模式可以基于源颜色和基础颜色值之间的差异创建颜色，该组包括差值、经典差值、排除、相减和相除五种混合模式。</a:t>
            </a:r>
          </a:p>
        </p:txBody>
      </p:sp>
      <p:pic>
        <p:nvPicPr>
          <p:cNvPr id="4" name="图片 3">
            <a:extLst>
              <a:ext uri="{FF2B5EF4-FFF2-40B4-BE49-F238E27FC236}">
                <a16:creationId xmlns:a16="http://schemas.microsoft.com/office/drawing/2014/main" id="{D99758B5-76D2-4D9C-B399-A000CB43BECD}"/>
              </a:ext>
            </a:extLst>
          </p:cNvPr>
          <p:cNvPicPr>
            <a:picLocks noChangeAspect="1"/>
          </p:cNvPicPr>
          <p:nvPr/>
        </p:nvPicPr>
        <p:blipFill>
          <a:blip r:embed="rId3"/>
          <a:stretch>
            <a:fillRect/>
          </a:stretch>
        </p:blipFill>
        <p:spPr>
          <a:xfrm>
            <a:off x="1230249" y="3429000"/>
            <a:ext cx="9497056" cy="1814512"/>
          </a:xfrm>
          <a:prstGeom prst="rect">
            <a:avLst/>
          </a:prstGeom>
        </p:spPr>
      </p:pic>
    </p:spTree>
    <p:extLst>
      <p:ext uri="{BB962C8B-B14F-4D97-AF65-F5344CB8AC3E}">
        <p14:creationId xmlns:p14="http://schemas.microsoft.com/office/powerpoint/2010/main" val="254240929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6.HSL</a:t>
            </a:r>
            <a:r>
              <a:rPr lang="zh-CN" altLang="en-US" b="1" dirty="0">
                <a:latin typeface="微软雅黑" panose="020B0503020204020204" pitchFamily="34" charset="-122"/>
                <a:ea typeface="微软雅黑" panose="020B0503020204020204" pitchFamily="34" charset="-122"/>
              </a:rPr>
              <a:t>模式组</a:t>
            </a:r>
          </a:p>
          <a:p>
            <a:pPr indent="457200">
              <a:lnSpc>
                <a:spcPct val="150000"/>
              </a:lnSpc>
            </a:pPr>
            <a:r>
              <a:rPr lang="en-US" altLang="zh-CN" dirty="0">
                <a:latin typeface="微软雅黑" panose="020B0503020204020204" pitchFamily="34" charset="-122"/>
                <a:ea typeface="微软雅黑" panose="020B0503020204020204" pitchFamily="34" charset="-122"/>
              </a:rPr>
              <a:t>HSL</a:t>
            </a:r>
            <a:r>
              <a:rPr lang="zh-CN" altLang="en-US" dirty="0">
                <a:latin typeface="微软雅黑" panose="020B0503020204020204" pitchFamily="34" charset="-122"/>
                <a:ea typeface="微软雅黑" panose="020B0503020204020204" pitchFamily="34" charset="-122"/>
              </a:rPr>
              <a:t>模式组中的混合模式可以将色相、饱和度和发光度三要素中的一种或两种应用在图像上，该组包括色相、饱和度、颜色和发光度四种混合模式。</a:t>
            </a:r>
          </a:p>
        </p:txBody>
      </p:sp>
      <p:pic>
        <p:nvPicPr>
          <p:cNvPr id="5" name="图片 4">
            <a:extLst>
              <a:ext uri="{FF2B5EF4-FFF2-40B4-BE49-F238E27FC236}">
                <a16:creationId xmlns:a16="http://schemas.microsoft.com/office/drawing/2014/main" id="{0DFB4FA2-0B10-4C9A-8DCC-6E90AB24BD7A}"/>
              </a:ext>
            </a:extLst>
          </p:cNvPr>
          <p:cNvPicPr>
            <a:picLocks noChangeAspect="1"/>
          </p:cNvPicPr>
          <p:nvPr/>
        </p:nvPicPr>
        <p:blipFill>
          <a:blip r:embed="rId3"/>
          <a:stretch>
            <a:fillRect/>
          </a:stretch>
        </p:blipFill>
        <p:spPr>
          <a:xfrm>
            <a:off x="1090226" y="3330701"/>
            <a:ext cx="10011547" cy="1912811"/>
          </a:xfrm>
          <a:prstGeom prst="rect">
            <a:avLst/>
          </a:prstGeom>
        </p:spPr>
      </p:pic>
    </p:spTree>
    <p:extLst>
      <p:ext uri="{BB962C8B-B14F-4D97-AF65-F5344CB8AC3E}">
        <p14:creationId xmlns:p14="http://schemas.microsoft.com/office/powerpoint/2010/main" val="270570615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遮罩模式组</a:t>
            </a:r>
          </a:p>
          <a:p>
            <a:pPr indent="457200">
              <a:lnSpc>
                <a:spcPct val="150000"/>
              </a:lnSpc>
            </a:pPr>
            <a:r>
              <a:rPr lang="zh-CN" altLang="en-US" dirty="0">
                <a:latin typeface="微软雅黑" panose="020B0503020204020204" pitchFamily="34" charset="-122"/>
                <a:ea typeface="微软雅黑" panose="020B0503020204020204" pitchFamily="34" charset="-122"/>
              </a:rPr>
              <a:t>遮罩模式组中的混合模式可以将当前图层转换为底层的一个遮罩，该组包括模板</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、模板亮度、轮廓</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和轮廓亮度四种混合模式。</a:t>
            </a:r>
          </a:p>
        </p:txBody>
      </p:sp>
      <p:pic>
        <p:nvPicPr>
          <p:cNvPr id="4" name="图片 3">
            <a:extLst>
              <a:ext uri="{FF2B5EF4-FFF2-40B4-BE49-F238E27FC236}">
                <a16:creationId xmlns:a16="http://schemas.microsoft.com/office/drawing/2014/main" id="{2FE734CA-3072-44ED-84E6-5E269293FC6A}"/>
              </a:ext>
            </a:extLst>
          </p:cNvPr>
          <p:cNvPicPr>
            <a:picLocks noChangeAspect="1"/>
          </p:cNvPicPr>
          <p:nvPr/>
        </p:nvPicPr>
        <p:blipFill>
          <a:blip r:embed="rId3"/>
          <a:stretch>
            <a:fillRect/>
          </a:stretch>
        </p:blipFill>
        <p:spPr>
          <a:xfrm>
            <a:off x="1887474" y="2930651"/>
            <a:ext cx="6751292" cy="1289905"/>
          </a:xfrm>
          <a:prstGeom prst="rect">
            <a:avLst/>
          </a:prstGeom>
        </p:spPr>
      </p:pic>
      <p:pic>
        <p:nvPicPr>
          <p:cNvPr id="6" name="图片 5">
            <a:extLst>
              <a:ext uri="{FF2B5EF4-FFF2-40B4-BE49-F238E27FC236}">
                <a16:creationId xmlns:a16="http://schemas.microsoft.com/office/drawing/2014/main" id="{F2C16C43-EFB7-48FD-9B6D-29544C02D0A8}"/>
              </a:ext>
            </a:extLst>
          </p:cNvPr>
          <p:cNvPicPr>
            <a:picLocks noChangeAspect="1"/>
          </p:cNvPicPr>
          <p:nvPr/>
        </p:nvPicPr>
        <p:blipFill>
          <a:blip r:embed="rId4"/>
          <a:stretch>
            <a:fillRect/>
          </a:stretch>
        </p:blipFill>
        <p:spPr>
          <a:xfrm>
            <a:off x="1628775" y="4252225"/>
            <a:ext cx="8186392" cy="1564096"/>
          </a:xfrm>
          <a:prstGeom prst="rect">
            <a:avLst/>
          </a:prstGeom>
        </p:spPr>
      </p:pic>
    </p:spTree>
    <p:extLst>
      <p:ext uri="{BB962C8B-B14F-4D97-AF65-F5344CB8AC3E}">
        <p14:creationId xmlns:p14="http://schemas.microsoft.com/office/powerpoint/2010/main" val="157636737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图层的混合模式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实用工具模式组</a:t>
            </a:r>
          </a:p>
          <a:p>
            <a:pPr indent="457200">
              <a:lnSpc>
                <a:spcPct val="150000"/>
              </a:lnSpc>
            </a:pPr>
            <a:r>
              <a:rPr lang="zh-CN" altLang="en-US" dirty="0">
                <a:latin typeface="微软雅黑" panose="020B0503020204020204" pitchFamily="34" charset="-122"/>
                <a:ea typeface="微软雅黑" panose="020B0503020204020204" pitchFamily="34" charset="-122"/>
              </a:rPr>
              <a:t>实用工具模式组中的混合模式都可以使底层与当前图层的</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通道或透明区域像素产生相互作用，该组包括</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添加和冷光预乘两种混合模式。</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添加：将当前图层的</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通道值与下层图层的</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通道值相加，以创建一个无痕迹的透明区域。这种模式的主要目的是通过叠加多个图层的透明度信息，形成一个平滑过渡的透明效果。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冷光预乘：使当前图层的透明区域与底层图像相互作用，产生透镜和光亮的边缘效果。</a:t>
            </a:r>
          </a:p>
        </p:txBody>
      </p:sp>
    </p:spTree>
    <p:extLst>
      <p:ext uri="{BB962C8B-B14F-4D97-AF65-F5344CB8AC3E}">
        <p14:creationId xmlns:p14="http://schemas.microsoft.com/office/powerpoint/2010/main" val="12331253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extLst>
      <p:ext uri="{BB962C8B-B14F-4D97-AF65-F5344CB8AC3E}">
        <p14:creationId xmlns:p14="http://schemas.microsoft.com/office/powerpoint/2010/main" val="361079318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91214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实战演练：进度条加载动画</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进度条加载动画可以降低观众的等待感，提升用户体验。本案例将通过关键帧动画、图形变化等制作进度条加载动画。</a:t>
            </a:r>
          </a:p>
        </p:txBody>
      </p:sp>
      <p:pic>
        <p:nvPicPr>
          <p:cNvPr id="4" name="图片 3">
            <a:extLst>
              <a:ext uri="{FF2B5EF4-FFF2-40B4-BE49-F238E27FC236}">
                <a16:creationId xmlns:a16="http://schemas.microsoft.com/office/drawing/2014/main" id="{DC6109FA-A5B7-4D17-A57B-1F7CAE9BDC55}"/>
              </a:ext>
            </a:extLst>
          </p:cNvPr>
          <p:cNvPicPr>
            <a:picLocks noChangeAspect="1"/>
          </p:cNvPicPr>
          <p:nvPr/>
        </p:nvPicPr>
        <p:blipFill>
          <a:blip r:embed="rId3"/>
          <a:stretch>
            <a:fillRect/>
          </a:stretch>
        </p:blipFill>
        <p:spPr>
          <a:xfrm>
            <a:off x="2027490" y="2905720"/>
            <a:ext cx="7411785" cy="3262694"/>
          </a:xfrm>
          <a:prstGeom prst="rect">
            <a:avLst/>
          </a:prstGeom>
        </p:spPr>
      </p:pic>
    </p:spTree>
    <p:extLst>
      <p:ext uri="{BB962C8B-B14F-4D97-AF65-F5344CB8AC3E}">
        <p14:creationId xmlns:p14="http://schemas.microsoft.com/office/powerpoint/2010/main" val="40540002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  After Effects</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工作界面</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是</a:t>
            </a:r>
            <a:r>
              <a:rPr lang="en-US" altLang="zh-CN">
                <a:latin typeface="微软雅黑" panose="020B0503020204020204" pitchFamily="34" charset="-122"/>
                <a:ea typeface="微软雅黑" panose="020B0503020204020204" pitchFamily="34" charset="-122"/>
              </a:rPr>
              <a:t>Adobe</a:t>
            </a:r>
            <a:r>
              <a:rPr lang="zh-CN" altLang="en-US">
                <a:latin typeface="微软雅黑" panose="020B0503020204020204" pitchFamily="34" charset="-122"/>
                <a:ea typeface="微软雅黑" panose="020B0503020204020204" pitchFamily="34" charset="-122"/>
              </a:rPr>
              <a:t>公司推出的一款图形视频处理软件，在</a:t>
            </a: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动画制作中，它不仅提供了强大的制作工具，还支持丰富的特效和高效的制作流程，使设计师能够创建流畅优异的动画和视觉效果。</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782660A7-81FB-4F36-AD38-D460B806CF6E}"/>
              </a:ext>
            </a:extLst>
          </p:cNvPr>
          <p:cNvPicPr>
            <a:picLocks noChangeAspect="1"/>
          </p:cNvPicPr>
          <p:nvPr/>
        </p:nvPicPr>
        <p:blipFill>
          <a:blip r:embed="rId3"/>
          <a:stretch>
            <a:fillRect/>
          </a:stretch>
        </p:blipFill>
        <p:spPr>
          <a:xfrm>
            <a:off x="2493835" y="2983990"/>
            <a:ext cx="7105636" cy="3188209"/>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4020618" cy="400110"/>
          </a:xfrm>
          <a:prstGeom prst="rect">
            <a:avLst/>
          </a:prstGeom>
          <a:noFill/>
        </p:spPr>
        <p:txBody>
          <a:bodyPr wrap="squar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项目与合成</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创建项目文档</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项目是存储在硬盘中的单独文件，用户可以通过以下</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种常用的方式创建项目：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单击主页中的“新建项目” 按钮；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执行“文件”→“新建”→“新建项目”命令；</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按</a:t>
            </a:r>
            <a:r>
              <a:rPr lang="en-US" altLang="zh-CN" dirty="0" err="1">
                <a:latin typeface="微软雅黑" panose="020B0503020204020204" pitchFamily="34" charset="-122"/>
                <a:ea typeface="微软雅黑" panose="020B0503020204020204" pitchFamily="34" charset="-122"/>
              </a:rPr>
              <a:t>Ctrl+Alt+N</a:t>
            </a:r>
            <a:r>
              <a:rPr lang="zh-CN" altLang="en-US" dirty="0">
                <a:latin typeface="微软雅黑" panose="020B0503020204020204" pitchFamily="34" charset="-122"/>
                <a:ea typeface="微软雅黑" panose="020B0503020204020204" pitchFamily="34" charset="-122"/>
              </a:rPr>
              <a:t>组合键。</a:t>
            </a:r>
          </a:p>
        </p:txBody>
      </p:sp>
      <p:pic>
        <p:nvPicPr>
          <p:cNvPr id="2" name="图片 1">
            <a:extLst>
              <a:ext uri="{FF2B5EF4-FFF2-40B4-BE49-F238E27FC236}">
                <a16:creationId xmlns:a16="http://schemas.microsoft.com/office/drawing/2014/main" id="{27863BC9-7867-4EAE-9E37-F53EEB209532}"/>
              </a:ext>
            </a:extLst>
          </p:cNvPr>
          <p:cNvPicPr>
            <a:picLocks noChangeAspect="1"/>
          </p:cNvPicPr>
          <p:nvPr/>
        </p:nvPicPr>
        <p:blipFill>
          <a:blip r:embed="rId3"/>
          <a:stretch>
            <a:fillRect/>
          </a:stretch>
        </p:blipFill>
        <p:spPr>
          <a:xfrm>
            <a:off x="3145744" y="3544288"/>
            <a:ext cx="5138512" cy="2562477"/>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创建合成</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合成是</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中的一个工作空间，类似于</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中的画板，主要用于创建、组织和管理动画、特效以及各种图层元素。用户可以创建空白合成，也可以基于已有的素材创建合成。</a:t>
            </a:r>
          </a:p>
        </p:txBody>
      </p:sp>
      <p:pic>
        <p:nvPicPr>
          <p:cNvPr id="3" name="图片 2">
            <a:extLst>
              <a:ext uri="{FF2B5EF4-FFF2-40B4-BE49-F238E27FC236}">
                <a16:creationId xmlns:a16="http://schemas.microsoft.com/office/drawing/2014/main" id="{BC76BA0A-5C49-4EAB-832F-1B5786DDE10D}"/>
              </a:ext>
            </a:extLst>
          </p:cNvPr>
          <p:cNvPicPr>
            <a:picLocks noChangeAspect="1"/>
          </p:cNvPicPr>
          <p:nvPr/>
        </p:nvPicPr>
        <p:blipFill>
          <a:blip r:embed="rId3"/>
          <a:stretch>
            <a:fillRect/>
          </a:stretch>
        </p:blipFill>
        <p:spPr>
          <a:xfrm>
            <a:off x="2435644" y="3200656"/>
            <a:ext cx="7320711" cy="2784565"/>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动画的渲染与输出</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制作完成</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动画后，可以选择将其导出为其他格式，以便快速分享和传播。下面将对此进行介绍。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预览合成</a:t>
            </a:r>
          </a:p>
          <a:p>
            <a:pPr indent="457200">
              <a:lnSpc>
                <a:spcPct val="150000"/>
              </a:lnSpc>
            </a:pPr>
            <a:r>
              <a:rPr lang="zh-CN" altLang="en-US" dirty="0">
                <a:latin typeface="微软雅黑" panose="020B0503020204020204" pitchFamily="34" charset="-122"/>
                <a:ea typeface="微软雅黑" panose="020B0503020204020204" pitchFamily="34" charset="-122"/>
              </a:rPr>
              <a:t>通过预览可以及时地查看制作效果。执行“窗口”→“预览”命令打开“预览”面板。在该面板中单击“播放</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停止” 按钮，可控制“合成”面板中素材的播放。</a:t>
            </a:r>
          </a:p>
        </p:txBody>
      </p:sp>
      <p:pic>
        <p:nvPicPr>
          <p:cNvPr id="2" name="图片 1">
            <a:extLst>
              <a:ext uri="{FF2B5EF4-FFF2-40B4-BE49-F238E27FC236}">
                <a16:creationId xmlns:a16="http://schemas.microsoft.com/office/drawing/2014/main" id="{A27132F4-8290-492A-8452-06481127E07F}"/>
              </a:ext>
            </a:extLst>
          </p:cNvPr>
          <p:cNvPicPr>
            <a:picLocks noChangeAspect="1"/>
          </p:cNvPicPr>
          <p:nvPr/>
        </p:nvPicPr>
        <p:blipFill>
          <a:blip r:embed="rId3"/>
          <a:stretch>
            <a:fillRect/>
          </a:stretch>
        </p:blipFill>
        <p:spPr>
          <a:xfrm>
            <a:off x="4652963" y="3940320"/>
            <a:ext cx="1699733" cy="2758339"/>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2690</Words>
  <Application>Microsoft Office PowerPoint</Application>
  <PresentationFormat>宽屏</PresentationFormat>
  <Paragraphs>263</Paragraphs>
  <Slides>50</Slides>
  <Notes>49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50</vt:i4>
      </vt:variant>
    </vt:vector>
  </HeadingPairs>
  <TitlesOfParts>
    <vt:vector size="63"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MG动画制作基础培训教程</dc:title>
  <dc:creator/>
  <cp:keywords>希望 MG动画制作基础培训教程</cp:keywords>
  <cp:lastModifiedBy/>
  <cp:revision>2</cp:revision>
  <dcterms:created xsi:type="dcterms:W3CDTF">2021-05-01T02:52:20Z</dcterms:created>
  <dcterms:modified xsi:type="dcterms:W3CDTF">2025-04-01T01:54:02Z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