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3.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21"/>
  </p:notesMasterIdLst>
  <p:handoutMasterIdLst>
    <p:handoutMasterId r:id="rId22"/>
  </p:handoutMasterIdLst>
  <p:sldIdLst>
    <p:sldId id="374" r:id="rId3"/>
    <p:sldId id="360" r:id="rId4"/>
    <p:sldId id="340" r:id="rId5"/>
    <p:sldId id="361" r:id="rId6"/>
    <p:sldId id="407" r:id="rId7"/>
    <p:sldId id="433" r:id="rId8"/>
    <p:sldId id="434" r:id="rId9"/>
    <p:sldId id="357" r:id="rId10"/>
    <p:sldId id="406" r:id="rId11"/>
    <p:sldId id="412" r:id="rId12"/>
    <p:sldId id="413" r:id="rId13"/>
    <p:sldId id="423" r:id="rId14"/>
    <p:sldId id="424" r:id="rId15"/>
    <p:sldId id="430" r:id="rId16"/>
    <p:sldId id="429" r:id="rId17"/>
    <p:sldId id="431" r:id="rId18"/>
    <p:sldId id="432" r:id="rId19"/>
    <p:sldId id="372" r:id="rId20"/>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p:scale>
          <a:sx n="100" d="100"/>
          <a:sy n="100" d="100"/>
        </p:scale>
        <p:origin x="876" y="204"/>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2025/4/1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2025/4/1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3275324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8885659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2924627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3708850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37360898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18</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extLst>
      <p:ext uri="{BB962C8B-B14F-4D97-AF65-F5344CB8AC3E}">
        <p14:creationId xmlns:p14="http://schemas.microsoft.com/office/powerpoint/2010/main" val="4031122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98244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323439"/>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模块</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4</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关键帧</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激活与创建关键帧</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关键帧的激活主要通过属性中的“时间变化秒表” 按钮实现。激活关键帧后移动当前时间指示器，单击属性名称左侧的“在当前时间添加或移除关键帧”按钮，将在当前位置添加关键帧或移除当前位置的关键帧。</a:t>
            </a:r>
          </a:p>
        </p:txBody>
      </p:sp>
      <p:pic>
        <p:nvPicPr>
          <p:cNvPr id="2" name="图片 1">
            <a:extLst>
              <a:ext uri="{FF2B5EF4-FFF2-40B4-BE49-F238E27FC236}">
                <a16:creationId xmlns:a16="http://schemas.microsoft.com/office/drawing/2014/main" id="{0338B2E1-75B4-4AF5-A6BD-049A9019336A}"/>
              </a:ext>
            </a:extLst>
          </p:cNvPr>
          <p:cNvPicPr>
            <a:picLocks noChangeAspect="1"/>
          </p:cNvPicPr>
          <p:nvPr/>
        </p:nvPicPr>
        <p:blipFill>
          <a:blip r:embed="rId3"/>
          <a:stretch>
            <a:fillRect/>
          </a:stretch>
        </p:blipFill>
        <p:spPr>
          <a:xfrm>
            <a:off x="2972090" y="2926464"/>
            <a:ext cx="5485820" cy="1809307"/>
          </a:xfrm>
          <a:prstGeom prst="rect">
            <a:avLst/>
          </a:prstGeom>
        </p:spPr>
      </p:pic>
      <p:pic>
        <p:nvPicPr>
          <p:cNvPr id="5" name="图片 4">
            <a:extLst>
              <a:ext uri="{FF2B5EF4-FFF2-40B4-BE49-F238E27FC236}">
                <a16:creationId xmlns:a16="http://schemas.microsoft.com/office/drawing/2014/main" id="{0D428724-3C02-45DC-8493-6BE19FC9ECF1}"/>
              </a:ext>
            </a:extLst>
          </p:cNvPr>
          <p:cNvPicPr>
            <a:picLocks noChangeAspect="1"/>
          </p:cNvPicPr>
          <p:nvPr/>
        </p:nvPicPr>
        <p:blipFill>
          <a:blip r:embed="rId4"/>
          <a:stretch>
            <a:fillRect/>
          </a:stretch>
        </p:blipFill>
        <p:spPr>
          <a:xfrm>
            <a:off x="2972090" y="4758624"/>
            <a:ext cx="5485820" cy="1809307"/>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编辑关键帧</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创建关键帧后，用户可以对其进行选择、移动、复制、删除等操作。</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选择关键帧</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移动关键帧</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复制关键帧</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删除关键帧</a:t>
            </a:r>
          </a:p>
          <a:p>
            <a:pPr indent="457200">
              <a:lnSpc>
                <a:spcPct val="150000"/>
              </a:lnSpc>
            </a:pPr>
            <a:endParaRPr lang="zh-CN" altLang="en-US" b="1" dirty="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9CF2992D-DC39-4AAA-9D91-71ED2348BE66}"/>
              </a:ext>
            </a:extLst>
          </p:cNvPr>
          <p:cNvPicPr>
            <a:picLocks noChangeAspect="1"/>
          </p:cNvPicPr>
          <p:nvPr/>
        </p:nvPicPr>
        <p:blipFill>
          <a:blip r:embed="rId3"/>
          <a:stretch>
            <a:fillRect/>
          </a:stretch>
        </p:blipFill>
        <p:spPr>
          <a:xfrm>
            <a:off x="4509834" y="2462287"/>
            <a:ext cx="3609524" cy="1190476"/>
          </a:xfrm>
          <a:prstGeom prst="rect">
            <a:avLst/>
          </a:prstGeom>
        </p:spPr>
      </p:pic>
      <p:pic>
        <p:nvPicPr>
          <p:cNvPr id="7" name="图片 6">
            <a:extLst>
              <a:ext uri="{FF2B5EF4-FFF2-40B4-BE49-F238E27FC236}">
                <a16:creationId xmlns:a16="http://schemas.microsoft.com/office/drawing/2014/main" id="{4752670A-E070-42E4-8F38-078B5BC94B32}"/>
              </a:ext>
            </a:extLst>
          </p:cNvPr>
          <p:cNvPicPr>
            <a:picLocks noChangeAspect="1"/>
          </p:cNvPicPr>
          <p:nvPr/>
        </p:nvPicPr>
        <p:blipFill>
          <a:blip r:embed="rId4"/>
          <a:stretch>
            <a:fillRect/>
          </a:stretch>
        </p:blipFill>
        <p:spPr>
          <a:xfrm>
            <a:off x="4509834" y="3733651"/>
            <a:ext cx="3609524" cy="1190476"/>
          </a:xfrm>
          <a:prstGeom prst="rect">
            <a:avLst/>
          </a:prstGeom>
        </p:spPr>
      </p:pic>
      <p:pic>
        <p:nvPicPr>
          <p:cNvPr id="8" name="图片 7">
            <a:extLst>
              <a:ext uri="{FF2B5EF4-FFF2-40B4-BE49-F238E27FC236}">
                <a16:creationId xmlns:a16="http://schemas.microsoft.com/office/drawing/2014/main" id="{CD75B348-ECDA-4BC3-9ED4-276ACFB3CD8F}"/>
              </a:ext>
            </a:extLst>
          </p:cNvPr>
          <p:cNvPicPr>
            <a:picLocks noChangeAspect="1"/>
          </p:cNvPicPr>
          <p:nvPr/>
        </p:nvPicPr>
        <p:blipFill>
          <a:blip r:embed="rId5"/>
          <a:stretch>
            <a:fillRect/>
          </a:stretch>
        </p:blipFill>
        <p:spPr>
          <a:xfrm>
            <a:off x="4509834" y="4998687"/>
            <a:ext cx="3609524" cy="1190476"/>
          </a:xfrm>
          <a:prstGeom prst="rect">
            <a:avLst/>
          </a:prstGeom>
        </p:spPr>
      </p:pic>
    </p:spTree>
    <p:extLst>
      <p:ext uri="{BB962C8B-B14F-4D97-AF65-F5344CB8AC3E}">
        <p14:creationId xmlns:p14="http://schemas.microsoft.com/office/powerpoint/2010/main" val="3822414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553503" y="3929872"/>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关键帧插值</a:t>
            </a: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关键帧插值</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插值是指在两个已知值之间填充未知数据的过程。通过创建关键帧和运动路径，使相关值随时间变化后，用户可以利用软件提供的插值方式，精确调整这些变化发生的方式和效果。</a:t>
            </a:r>
            <a:endParaRPr lang="zh-CN" altLang="en-US" b="1"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D71BC617-3A64-4960-949B-AEB139D59FA0}"/>
              </a:ext>
            </a:extLst>
          </p:cNvPr>
          <p:cNvPicPr>
            <a:picLocks noChangeAspect="1"/>
          </p:cNvPicPr>
          <p:nvPr/>
        </p:nvPicPr>
        <p:blipFill>
          <a:blip r:embed="rId3"/>
          <a:stretch>
            <a:fillRect/>
          </a:stretch>
        </p:blipFill>
        <p:spPr>
          <a:xfrm>
            <a:off x="3903004" y="3104390"/>
            <a:ext cx="3981179" cy="2926841"/>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4553503" y="3929872"/>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图表编辑器</a:t>
            </a:r>
          </a:p>
        </p:txBody>
      </p:sp>
    </p:spTree>
    <p:extLst>
      <p:ext uri="{BB962C8B-B14F-4D97-AF65-F5344CB8AC3E}">
        <p14:creationId xmlns:p14="http://schemas.microsoft.com/office/powerpoint/2010/main" val="271286402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66552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图表编辑器</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图表编辑器是</a:t>
            </a:r>
            <a:r>
              <a:rPr lang="en-US" altLang="zh-CN">
                <a:latin typeface="微软雅黑" panose="020B0503020204020204" pitchFamily="34" charset="-122"/>
                <a:ea typeface="微软雅黑" panose="020B0503020204020204" pitchFamily="34" charset="-122"/>
              </a:rPr>
              <a:t>After Effects</a:t>
            </a:r>
            <a:r>
              <a:rPr lang="zh-CN" altLang="en-US">
                <a:latin typeface="微软雅黑" panose="020B0503020204020204" pitchFamily="34" charset="-122"/>
                <a:ea typeface="微软雅黑" panose="020B0503020204020204" pitchFamily="34" charset="-122"/>
              </a:rPr>
              <a:t>中一种强大的工具，支持用户以可视化的方式编辑动画的关键帧和速度。</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BB4B1664-FC5C-436D-AFD3-74FB2BBB70E6}"/>
              </a:ext>
            </a:extLst>
          </p:cNvPr>
          <p:cNvPicPr>
            <a:picLocks noChangeAspect="1"/>
          </p:cNvPicPr>
          <p:nvPr/>
        </p:nvPicPr>
        <p:blipFill>
          <a:blip r:embed="rId3"/>
          <a:stretch>
            <a:fillRect/>
          </a:stretch>
        </p:blipFill>
        <p:spPr>
          <a:xfrm>
            <a:off x="3246229" y="2560261"/>
            <a:ext cx="5669171" cy="1869779"/>
          </a:xfrm>
          <a:prstGeom prst="rect">
            <a:avLst/>
          </a:prstGeom>
        </p:spPr>
      </p:pic>
      <p:pic>
        <p:nvPicPr>
          <p:cNvPr id="6" name="图片 5">
            <a:extLst>
              <a:ext uri="{FF2B5EF4-FFF2-40B4-BE49-F238E27FC236}">
                <a16:creationId xmlns:a16="http://schemas.microsoft.com/office/drawing/2014/main" id="{E79043E4-02C8-4F9B-92F3-5C194356BB45}"/>
              </a:ext>
            </a:extLst>
          </p:cNvPr>
          <p:cNvPicPr>
            <a:picLocks noChangeAspect="1"/>
          </p:cNvPicPr>
          <p:nvPr/>
        </p:nvPicPr>
        <p:blipFill>
          <a:blip r:embed="rId4"/>
          <a:stretch>
            <a:fillRect/>
          </a:stretch>
        </p:blipFill>
        <p:spPr>
          <a:xfrm>
            <a:off x="3261415" y="4501406"/>
            <a:ext cx="5669170" cy="1884737"/>
          </a:xfrm>
          <a:prstGeom prst="rect">
            <a:avLst/>
          </a:prstGeom>
        </p:spPr>
      </p:pic>
    </p:spTree>
    <p:extLst>
      <p:ext uri="{BB962C8B-B14F-4D97-AF65-F5344CB8AC3E}">
        <p14:creationId xmlns:p14="http://schemas.microsoft.com/office/powerpoint/2010/main" val="33824629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05</a:t>
            </a:r>
          </a:p>
        </p:txBody>
      </p:sp>
      <p:sp>
        <p:nvSpPr>
          <p:cNvPr id="5" name="Rectangle 18"/>
          <p:cNvSpPr>
            <a:spLocks noChangeArrowheads="1"/>
          </p:cNvSpPr>
          <p:nvPr/>
        </p:nvSpPr>
        <p:spPr bwMode="auto">
          <a:xfrm>
            <a:off x="4553503" y="3929872"/>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实战演练</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4100048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66552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实战演练：相机拍摄动画</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使用关键帧可以制作各种有趣的</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动画效果。本案例将通过关键帧、形状等制作相机拍摄动画。</a:t>
            </a:r>
          </a:p>
        </p:txBody>
      </p:sp>
      <p:pic>
        <p:nvPicPr>
          <p:cNvPr id="4" name="图片 3">
            <a:extLst>
              <a:ext uri="{FF2B5EF4-FFF2-40B4-BE49-F238E27FC236}">
                <a16:creationId xmlns:a16="http://schemas.microsoft.com/office/drawing/2014/main" id="{503CEC5B-1A1D-4B05-A067-574ADAC26985}"/>
              </a:ext>
            </a:extLst>
          </p:cNvPr>
          <p:cNvPicPr>
            <a:picLocks noChangeAspect="1"/>
          </p:cNvPicPr>
          <p:nvPr/>
        </p:nvPicPr>
        <p:blipFill>
          <a:blip r:embed="rId3"/>
          <a:stretch>
            <a:fillRect/>
          </a:stretch>
        </p:blipFill>
        <p:spPr>
          <a:xfrm>
            <a:off x="1213666" y="3104245"/>
            <a:ext cx="9478917" cy="2168271"/>
          </a:xfrm>
          <a:prstGeom prst="rect">
            <a:avLst/>
          </a:prstGeom>
        </p:spPr>
      </p:pic>
    </p:spTree>
    <p:extLst>
      <p:ext uri="{BB962C8B-B14F-4D97-AF65-F5344CB8AC3E}">
        <p14:creationId xmlns:p14="http://schemas.microsoft.com/office/powerpoint/2010/main" val="296417817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313514" y="2294273"/>
            <a:ext cx="3564971" cy="407484"/>
          </a:xfrm>
          <a:prstGeom prst="rect">
            <a:avLst/>
          </a:prstGeom>
          <a:noFill/>
          <a:ln>
            <a:noFill/>
          </a:ln>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时间轴与关键帧</a:t>
            </a:r>
          </a:p>
        </p:txBody>
      </p:sp>
      <p:sp>
        <p:nvSpPr>
          <p:cNvPr id="8" name="Rectangle 18"/>
          <p:cNvSpPr>
            <a:spLocks noChangeArrowheads="1"/>
          </p:cNvSpPr>
          <p:nvPr/>
        </p:nvSpPr>
        <p:spPr bwMode="auto">
          <a:xfrm>
            <a:off x="4313514" y="295094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关键帧创建与编辑</a:t>
            </a:r>
          </a:p>
        </p:txBody>
      </p:sp>
      <p:sp>
        <p:nvSpPr>
          <p:cNvPr id="9" name="Rectangle 18"/>
          <p:cNvSpPr>
            <a:spLocks noChangeArrowheads="1"/>
          </p:cNvSpPr>
          <p:nvPr/>
        </p:nvSpPr>
        <p:spPr bwMode="auto">
          <a:xfrm>
            <a:off x="4313514" y="3607607"/>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关键帧插值</a:t>
            </a:r>
          </a:p>
        </p:txBody>
      </p:sp>
      <p:sp>
        <p:nvSpPr>
          <p:cNvPr id="10" name="Rectangle 18">
            <a:extLst>
              <a:ext uri="{FF2B5EF4-FFF2-40B4-BE49-F238E27FC236}">
                <a16:creationId xmlns:a16="http://schemas.microsoft.com/office/drawing/2014/main" id="{3F955770-208D-4896-A3A6-36598C82C741}"/>
              </a:ext>
            </a:extLst>
          </p:cNvPr>
          <p:cNvSpPr>
            <a:spLocks noChangeArrowheads="1"/>
          </p:cNvSpPr>
          <p:nvPr/>
        </p:nvSpPr>
        <p:spPr bwMode="auto">
          <a:xfrm>
            <a:off x="4313513" y="4264274"/>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图表编辑器</a:t>
            </a:r>
          </a:p>
        </p:txBody>
      </p:sp>
      <p:sp>
        <p:nvSpPr>
          <p:cNvPr id="11" name="Rectangle 18">
            <a:extLst>
              <a:ext uri="{FF2B5EF4-FFF2-40B4-BE49-F238E27FC236}">
                <a16:creationId xmlns:a16="http://schemas.microsoft.com/office/drawing/2014/main" id="{61C01D32-481C-40B0-B522-30F219361C95}"/>
              </a:ext>
            </a:extLst>
          </p:cNvPr>
          <p:cNvSpPr>
            <a:spLocks noChangeArrowheads="1"/>
          </p:cNvSpPr>
          <p:nvPr/>
        </p:nvSpPr>
        <p:spPr bwMode="auto">
          <a:xfrm>
            <a:off x="4307163" y="492094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05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实战演练</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3469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关键帧是实现动态效果的关键，它定义了动画在特定时刻的状态。用户可以通过设置不同时间点的属性变化，制作出平滑流畅的动画效果。关键帧插值和图表编辑器则为用户提供了精确控制动画节奏的强大工具，使得动画制作更加灵活和高效。</a:t>
            </a: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502939" y="342516"/>
            <a:ext cx="6106818"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 </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MG</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动画制作基础培训教程</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时间轴与关键帧</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认识时间轴</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时间轴是</a:t>
            </a:r>
            <a:r>
              <a:rPr lang="en-US" altLang="zh-CN">
                <a:latin typeface="微软雅黑" panose="020B0503020204020204" pitchFamily="34" charset="-122"/>
                <a:ea typeface="微软雅黑" panose="020B0503020204020204" pitchFamily="34" charset="-122"/>
              </a:rPr>
              <a:t>After Effects</a:t>
            </a:r>
            <a:r>
              <a:rPr lang="zh-CN" altLang="en-US">
                <a:latin typeface="微软雅黑" panose="020B0503020204020204" pitchFamily="34" charset="-122"/>
                <a:ea typeface="微软雅黑" panose="020B0503020204020204" pitchFamily="34" charset="-122"/>
              </a:rPr>
              <a:t>中的重要面板，用户可以通过该面板，管理和控制动画的时间、图层和效果。</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18BC8E2B-5C9C-47B4-8BD4-1EB870541955}"/>
              </a:ext>
            </a:extLst>
          </p:cNvPr>
          <p:cNvPicPr>
            <a:picLocks noChangeAspect="1"/>
          </p:cNvPicPr>
          <p:nvPr/>
        </p:nvPicPr>
        <p:blipFill>
          <a:blip r:embed="rId3"/>
          <a:stretch>
            <a:fillRect/>
          </a:stretch>
        </p:blipFill>
        <p:spPr>
          <a:xfrm>
            <a:off x="2223885" y="2839438"/>
            <a:ext cx="6982229" cy="2100195"/>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认识时间轴</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下面将对“时间轴”面板进行介绍。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图层控制的列</a:t>
            </a:r>
          </a:p>
          <a:p>
            <a:pPr indent="457200">
              <a:lnSpc>
                <a:spcPct val="150000"/>
              </a:lnSpc>
            </a:pPr>
            <a:r>
              <a:rPr lang="zh-CN" altLang="en-US" dirty="0">
                <a:latin typeface="微软雅黑" panose="020B0503020204020204" pitchFamily="34" charset="-122"/>
                <a:ea typeface="微软雅黑" panose="020B0503020204020204" pitchFamily="34" charset="-122"/>
              </a:rPr>
              <a:t>图层控制的列主要用于高效地组织和管理图层。</a:t>
            </a:r>
            <a:endParaRPr lang="en-US" altLang="zh-CN"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A43E04FF-5765-4337-B370-0E35339A7010}"/>
              </a:ext>
            </a:extLst>
          </p:cNvPr>
          <p:cNvPicPr>
            <a:picLocks noChangeAspect="1"/>
          </p:cNvPicPr>
          <p:nvPr/>
        </p:nvPicPr>
        <p:blipFill>
          <a:blip r:embed="rId3"/>
          <a:stretch>
            <a:fillRect/>
          </a:stretch>
        </p:blipFill>
        <p:spPr>
          <a:xfrm>
            <a:off x="1687448" y="3200656"/>
            <a:ext cx="7838953" cy="2686267"/>
          </a:xfrm>
          <a:prstGeom prst="rect">
            <a:avLst/>
          </a:prstGeom>
        </p:spPr>
      </p:pic>
    </p:spTree>
    <p:extLst>
      <p:ext uri="{BB962C8B-B14F-4D97-AF65-F5344CB8AC3E}">
        <p14:creationId xmlns:p14="http://schemas.microsoft.com/office/powerpoint/2010/main" val="90265668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认识时间轴</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当前时间指示器</a:t>
            </a:r>
          </a:p>
          <a:p>
            <a:pPr indent="457200">
              <a:lnSpc>
                <a:spcPct val="150000"/>
              </a:lnSpc>
            </a:pPr>
            <a:r>
              <a:rPr lang="zh-CN" altLang="en-US" dirty="0">
                <a:latin typeface="微软雅黑" panose="020B0503020204020204" pitchFamily="34" charset="-122"/>
                <a:ea typeface="微软雅黑" panose="020B0503020204020204" pitchFamily="34" charset="-122"/>
              </a:rPr>
              <a:t>当前时间指示器可用于指示合成的当前时间。</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时间轴的显示比例</a:t>
            </a:r>
          </a:p>
          <a:p>
            <a:pPr indent="457200">
              <a:lnSpc>
                <a:spcPct val="150000"/>
              </a:lnSpc>
            </a:pPr>
            <a:r>
              <a:rPr lang="zh-CN" altLang="en-US" dirty="0">
                <a:latin typeface="微软雅黑" panose="020B0503020204020204" pitchFamily="34" charset="-122"/>
                <a:ea typeface="微软雅黑" panose="020B0503020204020204" pitchFamily="34" charset="-122"/>
              </a:rPr>
              <a:t>在制作</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动画的过程中，用户可以根据需要放大或缩小时间轴的显示比例。</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254308B1-E039-4B70-BABE-DF1D3706B89A}"/>
              </a:ext>
            </a:extLst>
          </p:cNvPr>
          <p:cNvPicPr>
            <a:picLocks noChangeAspect="1"/>
          </p:cNvPicPr>
          <p:nvPr/>
        </p:nvPicPr>
        <p:blipFill>
          <a:blip r:embed="rId3"/>
          <a:stretch>
            <a:fillRect/>
          </a:stretch>
        </p:blipFill>
        <p:spPr>
          <a:xfrm>
            <a:off x="1502939" y="3793571"/>
            <a:ext cx="7712025" cy="2340060"/>
          </a:xfrm>
          <a:prstGeom prst="rect">
            <a:avLst/>
          </a:prstGeom>
        </p:spPr>
      </p:pic>
    </p:spTree>
    <p:extLst>
      <p:ext uri="{BB962C8B-B14F-4D97-AF65-F5344CB8AC3E}">
        <p14:creationId xmlns:p14="http://schemas.microsoft.com/office/powerpoint/2010/main" val="193069138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认识关键帧</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关键帧是动画制作中的核心概念，类似于传统动画中的原画，主要用于定义动画的特定状态和变化。在现代计算机技术中，动画制作软件会在两个关键帧之间自动计算出中间状态，从而实现平滑的过渡效果。</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A5B7629D-AFC8-48EB-AD59-8051D8174FB4}"/>
              </a:ext>
            </a:extLst>
          </p:cNvPr>
          <p:cNvPicPr>
            <a:picLocks noChangeAspect="1"/>
          </p:cNvPicPr>
          <p:nvPr/>
        </p:nvPicPr>
        <p:blipFill>
          <a:blip r:embed="rId3"/>
          <a:stretch>
            <a:fillRect/>
          </a:stretch>
        </p:blipFill>
        <p:spPr>
          <a:xfrm>
            <a:off x="1502939" y="3424969"/>
            <a:ext cx="8560717" cy="228085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关键帧创建与编辑</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604</Words>
  <Application>Microsoft Office PowerPoint</Application>
  <PresentationFormat>宽屏</PresentationFormat>
  <Paragraphs>78</Paragraphs>
  <Slides>18</Slides>
  <Notes>17</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18</vt:i4>
      </vt:variant>
    </vt:vector>
  </HeadingPairs>
  <TitlesOfParts>
    <vt:vector size="30" baseType="lpstr">
      <vt:lpstr>Montserrat Hairline</vt:lpstr>
      <vt:lpstr>等线</vt:lpstr>
      <vt:lpstr>等线 Light</vt:lpstr>
      <vt:lpstr>思源黑体</vt:lpstr>
      <vt:lpstr>微软雅黑</vt:lpstr>
      <vt:lpstr>Arial</vt:lpstr>
      <vt:lpstr>Calibri</vt:lpstr>
      <vt:lpstr>Calibri Light</vt:lpstr>
      <vt:lpstr>Lato Light</vt:lpstr>
      <vt:lpstr>Poppins Light</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MG动画制作基础培训教程</dc:title>
  <dc:creator/>
  <cp:keywords>希望 MG动画制作基础培训教程</cp:keywords>
  <cp:lastModifiedBy/>
  <cp:revision>2</cp:revision>
  <dcterms:created xsi:type="dcterms:W3CDTF">2021-05-01T02:52:20Z</dcterms:created>
  <dcterms:modified xsi:type="dcterms:W3CDTF">2025-04-01T02:06:37Z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