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26"/>
  </p:notesMasterIdLst>
  <p:handoutMasterIdLst>
    <p:handoutMasterId r:id="rId27"/>
  </p:handoutMasterIdLst>
  <p:sldIdLst>
    <p:sldId id="374" r:id="rId3"/>
    <p:sldId id="360" r:id="rId4"/>
    <p:sldId id="340" r:id="rId5"/>
    <p:sldId id="361" r:id="rId6"/>
    <p:sldId id="407" r:id="rId7"/>
    <p:sldId id="357" r:id="rId8"/>
    <p:sldId id="435" r:id="rId9"/>
    <p:sldId id="406" r:id="rId10"/>
    <p:sldId id="412" r:id="rId11"/>
    <p:sldId id="444" r:id="rId12"/>
    <p:sldId id="423" r:id="rId13"/>
    <p:sldId id="424" r:id="rId14"/>
    <p:sldId id="445" r:id="rId15"/>
    <p:sldId id="446" r:id="rId16"/>
    <p:sldId id="436" r:id="rId17"/>
    <p:sldId id="437" r:id="rId18"/>
    <p:sldId id="438" r:id="rId19"/>
    <p:sldId id="439" r:id="rId20"/>
    <p:sldId id="440" r:id="rId21"/>
    <p:sldId id="441" r:id="rId22"/>
    <p:sldId id="442" r:id="rId23"/>
    <p:sldId id="443" r:id="rId24"/>
    <p:sldId id="372"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101" d="100"/>
          <a:sy n="101" d="100"/>
        </p:scale>
        <p:origin x="876" y="11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616752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507650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1487950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192623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16687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4552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1133992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23</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2025/3/28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323439"/>
          </a:xfrm>
          <a:prstGeom prst="rect">
            <a:avLst/>
          </a:prstGeom>
          <a:noFill/>
        </p:spPr>
        <p:txBody>
          <a:bodyPr wrap="square" rtlCol="0">
            <a:spAutoFit/>
          </a:bodyPr>
          <a:lstStyle/>
          <a:p>
            <a:pPr>
              <a:lnSpc>
                <a:spcPct val="200000"/>
              </a:lnSpc>
            </a:pP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模块</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1</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MG</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动画概述</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动画的类别</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信息图表类</a:t>
            </a:r>
            <a:r>
              <a:rPr lang="en-US" altLang="zh-CN" b="1" dirty="0">
                <a:latin typeface="微软雅黑" panose="020B0503020204020204" pitchFamily="34" charset="-122"/>
                <a:ea typeface="微软雅黑" panose="020B0503020204020204" pitchFamily="34" charset="-122"/>
              </a:rPr>
              <a:t>MG</a:t>
            </a:r>
            <a:r>
              <a:rPr lang="zh-CN" altLang="en-US" b="1" dirty="0">
                <a:latin typeface="微软雅黑" panose="020B0503020204020204" pitchFamily="34" charset="-122"/>
                <a:ea typeface="微软雅黑" panose="020B0503020204020204" pitchFamily="34" charset="-122"/>
              </a:rPr>
              <a:t>动画</a:t>
            </a:r>
          </a:p>
          <a:p>
            <a:pPr indent="457200">
              <a:lnSpc>
                <a:spcPct val="150000"/>
              </a:lnSpc>
            </a:pPr>
            <a:r>
              <a:rPr lang="zh-CN" altLang="en-US" dirty="0">
                <a:latin typeface="微软雅黑" panose="020B0503020204020204" pitchFamily="34" charset="-122"/>
                <a:ea typeface="微软雅黑" panose="020B0503020204020204" pitchFamily="34" charset="-122"/>
              </a:rPr>
              <a:t>信息图表类</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动画将数据和统计信息以动态形式呈现，旨在增强数据的可理解性和吸引力，帮助观众更好地理解和分析信息。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社交媒体类</a:t>
            </a:r>
            <a:r>
              <a:rPr lang="en-US" altLang="zh-CN" b="1" dirty="0">
                <a:latin typeface="微软雅黑" panose="020B0503020204020204" pitchFamily="34" charset="-122"/>
                <a:ea typeface="微软雅黑" panose="020B0503020204020204" pitchFamily="34" charset="-122"/>
              </a:rPr>
              <a:t>MG</a:t>
            </a:r>
            <a:r>
              <a:rPr lang="zh-CN" altLang="en-US" b="1" dirty="0">
                <a:latin typeface="微软雅黑" panose="020B0503020204020204" pitchFamily="34" charset="-122"/>
                <a:ea typeface="微软雅黑" panose="020B0503020204020204" pitchFamily="34" charset="-122"/>
              </a:rPr>
              <a:t>动画</a:t>
            </a:r>
          </a:p>
          <a:p>
            <a:pPr indent="457200">
              <a:lnSpc>
                <a:spcPct val="150000"/>
              </a:lnSpc>
            </a:pPr>
            <a:r>
              <a:rPr lang="zh-CN" altLang="en-US" dirty="0">
                <a:latin typeface="微软雅黑" panose="020B0503020204020204" pitchFamily="34" charset="-122"/>
                <a:ea typeface="微软雅黑" panose="020B0503020204020204" pitchFamily="34" charset="-122"/>
              </a:rPr>
              <a:t>社交媒体类</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动画是专为社交媒体平台设计的短小动画，旨在吸引用户的注意并促进互动。</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企业宣传类</a:t>
            </a:r>
            <a:r>
              <a:rPr lang="en-US" altLang="zh-CN" b="1" dirty="0">
                <a:latin typeface="微软雅黑" panose="020B0503020204020204" pitchFamily="34" charset="-122"/>
                <a:ea typeface="微软雅黑" panose="020B0503020204020204" pitchFamily="34" charset="-122"/>
              </a:rPr>
              <a:t>MG</a:t>
            </a:r>
            <a:r>
              <a:rPr lang="zh-CN" altLang="en-US" b="1" dirty="0">
                <a:latin typeface="微软雅黑" panose="020B0503020204020204" pitchFamily="34" charset="-122"/>
                <a:ea typeface="微软雅黑" panose="020B0503020204020204" pitchFamily="34" charset="-122"/>
              </a:rPr>
              <a:t>动画</a:t>
            </a:r>
          </a:p>
          <a:p>
            <a:pPr indent="457200">
              <a:lnSpc>
                <a:spcPct val="150000"/>
              </a:lnSpc>
            </a:pPr>
            <a:r>
              <a:rPr lang="zh-CN" altLang="en-US" dirty="0">
                <a:latin typeface="微软雅黑" panose="020B0503020204020204" pitchFamily="34" charset="-122"/>
                <a:ea typeface="微软雅黑" panose="020B0503020204020204" pitchFamily="34" charset="-122"/>
              </a:rPr>
              <a:t>企业宣传类</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动画是用于展示企业形象、产品或服务的动画形式，旨在提升品牌认知度和客户信任。</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9BEEF816-67FE-4969-B034-5A7835645EB1}"/>
              </a:ext>
            </a:extLst>
          </p:cNvPr>
          <p:cNvPicPr>
            <a:picLocks noChangeAspect="1"/>
          </p:cNvPicPr>
          <p:nvPr/>
        </p:nvPicPr>
        <p:blipFill>
          <a:blip r:embed="rId3"/>
          <a:stretch>
            <a:fillRect/>
          </a:stretch>
        </p:blipFill>
        <p:spPr>
          <a:xfrm>
            <a:off x="3269691" y="5140008"/>
            <a:ext cx="5184648" cy="1389888"/>
          </a:xfrm>
          <a:prstGeom prst="rect">
            <a:avLst/>
          </a:prstGeom>
        </p:spPr>
      </p:pic>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a:t>
            </a: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动画的应用领域</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动画的应用领域</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独特的视觉表现力和信息传达能力，使</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动画广泛应用于多个领域，包括广告营销、教育培训、影视、科技等。</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广告与营销</a:t>
            </a:r>
          </a:p>
          <a:p>
            <a:pPr indent="457200">
              <a:lnSpc>
                <a:spcPct val="150000"/>
              </a:lnSpc>
            </a:pP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动画在广告和营销中发挥着重要作用。通过生动的视觉效果和创意的叙事方式，</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动画能够有效吸引观众的注意力，增强品牌形象。</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教育与培训</a:t>
            </a:r>
          </a:p>
          <a:p>
            <a:pPr indent="457200">
              <a:lnSpc>
                <a:spcPct val="150000"/>
              </a:lnSpc>
            </a:pPr>
            <a:r>
              <a:rPr lang="zh-CN" altLang="en-US" dirty="0">
                <a:latin typeface="微软雅黑" panose="020B0503020204020204" pitchFamily="34" charset="-122"/>
                <a:ea typeface="微软雅黑" panose="020B0503020204020204" pitchFamily="34" charset="-122"/>
              </a:rPr>
              <a:t>在教育领域，</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动画被广泛应用于在线课程和培训视频中。通过动画化的方式，可以使复杂的概念和知识点变得更加易于理解，增加了学习的趣味性和互动性。</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影视与娱乐</a:t>
            </a:r>
          </a:p>
          <a:p>
            <a:pPr indent="457200">
              <a:lnSpc>
                <a:spcPct val="150000"/>
              </a:lnSpc>
            </a:pP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动画在影视行业中主要用于片头、片尾和特效制作。在电影、电视剧和网络视频中，</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动画能够提升视觉效果，为观众营造出引人入胜的氛围。</a:t>
            </a:r>
          </a:p>
        </p:txBody>
      </p:sp>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动画的应用领域</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新闻与报告</a:t>
            </a:r>
          </a:p>
          <a:p>
            <a:pPr indent="457200">
              <a:lnSpc>
                <a:spcPct val="150000"/>
              </a:lnSpc>
            </a:pPr>
            <a:r>
              <a:rPr lang="zh-CN" altLang="en-US" dirty="0">
                <a:latin typeface="微软雅黑" panose="020B0503020204020204" pitchFamily="34" charset="-122"/>
                <a:ea typeface="微软雅黑" panose="020B0503020204020204" pitchFamily="34" charset="-122"/>
              </a:rPr>
              <a:t>在新闻与报告中的数据展示和信息可视化方面，</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具有显著优势。通过将复杂的数据和统计信息以动画形式呈现，观众能够更直观地理解信息。动态图表和动画演示不仅能有效传达关键信息，还能提升信息的吸引力和易读性，使企业和组织在报告和演示中更具影响力。</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科技与医疗</a:t>
            </a:r>
          </a:p>
          <a:p>
            <a:pPr indent="457200">
              <a:lnSpc>
                <a:spcPct val="150000"/>
              </a:lnSpc>
            </a:pPr>
            <a:r>
              <a:rPr lang="zh-CN" altLang="en-US" dirty="0">
                <a:latin typeface="微软雅黑" panose="020B0503020204020204" pitchFamily="34" charset="-122"/>
                <a:ea typeface="微软雅黑" panose="020B0503020204020204" pitchFamily="34" charset="-122"/>
              </a:rPr>
              <a:t>在科技和医疗领域，</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动画被广泛应用于产品演示和科普教育。通过动画化的方式，复杂的科技产品或医疗设备的工作原理和使用方法得以更清晰地展示，使观众能够直观理解其功能和操作流程。</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1.3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动画的应用领域</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社交媒体</a:t>
            </a:r>
          </a:p>
          <a:p>
            <a:pPr indent="457200">
              <a:lnSpc>
                <a:spcPct val="150000"/>
              </a:lnSpc>
            </a:pPr>
            <a:r>
              <a:rPr lang="zh-CN" altLang="en-US" dirty="0">
                <a:latin typeface="微软雅黑" panose="020B0503020204020204" pitchFamily="34" charset="-122"/>
                <a:ea typeface="微软雅黑" panose="020B0503020204020204" pitchFamily="34" charset="-122"/>
              </a:rPr>
              <a:t>随着社交媒体的普及，</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动画成为了吸引用户注意的重要工具。短小精悍的</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动画视频在社交平台上广受欢迎，能够迅速传播信息并吸引观众。</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企业宣传</a:t>
            </a:r>
          </a:p>
          <a:p>
            <a:pPr indent="457200">
              <a:lnSpc>
                <a:spcPct val="150000"/>
              </a:lnSpc>
            </a:pPr>
            <a:r>
              <a:rPr lang="zh-CN" altLang="en-US" dirty="0">
                <a:latin typeface="微软雅黑" panose="020B0503020204020204" pitchFamily="34" charset="-122"/>
                <a:ea typeface="微软雅黑" panose="020B0503020204020204" pitchFamily="34" charset="-122"/>
              </a:rPr>
              <a:t>通过生动的</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动画展示企业文化、发展历程和核心价值，可以显著增强品牌形象。企业还可以利用</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动画制作项目汇报视频，以更加生动有趣的方式展示项目进展和成果，提升内部和外部沟通的效果。</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84259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动画的制作流程</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前期策划</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88306" y="2428876"/>
            <a:ext cx="8529638"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前期策划是</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制作的基础，在该阶段，动画设计师需要与客户或团队深入沟通，明确动画的目的、受众、核心信息和预期效果，以确保制作方向与客户一致。确定后进行创意构思，确定动画的主题、风格和叙事方式，据此撰写详细脚本，描述动画中的对话、角色和重要场景，为后续制作提供指导和框架。</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故事板制作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事板是将脚本视觉化的重要步骤，它通过软件展示效果的视觉草图。设计师在这一阶段需要根据脚本内容，将每个镜头的构图、动作和场景顺序进行可视化。这包括确定每个镜头的时长、转场效果和叙事节奏，以确保故事流畅且引人入胜。</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F735471-200E-4893-A005-0AAF8AB4CD8A}"/>
              </a:ext>
            </a:extLst>
          </p:cNvPr>
          <p:cNvPicPr>
            <a:picLocks noChangeAspect="1"/>
          </p:cNvPicPr>
          <p:nvPr/>
        </p:nvPicPr>
        <p:blipFill>
          <a:blip r:embed="rId3"/>
          <a:stretch>
            <a:fillRect/>
          </a:stretch>
        </p:blipFill>
        <p:spPr>
          <a:xfrm>
            <a:off x="4414972" y="3223480"/>
            <a:ext cx="3020158" cy="3020158"/>
          </a:xfrm>
          <a:prstGeom prst="rect">
            <a:avLst/>
          </a:prstGeom>
        </p:spPr>
      </p:pic>
    </p:spTree>
    <p:extLst>
      <p:ext uri="{BB962C8B-B14F-4D97-AF65-F5344CB8AC3E}">
        <p14:creationId xmlns:p14="http://schemas.microsoft.com/office/powerpoint/2010/main" val="41982058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素材绘制</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故事板制作完成后，接下来便是根据故事板设计动画中的角色和场景。这一阶段涉及到角色的外观、表情、动作，以及背景和其他视觉元素的设计。在此过程中，需要确保角色的风格与整体动画保持一致，以便形成统一的视觉效果。在角色和场景设计中，设计师需要关注以下四点：</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b="1" dirty="0">
                <a:latin typeface="微软雅黑" panose="020B0503020204020204" pitchFamily="34" charset="-122"/>
                <a:ea typeface="微软雅黑" panose="020B0503020204020204" pitchFamily="34" charset="-122"/>
              </a:rPr>
              <a:t>角色设计</a:t>
            </a:r>
          </a:p>
          <a:p>
            <a:pPr marL="285750" indent="-285750">
              <a:lnSpc>
                <a:spcPct val="150000"/>
              </a:lnSpc>
              <a:buFont typeface="Wingdings" panose="05000000000000000000" pitchFamily="2" charset="2"/>
              <a:buChar char="u"/>
            </a:pPr>
            <a:r>
              <a:rPr lang="zh-CN" altLang="en-US" b="1" dirty="0">
                <a:latin typeface="微软雅黑" panose="020B0503020204020204" pitchFamily="34" charset="-122"/>
                <a:ea typeface="微软雅黑" panose="020B0503020204020204" pitchFamily="34" charset="-122"/>
              </a:rPr>
              <a:t>场景设计</a:t>
            </a:r>
          </a:p>
          <a:p>
            <a:pPr marL="285750" indent="-285750">
              <a:lnSpc>
                <a:spcPct val="150000"/>
              </a:lnSpc>
              <a:buFont typeface="Wingdings" panose="05000000000000000000" pitchFamily="2" charset="2"/>
              <a:buChar char="u"/>
            </a:pPr>
            <a:r>
              <a:rPr lang="zh-CN" altLang="en-US" b="1" dirty="0">
                <a:latin typeface="微软雅黑" panose="020B0503020204020204" pitchFamily="34" charset="-122"/>
                <a:ea typeface="微软雅黑" panose="020B0503020204020204" pitchFamily="34" charset="-122"/>
              </a:rPr>
              <a:t>视觉元素</a:t>
            </a:r>
          </a:p>
          <a:p>
            <a:pPr marL="285750" indent="-285750">
              <a:lnSpc>
                <a:spcPct val="150000"/>
              </a:lnSpc>
              <a:buFont typeface="Wingdings" panose="05000000000000000000" pitchFamily="2" charset="2"/>
              <a:buChar char="u"/>
            </a:pPr>
            <a:r>
              <a:rPr lang="zh-CN" altLang="en-US" b="1" dirty="0">
                <a:latin typeface="微软雅黑" panose="020B0503020204020204" pitchFamily="34" charset="-122"/>
                <a:ea typeface="微软雅黑" panose="020B0503020204020204" pitchFamily="34" charset="-122"/>
              </a:rPr>
              <a:t>风格一致性</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15473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88306" y="2464371"/>
            <a:ext cx="8529638" cy="295189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动画制作是将静态素材转换为动态视觉内容的过程。首先，将绘制的素材导入动画软件，然后为各个元素设置关键帧，以创建所需的动画效果。接下来，根据需要添加特效，如转场效果、动态背景和粒子动效，以增强动画的视觉表现力和趣味性。</a:t>
            </a:r>
          </a:p>
          <a:p>
            <a:pPr indent="457200">
              <a:lnSpc>
                <a:spcPct val="150000"/>
              </a:lnSpc>
            </a:pPr>
            <a:r>
              <a:rPr lang="zh-CN" altLang="en-US">
                <a:latin typeface="微软雅黑" panose="020B0503020204020204" pitchFamily="34" charset="-122"/>
                <a:ea typeface="微软雅黑" panose="020B0503020204020204" pitchFamily="34" charset="-122"/>
              </a:rPr>
              <a:t>在这个过程中，设计师还可以根据需求在动画中添加音效和配乐，以提升整体的节奏感和情感氛围。音效和音乐不仅能增强观众的沉浸感，还能有效传达情感，进一步丰富故事的表达。</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31637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217061"/>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动画</a:t>
            </a:r>
          </a:p>
        </p:txBody>
      </p:sp>
      <p:sp>
        <p:nvSpPr>
          <p:cNvPr id="8" name="Rectangle 18"/>
          <p:cNvSpPr>
            <a:spLocks noChangeArrowheads="1"/>
          </p:cNvSpPr>
          <p:nvPr/>
        </p:nvSpPr>
        <p:spPr bwMode="auto">
          <a:xfrm>
            <a:off x="4248704" y="286670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MG</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动画的类别</a:t>
            </a:r>
          </a:p>
        </p:txBody>
      </p:sp>
      <p:sp>
        <p:nvSpPr>
          <p:cNvPr id="9" name="Rectangle 18"/>
          <p:cNvSpPr>
            <a:spLocks noChangeArrowheads="1"/>
          </p:cNvSpPr>
          <p:nvPr/>
        </p:nvSpPr>
        <p:spPr bwMode="auto">
          <a:xfrm>
            <a:off x="4248704" y="351633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MG</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动画的应用领域</a:t>
            </a:r>
          </a:p>
        </p:txBody>
      </p:sp>
      <p:sp>
        <p:nvSpPr>
          <p:cNvPr id="10" name="Rectangle 18">
            <a:extLst>
              <a:ext uri="{FF2B5EF4-FFF2-40B4-BE49-F238E27FC236}">
                <a16:creationId xmlns:a16="http://schemas.microsoft.com/office/drawing/2014/main" id="{BCC86C82-70BC-403D-811B-8234AE447AAD}"/>
              </a:ext>
            </a:extLst>
          </p:cNvPr>
          <p:cNvSpPr>
            <a:spLocks noChangeArrowheads="1"/>
          </p:cNvSpPr>
          <p:nvPr/>
        </p:nvSpPr>
        <p:spPr bwMode="auto">
          <a:xfrm>
            <a:off x="4248703" y="416597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MG</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动画的制作流程</a:t>
            </a:r>
          </a:p>
        </p:txBody>
      </p:sp>
      <p:sp>
        <p:nvSpPr>
          <p:cNvPr id="11" name="Rectangle 18">
            <a:extLst>
              <a:ext uri="{FF2B5EF4-FFF2-40B4-BE49-F238E27FC236}">
                <a16:creationId xmlns:a16="http://schemas.microsoft.com/office/drawing/2014/main" id="{5719B90A-5B2D-41FE-B681-2D8F7131EBCA}"/>
              </a:ext>
            </a:extLst>
          </p:cNvPr>
          <p:cNvSpPr>
            <a:spLocks noChangeArrowheads="1"/>
          </p:cNvSpPr>
          <p:nvPr/>
        </p:nvSpPr>
        <p:spPr bwMode="auto">
          <a:xfrm>
            <a:off x="4248702" y="481561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后期制作</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88306" y="2514601"/>
            <a:ext cx="8529638" cy="2536400"/>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后期制作是确保动画质量和效果的重要阶段，在此阶段中，设计师需要将所有动画元素、音效音乐等进行合成，通过调色和特效处理，使画面效果统一且美观。动画成型后，还需要交付团队或客户审阅，收集反馈并进行必要的修改和调试，确定后，根据不同的发布要求，将动画导出为适合的格式和分辨率。在发布后，还需要收集观众的反馈和数据分析，对动画效果进行评估，从而为未来的项目提供参考和改进意见。</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18908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extLst>
      <p:ext uri="{BB962C8B-B14F-4D97-AF65-F5344CB8AC3E}">
        <p14:creationId xmlns:p14="http://schemas.microsoft.com/office/powerpoint/2010/main" val="35695584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实战演练：制作图表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图表动画可以直观展示数据的变化，使观众更易理解。本案例将通过</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软件等制作图表</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3CDFC63E-5C63-4898-9D66-3DC5711F5553}"/>
              </a:ext>
            </a:extLst>
          </p:cNvPr>
          <p:cNvPicPr>
            <a:picLocks noChangeAspect="1"/>
          </p:cNvPicPr>
          <p:nvPr/>
        </p:nvPicPr>
        <p:blipFill>
          <a:blip r:embed="rId3"/>
          <a:stretch>
            <a:fillRect/>
          </a:stretch>
        </p:blipFill>
        <p:spPr>
          <a:xfrm>
            <a:off x="1834915" y="3104245"/>
            <a:ext cx="8522170" cy="2607754"/>
          </a:xfrm>
          <a:prstGeom prst="rect">
            <a:avLst/>
          </a:prstGeom>
        </p:spPr>
      </p:pic>
    </p:spTree>
    <p:extLst>
      <p:ext uri="{BB962C8B-B14F-4D97-AF65-F5344CB8AC3E}">
        <p14:creationId xmlns:p14="http://schemas.microsoft.com/office/powerpoint/2010/main" val="2183213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3469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动画是一种极具包容性的艺术形式，它融合了图形设计与动画技术，通过动态效果传达信息，具有简洁明了、生动有趣等典型特点，是目前较为流行的一种动画类型。本章节将对</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动画的基础知识进行介绍。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动画制作基础培训教程</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认识</a:t>
            </a: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动画</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什么是</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动画，全称为</a:t>
            </a:r>
            <a:r>
              <a:rPr lang="en-US" altLang="zh-CN">
                <a:latin typeface="微软雅黑" panose="020B0503020204020204" pitchFamily="34" charset="-122"/>
                <a:ea typeface="微软雅黑" panose="020B0503020204020204" pitchFamily="34" charset="-122"/>
              </a:rPr>
              <a:t>Motion Graphics</a:t>
            </a:r>
            <a:r>
              <a:rPr lang="zh-CN" altLang="en-US">
                <a:latin typeface="微软雅黑" panose="020B0503020204020204" pitchFamily="34" charset="-122"/>
                <a:ea typeface="微软雅黑" panose="020B0503020204020204" pitchFamily="34" charset="-122"/>
              </a:rPr>
              <a:t>，即动态图形或图形动画，是一种通过对图形、文字、图标等视觉元素进行动画处理，使其在屏幕上动态呈现的艺术形式。它结合了图形设计、动画技术和视觉传达等多个领域的元素，能够以生动的方式传递信息和情感。</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动画不仅具有吸引力，还能有效地简化复杂的概念，使观众更容易理解和记忆。</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E1F890E9-2320-4AA9-ACDA-73E44F879952}"/>
              </a:ext>
            </a:extLst>
          </p:cNvPr>
          <p:cNvPicPr>
            <a:picLocks noChangeAspect="1"/>
          </p:cNvPicPr>
          <p:nvPr/>
        </p:nvPicPr>
        <p:blipFill>
          <a:blip r:embed="rId3"/>
          <a:stretch>
            <a:fillRect/>
          </a:stretch>
        </p:blipFill>
        <p:spPr>
          <a:xfrm>
            <a:off x="1925587" y="3708653"/>
            <a:ext cx="8055076" cy="1853946"/>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1.1.2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动画的特点</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5029390"/>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动画是现代视觉传播中不可或缺的一部分，广泛应用于广告、电视、教育、社交媒体等领域，具有多种显著的特点，下面将对此进行介绍。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动态视觉表现</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信息可视化</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创意设计</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灵活性</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叙事性</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节奏感</a:t>
            </a:r>
          </a:p>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简洁明了</a:t>
            </a:r>
          </a:p>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互动性</a:t>
            </a:r>
          </a:p>
          <a:p>
            <a:pPr indent="457200">
              <a:lnSpc>
                <a:spcPct val="150000"/>
              </a:lnSpc>
            </a:pP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娱乐性</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D3515FF-C787-478C-BA4C-946513159778}"/>
              </a:ext>
            </a:extLst>
          </p:cNvPr>
          <p:cNvPicPr>
            <a:picLocks noChangeAspect="1"/>
          </p:cNvPicPr>
          <p:nvPr/>
        </p:nvPicPr>
        <p:blipFill>
          <a:blip r:embed="rId3"/>
          <a:stretch>
            <a:fillRect/>
          </a:stretch>
        </p:blipFill>
        <p:spPr>
          <a:xfrm>
            <a:off x="4961001" y="2734056"/>
            <a:ext cx="5184648" cy="1389888"/>
          </a:xfrm>
          <a:prstGeom prst="rect">
            <a:avLst/>
          </a:prstGeom>
        </p:spPr>
      </p:pic>
      <p:pic>
        <p:nvPicPr>
          <p:cNvPr id="5" name="图片 4">
            <a:extLst>
              <a:ext uri="{FF2B5EF4-FFF2-40B4-BE49-F238E27FC236}">
                <a16:creationId xmlns:a16="http://schemas.microsoft.com/office/drawing/2014/main" id="{5B32A451-B6DD-4E00-9E23-9B8F00C7B769}"/>
              </a:ext>
            </a:extLst>
          </p:cNvPr>
          <p:cNvPicPr>
            <a:picLocks noChangeAspect="1"/>
          </p:cNvPicPr>
          <p:nvPr/>
        </p:nvPicPr>
        <p:blipFill>
          <a:blip r:embed="rId4"/>
          <a:stretch>
            <a:fillRect/>
          </a:stretch>
        </p:blipFill>
        <p:spPr>
          <a:xfrm>
            <a:off x="5175314" y="4398136"/>
            <a:ext cx="5184648" cy="13898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1.1.3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动画的作用</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动画作为一种灵活多样的视觉传播工具，以其独特的视觉风格和强大的表达能力，在数字传播领域发挥着重要作用。下面将对此进行介绍。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信息传达</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吸引注意力</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增强记忆</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产生情感共鸣</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品牌塑造</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跨文化传播</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动画的类别</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1.2  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动画的类别</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5029390"/>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动画在不同的应用领域中发挥着重要的作用，根据用途和目标受众，可以将</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动画分为以下类别：</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广告类</a:t>
            </a:r>
            <a:r>
              <a:rPr lang="en-US" altLang="zh-CN" b="1" dirty="0">
                <a:latin typeface="微软雅黑" panose="020B0503020204020204" pitchFamily="34" charset="-122"/>
                <a:ea typeface="微软雅黑" panose="020B0503020204020204" pitchFamily="34" charset="-122"/>
              </a:rPr>
              <a:t>MG</a:t>
            </a:r>
            <a:r>
              <a:rPr lang="zh-CN" altLang="en-US" b="1" dirty="0">
                <a:latin typeface="微软雅黑" panose="020B0503020204020204" pitchFamily="34" charset="-122"/>
                <a:ea typeface="微软雅黑" panose="020B0503020204020204" pitchFamily="34" charset="-122"/>
              </a:rPr>
              <a:t>动画</a:t>
            </a:r>
          </a:p>
          <a:p>
            <a:pPr indent="457200">
              <a:lnSpc>
                <a:spcPct val="150000"/>
              </a:lnSpc>
            </a:pPr>
            <a:r>
              <a:rPr lang="zh-CN" altLang="en-US" dirty="0">
                <a:latin typeface="微软雅黑" panose="020B0503020204020204" pitchFamily="34" charset="-122"/>
                <a:ea typeface="微软雅黑" panose="020B0503020204020204" pitchFamily="34" charset="-122"/>
              </a:rPr>
              <a:t>广告类</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动画是通过动态视觉效果来推广产品或服务的动画形式，主要用于商业推广，旨在吸引观众的注意力并传达品牌信息。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教育科普类</a:t>
            </a:r>
            <a:r>
              <a:rPr lang="en-US" altLang="zh-CN" b="1" dirty="0">
                <a:latin typeface="微软雅黑" panose="020B0503020204020204" pitchFamily="34" charset="-122"/>
                <a:ea typeface="微软雅黑" panose="020B0503020204020204" pitchFamily="34" charset="-122"/>
              </a:rPr>
              <a:t>MG</a:t>
            </a:r>
            <a:r>
              <a:rPr lang="zh-CN" altLang="en-US" b="1" dirty="0">
                <a:latin typeface="微软雅黑" panose="020B0503020204020204" pitchFamily="34" charset="-122"/>
                <a:ea typeface="微软雅黑" panose="020B0503020204020204" pitchFamily="34" charset="-122"/>
              </a:rPr>
              <a:t>动画</a:t>
            </a:r>
          </a:p>
          <a:p>
            <a:pPr indent="457200">
              <a:lnSpc>
                <a:spcPct val="150000"/>
              </a:lnSpc>
            </a:pPr>
            <a:r>
              <a:rPr lang="zh-CN" altLang="en-US" dirty="0">
                <a:latin typeface="微软雅黑" panose="020B0503020204020204" pitchFamily="34" charset="-122"/>
                <a:ea typeface="微软雅黑" panose="020B0503020204020204" pitchFamily="34" charset="-122"/>
              </a:rPr>
              <a:t>教育科普类</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动画是通过动画形式传达科学知识和教育内容，主要用于教学和培训，帮助观众更好地理解复杂概念。</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影视类</a:t>
            </a:r>
            <a:r>
              <a:rPr lang="en-US" altLang="zh-CN" b="1" dirty="0">
                <a:latin typeface="微软雅黑" panose="020B0503020204020204" pitchFamily="34" charset="-122"/>
                <a:ea typeface="微软雅黑" panose="020B0503020204020204" pitchFamily="34" charset="-122"/>
              </a:rPr>
              <a:t>MG</a:t>
            </a:r>
            <a:r>
              <a:rPr lang="zh-CN" altLang="en-US" b="1" dirty="0">
                <a:latin typeface="微软雅黑" panose="020B0503020204020204" pitchFamily="34" charset="-122"/>
                <a:ea typeface="微软雅黑" panose="020B0503020204020204" pitchFamily="34" charset="-122"/>
              </a:rPr>
              <a:t>动画</a:t>
            </a:r>
          </a:p>
          <a:p>
            <a:pPr indent="457200">
              <a:lnSpc>
                <a:spcPct val="150000"/>
              </a:lnSpc>
            </a:pPr>
            <a:r>
              <a:rPr lang="zh-CN" altLang="en-US" dirty="0">
                <a:latin typeface="微软雅黑" panose="020B0503020204020204" pitchFamily="34" charset="-122"/>
                <a:ea typeface="微软雅黑" panose="020B0503020204020204" pitchFamily="34" charset="-122"/>
              </a:rPr>
              <a:t>影视类</a:t>
            </a:r>
            <a:r>
              <a:rPr lang="en-US" altLang="zh-CN" dirty="0">
                <a:latin typeface="微软雅黑" panose="020B0503020204020204" pitchFamily="34" charset="-122"/>
                <a:ea typeface="微软雅黑" panose="020B0503020204020204" pitchFamily="34" charset="-122"/>
              </a:rPr>
              <a:t>MG</a:t>
            </a:r>
            <a:r>
              <a:rPr lang="zh-CN" altLang="en-US" dirty="0">
                <a:latin typeface="微软雅黑" panose="020B0503020204020204" pitchFamily="34" charset="-122"/>
                <a:ea typeface="微软雅黑" panose="020B0503020204020204" pitchFamily="34" charset="-122"/>
              </a:rPr>
              <a:t>动画主要用于电影、电视剧、短片等多媒体作品中，通常结合故事情节和角色发展。</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1653</Words>
  <Application>Microsoft Office PowerPoint</Application>
  <PresentationFormat>宽屏</PresentationFormat>
  <Paragraphs>132</Paragraphs>
  <Slides>23</Slides>
  <Notes>22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MG动画制作基础培训教程</dc:title>
  <dc:creator/>
  <cp:keywords>希望 MG动画制作基础培训教程</cp:keywords>
  <cp:lastModifiedBy/>
  <cp:revision>2</cp:revision>
  <dcterms:created xsi:type="dcterms:W3CDTF">2021-05-01T02:52:20Z</dcterms:created>
  <dcterms:modified xsi:type="dcterms:W3CDTF">2025-03-28T09:12:03Z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