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3.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54"/>
  </p:notesMasterIdLst>
  <p:handoutMasterIdLst>
    <p:handoutMasterId r:id="rId55"/>
  </p:handoutMasterIdLst>
  <p:sldIdLst>
    <p:sldId id="374" r:id="rId3"/>
    <p:sldId id="360" r:id="rId4"/>
    <p:sldId id="340" r:id="rId5"/>
    <p:sldId id="361" r:id="rId6"/>
    <p:sldId id="407" r:id="rId7"/>
    <p:sldId id="357" r:id="rId8"/>
    <p:sldId id="443" r:id="rId9"/>
    <p:sldId id="444" r:id="rId10"/>
    <p:sldId id="435" r:id="rId11"/>
    <p:sldId id="445" r:id="rId12"/>
    <p:sldId id="446" r:id="rId13"/>
    <p:sldId id="447" r:id="rId14"/>
    <p:sldId id="448" r:id="rId15"/>
    <p:sldId id="449" r:id="rId16"/>
    <p:sldId id="450" r:id="rId17"/>
    <p:sldId id="451" r:id="rId18"/>
    <p:sldId id="452" r:id="rId19"/>
    <p:sldId id="453" r:id="rId20"/>
    <p:sldId id="436" r:id="rId21"/>
    <p:sldId id="454" r:id="rId22"/>
    <p:sldId id="455" r:id="rId23"/>
    <p:sldId id="456" r:id="rId24"/>
    <p:sldId id="408" r:id="rId25"/>
    <p:sldId id="457" r:id="rId26"/>
    <p:sldId id="458" r:id="rId27"/>
    <p:sldId id="459" r:id="rId28"/>
    <p:sldId id="460" r:id="rId29"/>
    <p:sldId id="461" r:id="rId30"/>
    <p:sldId id="474" r:id="rId31"/>
    <p:sldId id="475" r:id="rId32"/>
    <p:sldId id="442" r:id="rId33"/>
    <p:sldId id="462" r:id="rId34"/>
    <p:sldId id="463" r:id="rId35"/>
    <p:sldId id="464" r:id="rId36"/>
    <p:sldId id="465" r:id="rId37"/>
    <p:sldId id="466" r:id="rId38"/>
    <p:sldId id="406" r:id="rId39"/>
    <p:sldId id="412" r:id="rId40"/>
    <p:sldId id="413" r:id="rId41"/>
    <p:sldId id="414" r:id="rId42"/>
    <p:sldId id="467" r:id="rId43"/>
    <p:sldId id="468" r:id="rId44"/>
    <p:sldId id="469" r:id="rId45"/>
    <p:sldId id="415" r:id="rId46"/>
    <p:sldId id="470" r:id="rId47"/>
    <p:sldId id="471" r:id="rId48"/>
    <p:sldId id="437" r:id="rId49"/>
    <p:sldId id="472" r:id="rId50"/>
    <p:sldId id="423" r:id="rId51"/>
    <p:sldId id="424" r:id="rId52"/>
    <p:sldId id="372" r:id="rId53"/>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105" d="100"/>
          <a:sy n="105" d="100"/>
        </p:scale>
        <p:origin x="714" y="11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03231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54966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19612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1873276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412514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394304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335681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128077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506383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532299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509149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789415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4057294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3449304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626848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9266283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17875935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38062544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FBF88-BFD9-81FF-8B2D-95B902BB4A7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745707D-E55B-1EA8-755F-B3EB96BB9D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5104EF1-2550-FEBA-8C1F-9EB2CE19F85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3014A5E-750B-5F39-3160-A26A7F60B292}"/>
              </a:ext>
            </a:extLst>
          </p:cNvPr>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1148017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6CDC1-9C66-EC67-5154-52EC75B7B2E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0E8A1F8-F9EA-5FFB-12F9-E8DB9030D0C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DD9CA6D-64FA-4B16-D8D7-7876545A788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DF6BE88A-5304-F677-7D53-AC9473AC7100}"/>
              </a:ext>
            </a:extLst>
          </p:cNvPr>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2794465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812412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42189964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1496682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15182548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3817263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10346245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39</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747530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8669849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29285929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44</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45</a:t>
            </a:fld>
            <a:endParaRPr lang="zh-CN" altLang="en-US"/>
          </a:p>
        </p:txBody>
      </p:sp>
    </p:spTree>
    <p:extLst>
      <p:ext uri="{BB962C8B-B14F-4D97-AF65-F5344CB8AC3E}">
        <p14:creationId xmlns:p14="http://schemas.microsoft.com/office/powerpoint/2010/main" val="1712228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46</a:t>
            </a:fld>
            <a:endParaRPr lang="zh-CN" altLang="en-US"/>
          </a:p>
        </p:txBody>
      </p:sp>
    </p:spTree>
    <p:extLst>
      <p:ext uri="{BB962C8B-B14F-4D97-AF65-F5344CB8AC3E}">
        <p14:creationId xmlns:p14="http://schemas.microsoft.com/office/powerpoint/2010/main" val="36897684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47</a:t>
            </a:fld>
            <a:endParaRPr lang="zh-CN" altLang="en-US"/>
          </a:p>
        </p:txBody>
      </p:sp>
    </p:spTree>
    <p:extLst>
      <p:ext uri="{BB962C8B-B14F-4D97-AF65-F5344CB8AC3E}">
        <p14:creationId xmlns:p14="http://schemas.microsoft.com/office/powerpoint/2010/main" val="13450195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48</a:t>
            </a:fld>
            <a:endParaRPr lang="zh-CN" altLang="en-US"/>
          </a:p>
        </p:txBody>
      </p:sp>
    </p:spTree>
    <p:extLst>
      <p:ext uri="{BB962C8B-B14F-4D97-AF65-F5344CB8AC3E}">
        <p14:creationId xmlns:p14="http://schemas.microsoft.com/office/powerpoint/2010/main" val="6589960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50</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51</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542349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465077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1108377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2025/3/31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1.emf"/></Relationships>
</file>

<file path=ppt/slides/_rels/slide4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43.emf"/></Relationships>
</file>

<file path=ppt/slides/_rels/slide4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48.emf"/></Relationships>
</file>

<file path=ppt/slides/_rels/slide4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2</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MG</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动画平面工具</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形状工具组</a:t>
            </a:r>
          </a:p>
          <a:p>
            <a:pPr indent="457200">
              <a:lnSpc>
                <a:spcPct val="150000"/>
              </a:lnSpc>
            </a:pPr>
            <a:r>
              <a:rPr lang="zh-CN" altLang="en-US" dirty="0">
                <a:latin typeface="微软雅黑" panose="020B0503020204020204" pitchFamily="34" charset="-122"/>
                <a:ea typeface="微软雅黑" panose="020B0503020204020204" pitchFamily="34" charset="-122"/>
              </a:rPr>
              <a:t>形状工具组中包括矩形工具、椭圆工具等多种工具，可以轻松绘制多种矢量形状。</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）矩形工具</a:t>
            </a:r>
          </a:p>
          <a:p>
            <a:pPr indent="457200">
              <a:lnSpc>
                <a:spcPct val="150000"/>
              </a:lnSpc>
            </a:pPr>
            <a:r>
              <a:rPr lang="zh-CN" altLang="en-US" dirty="0">
                <a:latin typeface="微软雅黑" panose="020B0503020204020204" pitchFamily="34" charset="-122"/>
                <a:ea typeface="微软雅黑" panose="020B0503020204020204" pitchFamily="34" charset="-122"/>
              </a:rPr>
              <a:t>矩形工具 可以绘制矩形、圆角矩形以及正方形。</a:t>
            </a:r>
          </a:p>
        </p:txBody>
      </p:sp>
      <p:pic>
        <p:nvPicPr>
          <p:cNvPr id="3" name="图片 2">
            <a:extLst>
              <a:ext uri="{FF2B5EF4-FFF2-40B4-BE49-F238E27FC236}">
                <a16:creationId xmlns:a16="http://schemas.microsoft.com/office/drawing/2014/main" id="{59D0A4F9-06AB-40E0-9DFE-FAEC77A1A9CE}"/>
              </a:ext>
            </a:extLst>
          </p:cNvPr>
          <p:cNvPicPr>
            <a:picLocks noChangeAspect="1"/>
          </p:cNvPicPr>
          <p:nvPr/>
        </p:nvPicPr>
        <p:blipFill>
          <a:blip r:embed="rId3"/>
          <a:stretch>
            <a:fillRect/>
          </a:stretch>
        </p:blipFill>
        <p:spPr>
          <a:xfrm>
            <a:off x="2207920" y="3940320"/>
            <a:ext cx="7308189" cy="2236280"/>
          </a:xfrm>
          <a:prstGeom prst="rect">
            <a:avLst/>
          </a:prstGeom>
        </p:spPr>
      </p:pic>
    </p:spTree>
    <p:extLst>
      <p:ext uri="{BB962C8B-B14F-4D97-AF65-F5344CB8AC3E}">
        <p14:creationId xmlns:p14="http://schemas.microsoft.com/office/powerpoint/2010/main" val="22401093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）椭圆工具</a:t>
            </a:r>
          </a:p>
          <a:p>
            <a:pPr indent="457200">
              <a:lnSpc>
                <a:spcPct val="150000"/>
              </a:lnSpc>
            </a:pPr>
            <a:r>
              <a:rPr lang="zh-CN" altLang="en-US" dirty="0">
                <a:latin typeface="微软雅黑" panose="020B0503020204020204" pitchFamily="34" charset="-122"/>
                <a:ea typeface="微软雅黑" panose="020B0503020204020204" pitchFamily="34" charset="-122"/>
              </a:rPr>
              <a:t>椭圆工具 可以绘制椭圆形和正圆。</a:t>
            </a:r>
          </a:p>
        </p:txBody>
      </p:sp>
      <p:pic>
        <p:nvPicPr>
          <p:cNvPr id="2" name="图片 1">
            <a:extLst>
              <a:ext uri="{FF2B5EF4-FFF2-40B4-BE49-F238E27FC236}">
                <a16:creationId xmlns:a16="http://schemas.microsoft.com/office/drawing/2014/main" id="{D0C9D4E0-EA8A-4DED-A3BF-E6BAB063EDD3}"/>
              </a:ext>
            </a:extLst>
          </p:cNvPr>
          <p:cNvPicPr>
            <a:picLocks noChangeAspect="1"/>
          </p:cNvPicPr>
          <p:nvPr/>
        </p:nvPicPr>
        <p:blipFill>
          <a:blip r:embed="rId3"/>
          <a:stretch>
            <a:fillRect/>
          </a:stretch>
        </p:blipFill>
        <p:spPr>
          <a:xfrm>
            <a:off x="695325" y="2852124"/>
            <a:ext cx="8450042" cy="2585683"/>
          </a:xfrm>
          <a:prstGeom prst="rect">
            <a:avLst/>
          </a:prstGeom>
        </p:spPr>
      </p:pic>
    </p:spTree>
    <p:extLst>
      <p:ext uri="{BB962C8B-B14F-4D97-AF65-F5344CB8AC3E}">
        <p14:creationId xmlns:p14="http://schemas.microsoft.com/office/powerpoint/2010/main" val="15887989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）三角形工具</a:t>
            </a:r>
          </a:p>
          <a:p>
            <a:pPr indent="457200">
              <a:lnSpc>
                <a:spcPct val="150000"/>
              </a:lnSpc>
            </a:pPr>
            <a:r>
              <a:rPr lang="zh-CN" altLang="en-US" dirty="0">
                <a:latin typeface="微软雅黑" panose="020B0503020204020204" pitchFamily="34" charset="-122"/>
                <a:ea typeface="微软雅黑" panose="020B0503020204020204" pitchFamily="34" charset="-122"/>
              </a:rPr>
              <a:t>三角形工具 可以绘制三角形。</a:t>
            </a:r>
          </a:p>
        </p:txBody>
      </p:sp>
      <p:pic>
        <p:nvPicPr>
          <p:cNvPr id="3" name="图片 2">
            <a:extLst>
              <a:ext uri="{FF2B5EF4-FFF2-40B4-BE49-F238E27FC236}">
                <a16:creationId xmlns:a16="http://schemas.microsoft.com/office/drawing/2014/main" id="{60454695-E769-470F-AC3B-B2EAC7C4AC0F}"/>
              </a:ext>
            </a:extLst>
          </p:cNvPr>
          <p:cNvPicPr>
            <a:picLocks noChangeAspect="1"/>
          </p:cNvPicPr>
          <p:nvPr/>
        </p:nvPicPr>
        <p:blipFill>
          <a:blip r:embed="rId3"/>
          <a:stretch>
            <a:fillRect/>
          </a:stretch>
        </p:blipFill>
        <p:spPr>
          <a:xfrm>
            <a:off x="1502939" y="3321558"/>
            <a:ext cx="7681723" cy="2350580"/>
          </a:xfrm>
          <a:prstGeom prst="rect">
            <a:avLst/>
          </a:prstGeom>
        </p:spPr>
      </p:pic>
    </p:spTree>
    <p:extLst>
      <p:ext uri="{BB962C8B-B14F-4D97-AF65-F5344CB8AC3E}">
        <p14:creationId xmlns:p14="http://schemas.microsoft.com/office/powerpoint/2010/main" val="17358437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）多边形工具</a:t>
            </a:r>
          </a:p>
          <a:p>
            <a:pPr indent="457200">
              <a:lnSpc>
                <a:spcPct val="150000"/>
              </a:lnSpc>
            </a:pPr>
            <a:r>
              <a:rPr lang="zh-CN" altLang="en-US" dirty="0">
                <a:latin typeface="微软雅黑" panose="020B0503020204020204" pitchFamily="34" charset="-122"/>
                <a:ea typeface="微软雅黑" panose="020B0503020204020204" pitchFamily="34" charset="-122"/>
              </a:rPr>
              <a:t>多边形工具 可以绘制出正多边形（最少为</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边）和星形。</a:t>
            </a:r>
          </a:p>
        </p:txBody>
      </p:sp>
      <p:pic>
        <p:nvPicPr>
          <p:cNvPr id="2" name="图片 1">
            <a:extLst>
              <a:ext uri="{FF2B5EF4-FFF2-40B4-BE49-F238E27FC236}">
                <a16:creationId xmlns:a16="http://schemas.microsoft.com/office/drawing/2014/main" id="{73ED0959-3D62-4AC6-B106-5789DE6B374F}"/>
              </a:ext>
            </a:extLst>
          </p:cNvPr>
          <p:cNvPicPr>
            <a:picLocks noChangeAspect="1"/>
          </p:cNvPicPr>
          <p:nvPr/>
        </p:nvPicPr>
        <p:blipFill>
          <a:blip r:embed="rId3"/>
          <a:stretch>
            <a:fillRect/>
          </a:stretch>
        </p:blipFill>
        <p:spPr>
          <a:xfrm>
            <a:off x="1502939" y="2879423"/>
            <a:ext cx="7669456" cy="2935224"/>
          </a:xfrm>
          <a:prstGeom prst="rect">
            <a:avLst/>
          </a:prstGeom>
        </p:spPr>
      </p:pic>
    </p:spTree>
    <p:extLst>
      <p:ext uri="{BB962C8B-B14F-4D97-AF65-F5344CB8AC3E}">
        <p14:creationId xmlns:p14="http://schemas.microsoft.com/office/powerpoint/2010/main" val="2988250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）直线工具</a:t>
            </a:r>
          </a:p>
          <a:p>
            <a:pPr indent="457200">
              <a:lnSpc>
                <a:spcPct val="150000"/>
              </a:lnSpc>
            </a:pPr>
            <a:r>
              <a:rPr lang="zh-CN" altLang="en-US" dirty="0">
                <a:latin typeface="微软雅黑" panose="020B0503020204020204" pitchFamily="34" charset="-122"/>
                <a:ea typeface="微软雅黑" panose="020B0503020204020204" pitchFamily="34" charset="-122"/>
              </a:rPr>
              <a:t>直线工具 可以绘制出直线和带有箭头的路径。</a:t>
            </a:r>
          </a:p>
        </p:txBody>
      </p:sp>
      <p:pic>
        <p:nvPicPr>
          <p:cNvPr id="3" name="图片 2">
            <a:extLst>
              <a:ext uri="{FF2B5EF4-FFF2-40B4-BE49-F238E27FC236}">
                <a16:creationId xmlns:a16="http://schemas.microsoft.com/office/drawing/2014/main" id="{B6DD9AB1-ECD7-43FC-94BC-C8635511DAD5}"/>
              </a:ext>
            </a:extLst>
          </p:cNvPr>
          <p:cNvPicPr>
            <a:picLocks noChangeAspect="1"/>
          </p:cNvPicPr>
          <p:nvPr/>
        </p:nvPicPr>
        <p:blipFill>
          <a:blip r:embed="rId3"/>
          <a:stretch>
            <a:fillRect/>
          </a:stretch>
        </p:blipFill>
        <p:spPr>
          <a:xfrm>
            <a:off x="1122705" y="2852124"/>
            <a:ext cx="8269250" cy="2851214"/>
          </a:xfrm>
          <a:prstGeom prst="rect">
            <a:avLst/>
          </a:prstGeom>
        </p:spPr>
      </p:pic>
    </p:spTree>
    <p:extLst>
      <p:ext uri="{BB962C8B-B14F-4D97-AF65-F5344CB8AC3E}">
        <p14:creationId xmlns:p14="http://schemas.microsoft.com/office/powerpoint/2010/main" val="37880626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）自定形状工具</a:t>
            </a:r>
          </a:p>
          <a:p>
            <a:pPr indent="457200">
              <a:lnSpc>
                <a:spcPct val="150000"/>
              </a:lnSpc>
            </a:pPr>
            <a:r>
              <a:rPr lang="zh-CN" altLang="en-US" dirty="0">
                <a:latin typeface="微软雅黑" panose="020B0503020204020204" pitchFamily="34" charset="-122"/>
                <a:ea typeface="微软雅黑" panose="020B0503020204020204" pitchFamily="34" charset="-122"/>
              </a:rPr>
              <a:t>自定义形状工具 可以绘制系统预设的各种形状。</a:t>
            </a:r>
          </a:p>
        </p:txBody>
      </p:sp>
      <p:pic>
        <p:nvPicPr>
          <p:cNvPr id="2" name="图片 1">
            <a:extLst>
              <a:ext uri="{FF2B5EF4-FFF2-40B4-BE49-F238E27FC236}">
                <a16:creationId xmlns:a16="http://schemas.microsoft.com/office/drawing/2014/main" id="{B6CB011C-8104-4797-9595-770C23DA1B45}"/>
              </a:ext>
            </a:extLst>
          </p:cNvPr>
          <p:cNvPicPr>
            <a:picLocks noChangeAspect="1"/>
          </p:cNvPicPr>
          <p:nvPr/>
        </p:nvPicPr>
        <p:blipFill>
          <a:blip r:embed="rId3"/>
          <a:stretch>
            <a:fillRect/>
          </a:stretch>
        </p:blipFill>
        <p:spPr>
          <a:xfrm>
            <a:off x="1774888" y="3338243"/>
            <a:ext cx="7275799" cy="2784565"/>
          </a:xfrm>
          <a:prstGeom prst="rect">
            <a:avLst/>
          </a:prstGeom>
        </p:spPr>
      </p:pic>
    </p:spTree>
    <p:extLst>
      <p:ext uri="{BB962C8B-B14F-4D97-AF65-F5344CB8AC3E}">
        <p14:creationId xmlns:p14="http://schemas.microsoft.com/office/powerpoint/2010/main" val="12699751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钢笔工具组</a:t>
            </a:r>
          </a:p>
          <a:p>
            <a:pPr indent="457200">
              <a:lnSpc>
                <a:spcPct val="150000"/>
              </a:lnSpc>
            </a:pPr>
            <a:r>
              <a:rPr lang="zh-CN" altLang="en-US" dirty="0">
                <a:latin typeface="微软雅黑" panose="020B0503020204020204" pitchFamily="34" charset="-122"/>
                <a:ea typeface="微软雅黑" panose="020B0503020204020204" pitchFamily="34" charset="-122"/>
              </a:rPr>
              <a:t>钢笔工具组中包括钢笔工具、弯度钢笔工具等多种绘图工具和路径调整工具，下面将对其中的绘图工具进行介绍。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 是一种矢量绘图工具，使用它可以精确绘制出直线或平滑的形状或路径。</a:t>
            </a:r>
          </a:p>
        </p:txBody>
      </p:sp>
      <p:pic>
        <p:nvPicPr>
          <p:cNvPr id="3" name="图片 2">
            <a:extLst>
              <a:ext uri="{FF2B5EF4-FFF2-40B4-BE49-F238E27FC236}">
                <a16:creationId xmlns:a16="http://schemas.microsoft.com/office/drawing/2014/main" id="{6AE2B5A4-7C9E-4E90-BDCE-1E7159AE83BD}"/>
              </a:ext>
            </a:extLst>
          </p:cNvPr>
          <p:cNvPicPr>
            <a:picLocks noChangeAspect="1"/>
          </p:cNvPicPr>
          <p:nvPr/>
        </p:nvPicPr>
        <p:blipFill>
          <a:blip r:embed="rId3"/>
          <a:stretch>
            <a:fillRect/>
          </a:stretch>
        </p:blipFill>
        <p:spPr>
          <a:xfrm>
            <a:off x="2100455" y="4372659"/>
            <a:ext cx="7229090" cy="1937957"/>
          </a:xfrm>
          <a:prstGeom prst="rect">
            <a:avLst/>
          </a:prstGeom>
        </p:spPr>
      </p:pic>
    </p:spTree>
    <p:extLst>
      <p:ext uri="{BB962C8B-B14F-4D97-AF65-F5344CB8AC3E}">
        <p14:creationId xmlns:p14="http://schemas.microsoft.com/office/powerpoint/2010/main" val="5385794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）弯度钢笔工具</a:t>
            </a:r>
          </a:p>
          <a:p>
            <a:pPr indent="457200">
              <a:lnSpc>
                <a:spcPct val="150000"/>
              </a:lnSpc>
            </a:pPr>
            <a:r>
              <a:rPr lang="zh-CN" altLang="en-US">
                <a:latin typeface="微软雅黑" panose="020B0503020204020204" pitchFamily="34" charset="-122"/>
                <a:ea typeface="微软雅黑" panose="020B0503020204020204" pitchFamily="34" charset="-122"/>
              </a:rPr>
              <a:t>弯度钢笔工具 允许用户绘制具有平滑弯曲度边缘的形状。通过调整钢笔工具的弯度设置，用户可以轻松绘制出具有流畅边缘的形状。</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E457B654-FA0E-4A26-9DB0-4BB5DF8C218E}"/>
              </a:ext>
            </a:extLst>
          </p:cNvPr>
          <p:cNvPicPr>
            <a:picLocks noChangeAspect="1"/>
          </p:cNvPicPr>
          <p:nvPr/>
        </p:nvPicPr>
        <p:blipFill>
          <a:blip r:embed="rId3"/>
          <a:stretch>
            <a:fillRect/>
          </a:stretch>
        </p:blipFill>
        <p:spPr>
          <a:xfrm>
            <a:off x="2446401" y="3267621"/>
            <a:ext cx="8278210" cy="2533103"/>
          </a:xfrm>
          <a:prstGeom prst="rect">
            <a:avLst/>
          </a:prstGeom>
        </p:spPr>
      </p:pic>
    </p:spTree>
    <p:extLst>
      <p:ext uri="{BB962C8B-B14F-4D97-AF65-F5344CB8AC3E}">
        <p14:creationId xmlns:p14="http://schemas.microsoft.com/office/powerpoint/2010/main" val="3445035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318465"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渐变工具</a:t>
            </a:r>
          </a:p>
          <a:p>
            <a:pPr indent="457200">
              <a:lnSpc>
                <a:spcPct val="150000"/>
              </a:lnSpc>
            </a:pPr>
            <a:r>
              <a:rPr lang="zh-CN" altLang="en-US" dirty="0">
                <a:latin typeface="微软雅黑" panose="020B0503020204020204" pitchFamily="34" charset="-122"/>
                <a:ea typeface="微软雅黑" panose="020B0503020204020204" pitchFamily="34" charset="-122"/>
              </a:rPr>
              <a:t>渐变工具 可以通过创建平滑的颜色过渡，增强动画的视觉效果。</a:t>
            </a:r>
          </a:p>
        </p:txBody>
      </p:sp>
      <p:pic>
        <p:nvPicPr>
          <p:cNvPr id="3" name="图片 2">
            <a:extLst>
              <a:ext uri="{FF2B5EF4-FFF2-40B4-BE49-F238E27FC236}">
                <a16:creationId xmlns:a16="http://schemas.microsoft.com/office/drawing/2014/main" id="{27C35092-F111-43D3-845F-CE56FBC43CF2}"/>
              </a:ext>
            </a:extLst>
          </p:cNvPr>
          <p:cNvPicPr>
            <a:picLocks noChangeAspect="1"/>
          </p:cNvPicPr>
          <p:nvPr/>
        </p:nvPicPr>
        <p:blipFill>
          <a:blip r:embed="rId3"/>
          <a:stretch>
            <a:fillRect/>
          </a:stretch>
        </p:blipFill>
        <p:spPr>
          <a:xfrm>
            <a:off x="1122705" y="3126316"/>
            <a:ext cx="8103500" cy="2794064"/>
          </a:xfrm>
          <a:prstGeom prst="rect">
            <a:avLst/>
          </a:prstGeom>
        </p:spPr>
      </p:pic>
    </p:spTree>
    <p:extLst>
      <p:ext uri="{BB962C8B-B14F-4D97-AF65-F5344CB8AC3E}">
        <p14:creationId xmlns:p14="http://schemas.microsoft.com/office/powerpoint/2010/main" val="358228699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文字是动画中的常用元素，可以精确地传达信息，帮助观众快速了解动画内容。</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支持创建和编辑文字，下面将对此进行介绍。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创建文字</a:t>
            </a:r>
          </a:p>
        </p:txBody>
      </p:sp>
      <p:pic>
        <p:nvPicPr>
          <p:cNvPr id="3" name="图片 2">
            <a:extLst>
              <a:ext uri="{FF2B5EF4-FFF2-40B4-BE49-F238E27FC236}">
                <a16:creationId xmlns:a16="http://schemas.microsoft.com/office/drawing/2014/main" id="{03513559-26C6-4962-8423-4AB429A270E4}"/>
              </a:ext>
            </a:extLst>
          </p:cNvPr>
          <p:cNvPicPr>
            <a:picLocks noChangeAspect="1"/>
          </p:cNvPicPr>
          <p:nvPr/>
        </p:nvPicPr>
        <p:blipFill>
          <a:blip r:embed="rId3"/>
          <a:stretch>
            <a:fillRect/>
          </a:stretch>
        </p:blipFill>
        <p:spPr>
          <a:xfrm>
            <a:off x="1122705" y="3793046"/>
            <a:ext cx="5184648" cy="1586484"/>
          </a:xfrm>
          <a:prstGeom prst="rect">
            <a:avLst/>
          </a:prstGeom>
        </p:spPr>
      </p:pic>
      <p:pic>
        <p:nvPicPr>
          <p:cNvPr id="5" name="图片 4">
            <a:extLst>
              <a:ext uri="{FF2B5EF4-FFF2-40B4-BE49-F238E27FC236}">
                <a16:creationId xmlns:a16="http://schemas.microsoft.com/office/drawing/2014/main" id="{8B2C50F3-C182-4CCC-82D6-EFDFC6053530}"/>
              </a:ext>
            </a:extLst>
          </p:cNvPr>
          <p:cNvPicPr>
            <a:picLocks noChangeAspect="1"/>
          </p:cNvPicPr>
          <p:nvPr/>
        </p:nvPicPr>
        <p:blipFill>
          <a:blip r:embed="rId4"/>
          <a:stretch>
            <a:fillRect/>
          </a:stretch>
        </p:blipFill>
        <p:spPr>
          <a:xfrm>
            <a:off x="5715000" y="3793046"/>
            <a:ext cx="5184648" cy="1586484"/>
          </a:xfrm>
          <a:prstGeom prst="rect">
            <a:avLst/>
          </a:prstGeom>
        </p:spPr>
      </p:pic>
    </p:spTree>
    <p:extLst>
      <p:ext uri="{BB962C8B-B14F-4D97-AF65-F5344CB8AC3E}">
        <p14:creationId xmlns:p14="http://schemas.microsoft.com/office/powerpoint/2010/main" val="26325102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3" y="2619801"/>
            <a:ext cx="5147651" cy="407291"/>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图像处理工具</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8" name="Rectangle 18"/>
          <p:cNvSpPr>
            <a:spLocks noChangeArrowheads="1"/>
          </p:cNvSpPr>
          <p:nvPr/>
        </p:nvSpPr>
        <p:spPr bwMode="auto">
          <a:xfrm>
            <a:off x="4215424" y="3269440"/>
            <a:ext cx="455710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图形创意设计工具</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设置文字属性</a:t>
            </a:r>
          </a:p>
          <a:p>
            <a:pPr indent="457200">
              <a:lnSpc>
                <a:spcPct val="150000"/>
              </a:lnSpc>
            </a:pPr>
            <a:r>
              <a:rPr lang="zh-CN" altLang="en-US" dirty="0">
                <a:latin typeface="微软雅黑" panose="020B0503020204020204" pitchFamily="34" charset="-122"/>
                <a:ea typeface="微软雅黑" panose="020B0503020204020204" pitchFamily="34" charset="-122"/>
              </a:rPr>
              <a:t>“字符”面板和“段落”面板是设置文本属性的主要面板，用户可以在其中设置字体的类型、大小、字距、基线等属性。</a:t>
            </a:r>
          </a:p>
        </p:txBody>
      </p:sp>
      <p:pic>
        <p:nvPicPr>
          <p:cNvPr id="2" name="图片 1">
            <a:extLst>
              <a:ext uri="{FF2B5EF4-FFF2-40B4-BE49-F238E27FC236}">
                <a16:creationId xmlns:a16="http://schemas.microsoft.com/office/drawing/2014/main" id="{D2A76B4D-E087-40FF-8A9E-388C5BFFDDA7}"/>
              </a:ext>
            </a:extLst>
          </p:cNvPr>
          <p:cNvPicPr>
            <a:picLocks noChangeAspect="1"/>
          </p:cNvPicPr>
          <p:nvPr/>
        </p:nvPicPr>
        <p:blipFill>
          <a:blip r:embed="rId3"/>
          <a:stretch>
            <a:fillRect/>
          </a:stretch>
        </p:blipFill>
        <p:spPr>
          <a:xfrm>
            <a:off x="2389250" y="3296197"/>
            <a:ext cx="7959183" cy="2744304"/>
          </a:xfrm>
          <a:prstGeom prst="rect">
            <a:avLst/>
          </a:prstGeom>
        </p:spPr>
      </p:pic>
    </p:spTree>
    <p:extLst>
      <p:ext uri="{BB962C8B-B14F-4D97-AF65-F5344CB8AC3E}">
        <p14:creationId xmlns:p14="http://schemas.microsoft.com/office/powerpoint/2010/main" val="32112950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栅格化文字</a:t>
            </a:r>
          </a:p>
          <a:p>
            <a:pPr indent="457200">
              <a:lnSpc>
                <a:spcPct val="150000"/>
              </a:lnSpc>
            </a:pPr>
            <a:r>
              <a:rPr lang="zh-CN" altLang="en-US" dirty="0">
                <a:latin typeface="微软雅黑" panose="020B0503020204020204" pitchFamily="34" charset="-122"/>
                <a:ea typeface="微软雅黑" panose="020B0503020204020204" pitchFamily="34" charset="-122"/>
              </a:rPr>
              <a:t>栅格化文字可以将文本图层转换为普通图层，以进行绘制、应用滤镜等操作。栅格化后将无法进行字体的更改。</a:t>
            </a:r>
          </a:p>
        </p:txBody>
      </p:sp>
      <p:pic>
        <p:nvPicPr>
          <p:cNvPr id="3" name="图片 2">
            <a:extLst>
              <a:ext uri="{FF2B5EF4-FFF2-40B4-BE49-F238E27FC236}">
                <a16:creationId xmlns:a16="http://schemas.microsoft.com/office/drawing/2014/main" id="{3CC6F2A3-BA1D-4BDC-ADFF-4A1F32CD2537}"/>
              </a:ext>
            </a:extLst>
          </p:cNvPr>
          <p:cNvPicPr>
            <a:picLocks noChangeAspect="1"/>
          </p:cNvPicPr>
          <p:nvPr/>
        </p:nvPicPr>
        <p:blipFill>
          <a:blip r:embed="rId3"/>
          <a:stretch>
            <a:fillRect/>
          </a:stretch>
        </p:blipFill>
        <p:spPr>
          <a:xfrm>
            <a:off x="1811042" y="3429000"/>
            <a:ext cx="8101946" cy="2479167"/>
          </a:xfrm>
          <a:prstGeom prst="rect">
            <a:avLst/>
          </a:prstGeom>
        </p:spPr>
      </p:pic>
    </p:spTree>
    <p:extLst>
      <p:ext uri="{BB962C8B-B14F-4D97-AF65-F5344CB8AC3E}">
        <p14:creationId xmlns:p14="http://schemas.microsoft.com/office/powerpoint/2010/main" val="5297984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文字变形</a:t>
            </a:r>
          </a:p>
          <a:p>
            <a:pPr indent="457200">
              <a:lnSpc>
                <a:spcPct val="150000"/>
              </a:lnSpc>
            </a:pPr>
            <a:r>
              <a:rPr lang="zh-CN" altLang="en-US" dirty="0">
                <a:latin typeface="微软雅黑" panose="020B0503020204020204" pitchFamily="34" charset="-122"/>
                <a:ea typeface="微软雅黑" panose="020B0503020204020204" pitchFamily="34" charset="-122"/>
              </a:rPr>
              <a:t>文字变形是将文本沿着预设或自定义的路径进行弯曲、扭曲和变形处理，以创建出富有创意的艺术效果。</a:t>
            </a:r>
          </a:p>
        </p:txBody>
      </p:sp>
      <p:pic>
        <p:nvPicPr>
          <p:cNvPr id="2" name="图片 1">
            <a:extLst>
              <a:ext uri="{FF2B5EF4-FFF2-40B4-BE49-F238E27FC236}">
                <a16:creationId xmlns:a16="http://schemas.microsoft.com/office/drawing/2014/main" id="{E16A82C9-53B8-4B40-974B-E2986C0B093E}"/>
              </a:ext>
            </a:extLst>
          </p:cNvPr>
          <p:cNvPicPr>
            <a:picLocks noChangeAspect="1"/>
          </p:cNvPicPr>
          <p:nvPr/>
        </p:nvPicPr>
        <p:blipFill>
          <a:blip r:embed="rId3"/>
          <a:stretch>
            <a:fillRect/>
          </a:stretch>
        </p:blipFill>
        <p:spPr>
          <a:xfrm>
            <a:off x="1778409" y="3250870"/>
            <a:ext cx="8167212" cy="3125723"/>
          </a:xfrm>
          <a:prstGeom prst="rect">
            <a:avLst/>
          </a:prstGeom>
        </p:spPr>
      </p:pic>
    </p:spTree>
    <p:extLst>
      <p:ext uri="{BB962C8B-B14F-4D97-AF65-F5344CB8AC3E}">
        <p14:creationId xmlns:p14="http://schemas.microsoft.com/office/powerpoint/2010/main" val="31337626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选区工具和蒙版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选区可以定义对象中特定区域的操作范围，蒙版则可以保护图像，实现精确编辑，在</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动画中，用户可以使用选区和蒙版，制作区域性的动画效果。下面将对选区和蒙版进行介绍。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选区工具</a:t>
            </a:r>
          </a:p>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中提供了选框工具、魔棒工具等多种选区工具，这些工具可用于创建和选取图像区域。</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）矩形选框工具</a:t>
            </a:r>
          </a:p>
          <a:p>
            <a:pPr indent="457200">
              <a:lnSpc>
                <a:spcPct val="150000"/>
              </a:lnSpc>
            </a:pPr>
            <a:r>
              <a:rPr lang="zh-CN" altLang="en-US" dirty="0">
                <a:latin typeface="微软雅黑" panose="020B0503020204020204" pitchFamily="34" charset="-122"/>
                <a:ea typeface="微软雅黑" panose="020B0503020204020204" pitchFamily="34" charset="-122"/>
              </a:rPr>
              <a:t>选择矩形选框工具 ，在图像中单击并拖动光标，绘制出矩形的选框，框内的区域就是选择区域，即为选区。</a:t>
            </a:r>
          </a:p>
        </p:txBody>
      </p:sp>
    </p:spTree>
    <p:extLst>
      <p:ext uri="{BB962C8B-B14F-4D97-AF65-F5344CB8AC3E}">
        <p14:creationId xmlns:p14="http://schemas.microsoft.com/office/powerpoint/2010/main" val="8615468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）椭圆选框工具</a:t>
            </a:r>
          </a:p>
          <a:p>
            <a:pPr indent="457200">
              <a:lnSpc>
                <a:spcPct val="150000"/>
              </a:lnSpc>
            </a:pPr>
            <a:r>
              <a:rPr lang="zh-CN" altLang="en-US" dirty="0">
                <a:latin typeface="微软雅黑" panose="020B0503020204020204" pitchFamily="34" charset="-122"/>
                <a:ea typeface="微软雅黑" panose="020B0503020204020204" pitchFamily="34" charset="-122"/>
              </a:rPr>
              <a:t>单击椭圆选框工具 ，在图像中单击并拖动光标，将绘制出椭圆形的选区。</a:t>
            </a:r>
          </a:p>
        </p:txBody>
      </p:sp>
      <p:pic>
        <p:nvPicPr>
          <p:cNvPr id="2" name="图片 1">
            <a:extLst>
              <a:ext uri="{FF2B5EF4-FFF2-40B4-BE49-F238E27FC236}">
                <a16:creationId xmlns:a16="http://schemas.microsoft.com/office/drawing/2014/main" id="{CB628451-2DBF-483E-ABAD-457B0E0FC354}"/>
              </a:ext>
            </a:extLst>
          </p:cNvPr>
          <p:cNvPicPr>
            <a:picLocks noChangeAspect="1"/>
          </p:cNvPicPr>
          <p:nvPr/>
        </p:nvPicPr>
        <p:blipFill>
          <a:blip r:embed="rId3"/>
          <a:stretch>
            <a:fillRect/>
          </a:stretch>
        </p:blipFill>
        <p:spPr>
          <a:xfrm>
            <a:off x="1940657" y="2914284"/>
            <a:ext cx="8310686" cy="2865501"/>
          </a:xfrm>
          <a:prstGeom prst="rect">
            <a:avLst/>
          </a:prstGeom>
        </p:spPr>
      </p:pic>
    </p:spTree>
    <p:extLst>
      <p:ext uri="{BB962C8B-B14F-4D97-AF65-F5344CB8AC3E}">
        <p14:creationId xmlns:p14="http://schemas.microsoft.com/office/powerpoint/2010/main" val="22404264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）单行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单列选区的创建</a:t>
            </a:r>
          </a:p>
          <a:p>
            <a:pPr indent="457200">
              <a:lnSpc>
                <a:spcPct val="150000"/>
              </a:lnSpc>
            </a:pPr>
            <a:r>
              <a:rPr lang="zh-CN" altLang="en-US" dirty="0">
                <a:latin typeface="微软雅黑" panose="020B0503020204020204" pitchFamily="34" charset="-122"/>
                <a:ea typeface="微软雅黑" panose="020B0503020204020204" pitchFamily="34" charset="-122"/>
              </a:rPr>
              <a:t>单击单行选框工具 ，在图像中单击绘制出单行选区，保持“添加到选区” 按钮被选中的状态，选择单列选框工具 ，在图像中单击绘制出单列选区以增加选区，绘制出十字选区。</a:t>
            </a:r>
          </a:p>
        </p:txBody>
      </p:sp>
      <p:pic>
        <p:nvPicPr>
          <p:cNvPr id="3" name="图片 2">
            <a:extLst>
              <a:ext uri="{FF2B5EF4-FFF2-40B4-BE49-F238E27FC236}">
                <a16:creationId xmlns:a16="http://schemas.microsoft.com/office/drawing/2014/main" id="{63FCAEE7-7789-4E63-B592-539B9DF3B0D7}"/>
              </a:ext>
            </a:extLst>
          </p:cNvPr>
          <p:cNvPicPr>
            <a:picLocks noChangeAspect="1"/>
          </p:cNvPicPr>
          <p:nvPr/>
        </p:nvPicPr>
        <p:blipFill>
          <a:blip r:embed="rId3"/>
          <a:stretch>
            <a:fillRect/>
          </a:stretch>
        </p:blipFill>
        <p:spPr>
          <a:xfrm>
            <a:off x="1703451" y="3177299"/>
            <a:ext cx="8304018" cy="2863202"/>
          </a:xfrm>
          <a:prstGeom prst="rect">
            <a:avLst/>
          </a:prstGeom>
        </p:spPr>
      </p:pic>
    </p:spTree>
    <p:extLst>
      <p:ext uri="{BB962C8B-B14F-4D97-AF65-F5344CB8AC3E}">
        <p14:creationId xmlns:p14="http://schemas.microsoft.com/office/powerpoint/2010/main" val="6473023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）套索工具</a:t>
            </a:r>
          </a:p>
          <a:p>
            <a:pPr indent="457200">
              <a:lnSpc>
                <a:spcPct val="150000"/>
              </a:lnSpc>
            </a:pPr>
            <a:r>
              <a:rPr lang="zh-CN" altLang="en-US" dirty="0">
                <a:latin typeface="微软雅黑" panose="020B0503020204020204" pitchFamily="34" charset="-122"/>
                <a:ea typeface="微软雅黑" panose="020B0503020204020204" pitchFamily="34" charset="-122"/>
              </a:rPr>
              <a:t>套索工具 可以创建任意形状的选区，操作时只需要在图像窗口中按住鼠标进行绘制，完成后释放鼠标即可。</a:t>
            </a:r>
          </a:p>
        </p:txBody>
      </p:sp>
      <p:pic>
        <p:nvPicPr>
          <p:cNvPr id="2" name="图片 1">
            <a:extLst>
              <a:ext uri="{FF2B5EF4-FFF2-40B4-BE49-F238E27FC236}">
                <a16:creationId xmlns:a16="http://schemas.microsoft.com/office/drawing/2014/main" id="{26AF8D98-165B-4A4E-8060-4AF3497BF828}"/>
              </a:ext>
            </a:extLst>
          </p:cNvPr>
          <p:cNvPicPr>
            <a:picLocks noChangeAspect="1"/>
          </p:cNvPicPr>
          <p:nvPr/>
        </p:nvPicPr>
        <p:blipFill>
          <a:blip r:embed="rId3"/>
          <a:stretch>
            <a:fillRect/>
          </a:stretch>
        </p:blipFill>
        <p:spPr>
          <a:xfrm>
            <a:off x="1966584" y="3320800"/>
            <a:ext cx="7790861" cy="2686267"/>
          </a:xfrm>
          <a:prstGeom prst="rect">
            <a:avLst/>
          </a:prstGeom>
        </p:spPr>
      </p:pic>
    </p:spTree>
    <p:extLst>
      <p:ext uri="{BB962C8B-B14F-4D97-AF65-F5344CB8AC3E}">
        <p14:creationId xmlns:p14="http://schemas.microsoft.com/office/powerpoint/2010/main" val="20331875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2256621"/>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）多边形套索工具</a:t>
            </a:r>
          </a:p>
          <a:p>
            <a:pPr indent="457200">
              <a:lnSpc>
                <a:spcPct val="150000"/>
              </a:lnSpc>
            </a:pPr>
            <a:r>
              <a:rPr lang="zh-CN" altLang="en-US" dirty="0">
                <a:latin typeface="微软雅黑" panose="020B0503020204020204" pitchFamily="34" charset="-122"/>
                <a:ea typeface="微软雅黑" panose="020B0503020204020204" pitchFamily="34" charset="-122"/>
              </a:rPr>
              <a:t>多边形套索工具 用于绘制多边形等规则选区。</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）磁性套索工具</a:t>
            </a:r>
          </a:p>
          <a:p>
            <a:pPr indent="457200">
              <a:lnSpc>
                <a:spcPct val="150000"/>
              </a:lnSpc>
            </a:pPr>
            <a:r>
              <a:rPr lang="zh-CN" altLang="en-US" dirty="0">
                <a:latin typeface="微软雅黑" panose="020B0503020204020204" pitchFamily="34" charset="-122"/>
                <a:ea typeface="微软雅黑" panose="020B0503020204020204" pitchFamily="34" charset="-122"/>
              </a:rPr>
              <a:t>磁性套索工具 根据颜色差异自动寻找图像边缘，形成选区。</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21131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选区和蒙版</a:t>
            </a:r>
          </a:p>
        </p:txBody>
      </p:sp>
      <p:sp>
        <p:nvSpPr>
          <p:cNvPr id="4" name="文本框 3">
            <a:extLst>
              <a:ext uri="{FF2B5EF4-FFF2-40B4-BE49-F238E27FC236}">
                <a16:creationId xmlns:a16="http://schemas.microsoft.com/office/drawing/2014/main" id="{02C4293D-ABCC-443A-BC47-29722FE2F68B}"/>
              </a:ext>
            </a:extLst>
          </p:cNvPr>
          <p:cNvSpPr txBox="1"/>
          <p:nvPr/>
        </p:nvSpPr>
        <p:spPr>
          <a:xfrm>
            <a:off x="975690" y="146674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）对象选择工具</a:t>
            </a:r>
          </a:p>
          <a:p>
            <a:pPr indent="457200">
              <a:lnSpc>
                <a:spcPct val="150000"/>
              </a:lnSpc>
            </a:pPr>
            <a:r>
              <a:rPr lang="zh-CN" altLang="en-US" dirty="0">
                <a:latin typeface="微软雅黑" panose="020B0503020204020204" pitchFamily="34" charset="-122"/>
                <a:ea typeface="微软雅黑" panose="020B0503020204020204" pitchFamily="34" charset="-122"/>
              </a:rPr>
              <a:t>对象选择工具 可简化在图像中选择单个对象或对象的某个部分（人物、汽车、家具、宠物、衣服等）的过程。</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）快速选择工具</a:t>
            </a:r>
          </a:p>
          <a:p>
            <a:pPr indent="457200">
              <a:lnSpc>
                <a:spcPct val="150000"/>
              </a:lnSpc>
            </a:pPr>
            <a:r>
              <a:rPr lang="zh-CN" altLang="en-US" dirty="0">
                <a:latin typeface="微软雅黑" panose="020B0503020204020204" pitchFamily="34" charset="-122"/>
                <a:ea typeface="微软雅黑" panose="020B0503020204020204" pitchFamily="34" charset="-122"/>
              </a:rPr>
              <a:t>快速选择工具 可以利用可调整的圆形笔尖根据颜色的差异迅速地绘制出选区。</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）魔棒工具</a:t>
            </a:r>
          </a:p>
          <a:p>
            <a:pPr indent="457200">
              <a:lnSpc>
                <a:spcPct val="150000"/>
              </a:lnSpc>
            </a:pPr>
            <a:r>
              <a:rPr lang="zh-CN" altLang="en-US" dirty="0">
                <a:latin typeface="微软雅黑" panose="020B0503020204020204" pitchFamily="34" charset="-122"/>
                <a:ea typeface="微软雅黑" panose="020B0503020204020204" pitchFamily="34" charset="-122"/>
              </a:rPr>
              <a:t>魔棒工具 可以根据颜色的不同，选择颜色相近的区域。</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7E3A85EA-2835-45C8-9497-4D1BA1A4DC54}"/>
              </a:ext>
            </a:extLst>
          </p:cNvPr>
          <p:cNvPicPr>
            <a:picLocks noChangeAspect="1"/>
          </p:cNvPicPr>
          <p:nvPr/>
        </p:nvPicPr>
        <p:blipFill>
          <a:blip r:embed="rId3"/>
          <a:stretch>
            <a:fillRect/>
          </a:stretch>
        </p:blipFill>
        <p:spPr>
          <a:xfrm>
            <a:off x="3122676" y="4555670"/>
            <a:ext cx="5184648" cy="1787652"/>
          </a:xfrm>
          <a:prstGeom prst="rect">
            <a:avLst/>
          </a:prstGeom>
        </p:spPr>
      </p:pic>
    </p:spTree>
    <p:extLst>
      <p:ext uri="{BB962C8B-B14F-4D97-AF65-F5344CB8AC3E}">
        <p14:creationId xmlns:p14="http://schemas.microsoft.com/office/powerpoint/2010/main" val="18497182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3CE21-A643-0BB1-BD61-609DEAE71C66}"/>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241451AC-4C5D-C363-52AC-12DEC5C7147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a:extLst>
              <a:ext uri="{FF2B5EF4-FFF2-40B4-BE49-F238E27FC236}">
                <a16:creationId xmlns:a16="http://schemas.microsoft.com/office/drawing/2014/main" id="{2452558B-E748-3C47-07FD-E021B43759CE}"/>
              </a:ext>
            </a:extLst>
          </p:cNvPr>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选区工具和蒙版</a:t>
            </a:r>
          </a:p>
        </p:txBody>
      </p:sp>
      <p:sp>
        <p:nvSpPr>
          <p:cNvPr id="4" name="文本框 3">
            <a:extLst>
              <a:ext uri="{FF2B5EF4-FFF2-40B4-BE49-F238E27FC236}">
                <a16:creationId xmlns:a16="http://schemas.microsoft.com/office/drawing/2014/main" id="{0DBF9EA1-4EF2-9F27-F168-0B2B531C3259}"/>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蒙版类型</a:t>
            </a:r>
          </a:p>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中包括多种蒙版，如快速蒙版、剪贴蒙版等，这些蒙版的功能各有不同，下面将对常见的蒙版类型进行介绍。</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）快速蒙版</a:t>
            </a:r>
          </a:p>
          <a:p>
            <a:pPr indent="457200">
              <a:lnSpc>
                <a:spcPct val="150000"/>
              </a:lnSpc>
            </a:pPr>
            <a:r>
              <a:rPr lang="zh-CN" altLang="en-US" dirty="0">
                <a:latin typeface="微软雅黑" panose="020B0503020204020204" pitchFamily="34" charset="-122"/>
                <a:ea typeface="微软雅黑" panose="020B0503020204020204" pitchFamily="34" charset="-122"/>
              </a:rPr>
              <a:t>快速蒙版是一种非破坏性的临时蒙版，可以帮助用户直观高效地创建并编辑选区，适用于需要手工编辑和调整的复杂选区。</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）矢量蒙版</a:t>
            </a:r>
          </a:p>
          <a:p>
            <a:pPr indent="457200">
              <a:lnSpc>
                <a:spcPct val="150000"/>
              </a:lnSpc>
            </a:pPr>
            <a:r>
              <a:rPr lang="zh-CN" altLang="en-US" dirty="0">
                <a:latin typeface="微软雅黑" panose="020B0503020204020204" pitchFamily="34" charset="-122"/>
                <a:ea typeface="微软雅黑" panose="020B0503020204020204" pitchFamily="34" charset="-122"/>
              </a:rPr>
              <a:t>矢量蒙版，也叫作路径蒙版，是配合路径一起使用的蒙版，它的特点是可以任意放大或缩小而不失真，因为矢量蒙版是矢量图形。矢量蒙版适用于需要精确控制图像显示区域和创建复杂图像效果的场景。</a:t>
            </a:r>
          </a:p>
        </p:txBody>
      </p:sp>
    </p:spTree>
    <p:extLst>
      <p:ext uri="{BB962C8B-B14F-4D97-AF65-F5344CB8AC3E}">
        <p14:creationId xmlns:p14="http://schemas.microsoft.com/office/powerpoint/2010/main" val="1775763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Photoshop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和</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Illustrator</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是</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动画制作中的常用工具，前者擅长位图处理和特效设计，后者则侧重于矢量图形的创建和编辑。在制作</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动画的过程中，使用这两种工具可以使制作过程更加高效灵活，实现丰富的视觉效果。本章节将对</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Photoshop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和</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Illustrator</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的应用进行介绍。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02BF9-0E9F-2C73-760C-180FC4932FB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5E956D4-87FE-F693-CD9F-BB32FAFF07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a:extLst>
              <a:ext uri="{FF2B5EF4-FFF2-40B4-BE49-F238E27FC236}">
                <a16:creationId xmlns:a16="http://schemas.microsoft.com/office/drawing/2014/main" id="{69F22DF5-4AAE-053D-56EB-A9FB38D89361}"/>
              </a:ext>
            </a:extLst>
          </p:cNvPr>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选区工具和蒙版</a:t>
            </a:r>
          </a:p>
        </p:txBody>
      </p:sp>
      <p:sp>
        <p:nvSpPr>
          <p:cNvPr id="4" name="文本框 3">
            <a:extLst>
              <a:ext uri="{FF2B5EF4-FFF2-40B4-BE49-F238E27FC236}">
                <a16:creationId xmlns:a16="http://schemas.microsoft.com/office/drawing/2014/main" id="{D4CCBE17-43DF-ED38-7968-F27D33D4C530}"/>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）图层蒙版</a:t>
            </a:r>
          </a:p>
          <a:p>
            <a:pPr indent="457200">
              <a:lnSpc>
                <a:spcPct val="150000"/>
              </a:lnSpc>
            </a:pPr>
            <a:r>
              <a:rPr lang="zh-CN" altLang="en-US" dirty="0">
                <a:latin typeface="微软雅黑" panose="020B0503020204020204" pitchFamily="34" charset="-122"/>
                <a:ea typeface="微软雅黑" panose="020B0503020204020204" pitchFamily="34" charset="-122"/>
              </a:rPr>
              <a:t>图层蒙版是最常见的一种蒙版类型，它附着在图层上，用于控制图层的可见性，通过隐藏或显示图层的部分区域来实现各种图像编辑效果。</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）剪贴蒙版</a:t>
            </a:r>
          </a:p>
          <a:p>
            <a:pPr indent="457200">
              <a:lnSpc>
                <a:spcPct val="150000"/>
              </a:lnSpc>
            </a:pPr>
            <a:r>
              <a:rPr lang="zh-CN" altLang="en-US" dirty="0">
                <a:latin typeface="微软雅黑" panose="020B0503020204020204" pitchFamily="34" charset="-122"/>
                <a:ea typeface="微软雅黑" panose="020B0503020204020204" pitchFamily="34" charset="-122"/>
              </a:rPr>
              <a:t>剪贴蒙版可以使用下方图层的形状来限制上方图层的显示状态。剪贴蒙版由两部分组成：一部分为基层，即基础层，用于定义显示图像的范围或形状；另一部分为内容层，用于存放将要表现的图像内容。</a:t>
            </a:r>
            <a:br>
              <a:rPr lang="en-US" altLang="zh-CN"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414726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时间轴是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创建和编辑动画的关键面板，执行“窗口”→“时间轴”命令，将打开“时间轴”面板。用户可以从中创建视频时间轴和帧动画，视频时间轴适合处理视频剪辑，支持用户对图层进行更复杂的时间控制，帧动画适合制作逐帧动画，用户可以逐帧设置图层的可见性和位置。</a:t>
            </a:r>
          </a:p>
        </p:txBody>
      </p:sp>
      <p:pic>
        <p:nvPicPr>
          <p:cNvPr id="2" name="图片 1">
            <a:extLst>
              <a:ext uri="{FF2B5EF4-FFF2-40B4-BE49-F238E27FC236}">
                <a16:creationId xmlns:a16="http://schemas.microsoft.com/office/drawing/2014/main" id="{2791E4EE-FE1C-4988-AC17-CB5A18BB7650}"/>
              </a:ext>
            </a:extLst>
          </p:cNvPr>
          <p:cNvPicPr>
            <a:picLocks noChangeAspect="1"/>
          </p:cNvPicPr>
          <p:nvPr/>
        </p:nvPicPr>
        <p:blipFill>
          <a:blip r:embed="rId3"/>
          <a:stretch>
            <a:fillRect/>
          </a:stretch>
        </p:blipFill>
        <p:spPr>
          <a:xfrm>
            <a:off x="1890936" y="3715370"/>
            <a:ext cx="7896001" cy="1500031"/>
          </a:xfrm>
          <a:prstGeom prst="rect">
            <a:avLst/>
          </a:prstGeom>
        </p:spPr>
      </p:pic>
    </p:spTree>
    <p:extLst>
      <p:ext uri="{BB962C8B-B14F-4D97-AF65-F5344CB8AC3E}">
        <p14:creationId xmlns:p14="http://schemas.microsoft.com/office/powerpoint/2010/main" val="234703135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视频时间轴</a:t>
            </a:r>
          </a:p>
          <a:p>
            <a:pPr indent="457200">
              <a:lnSpc>
                <a:spcPct val="150000"/>
              </a:lnSpc>
            </a:pPr>
            <a:r>
              <a:rPr lang="zh-CN" altLang="en-US" dirty="0">
                <a:latin typeface="微软雅黑" panose="020B0503020204020204" pitchFamily="34" charset="-122"/>
                <a:ea typeface="微软雅黑" panose="020B0503020204020204" pitchFamily="34" charset="-122"/>
              </a:rPr>
              <a:t>单击“时间轴”面板中的“创建视频时间轴”按钮，将创建视频时间轴。</a:t>
            </a:r>
          </a:p>
        </p:txBody>
      </p:sp>
      <p:pic>
        <p:nvPicPr>
          <p:cNvPr id="3" name="图片 2">
            <a:extLst>
              <a:ext uri="{FF2B5EF4-FFF2-40B4-BE49-F238E27FC236}">
                <a16:creationId xmlns:a16="http://schemas.microsoft.com/office/drawing/2014/main" id="{B4E99649-B560-4BB4-A40C-BE310115F7EA}"/>
              </a:ext>
            </a:extLst>
          </p:cNvPr>
          <p:cNvPicPr>
            <a:picLocks noChangeAspect="1"/>
          </p:cNvPicPr>
          <p:nvPr/>
        </p:nvPicPr>
        <p:blipFill>
          <a:blip r:embed="rId3"/>
          <a:stretch>
            <a:fillRect/>
          </a:stretch>
        </p:blipFill>
        <p:spPr>
          <a:xfrm>
            <a:off x="1976663" y="2927195"/>
            <a:ext cx="7030420" cy="2411489"/>
          </a:xfrm>
          <a:prstGeom prst="rect">
            <a:avLst/>
          </a:prstGeom>
        </p:spPr>
      </p:pic>
    </p:spTree>
    <p:extLst>
      <p:ext uri="{BB962C8B-B14F-4D97-AF65-F5344CB8AC3E}">
        <p14:creationId xmlns:p14="http://schemas.microsoft.com/office/powerpoint/2010/main" val="362856459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创建关键帧动画</a:t>
            </a:r>
          </a:p>
          <a:p>
            <a:pPr indent="457200">
              <a:lnSpc>
                <a:spcPct val="150000"/>
              </a:lnSpc>
            </a:pPr>
            <a:r>
              <a:rPr lang="zh-CN" altLang="en-US" dirty="0">
                <a:latin typeface="微软雅黑" panose="020B0503020204020204" pitchFamily="34" charset="-122"/>
                <a:ea typeface="微软雅黑" panose="020B0503020204020204" pitchFamily="34" charset="-122"/>
              </a:rPr>
              <a:t>在视频时间轴中，可以针对图层创建关键帧动画。展开需要创建动画的图层的属性组，移动当前时间指示器至动画开始或结束处，单击要创建动画属性左侧的“启用关键帧动画” 按钮添加关键帧。</a:t>
            </a:r>
          </a:p>
        </p:txBody>
      </p:sp>
      <p:pic>
        <p:nvPicPr>
          <p:cNvPr id="2" name="图片 1">
            <a:extLst>
              <a:ext uri="{FF2B5EF4-FFF2-40B4-BE49-F238E27FC236}">
                <a16:creationId xmlns:a16="http://schemas.microsoft.com/office/drawing/2014/main" id="{DDC80AB6-0653-44BA-8E57-DFFA96442100}"/>
              </a:ext>
            </a:extLst>
          </p:cNvPr>
          <p:cNvPicPr>
            <a:picLocks noChangeAspect="1"/>
          </p:cNvPicPr>
          <p:nvPr/>
        </p:nvPicPr>
        <p:blipFill>
          <a:blip r:embed="rId3"/>
          <a:stretch>
            <a:fillRect/>
          </a:stretch>
        </p:blipFill>
        <p:spPr>
          <a:xfrm>
            <a:off x="2305275" y="3802207"/>
            <a:ext cx="6192069" cy="2238294"/>
          </a:xfrm>
          <a:prstGeom prst="rect">
            <a:avLst/>
          </a:prstGeom>
        </p:spPr>
      </p:pic>
    </p:spTree>
    <p:extLst>
      <p:ext uri="{BB962C8B-B14F-4D97-AF65-F5344CB8AC3E}">
        <p14:creationId xmlns:p14="http://schemas.microsoft.com/office/powerpoint/2010/main" val="27147607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帧模式时间轴</a:t>
            </a:r>
          </a:p>
          <a:p>
            <a:pPr indent="457200">
              <a:lnSpc>
                <a:spcPct val="150000"/>
              </a:lnSpc>
            </a:pPr>
            <a:r>
              <a:rPr lang="zh-CN" altLang="en-US" dirty="0">
                <a:latin typeface="微软雅黑" panose="020B0503020204020204" pitchFamily="34" charset="-122"/>
                <a:ea typeface="微软雅黑" panose="020B0503020204020204" pitchFamily="34" charset="-122"/>
              </a:rPr>
              <a:t>在“时间轴”面板中单击“创建帧动画”按钮，将切换至帧模式时间轴。帧模式时间轴将显示每帧的缩览图，以便用户选择帧，对其属性进行设置。</a:t>
            </a:r>
          </a:p>
        </p:txBody>
      </p:sp>
      <p:pic>
        <p:nvPicPr>
          <p:cNvPr id="3" name="图片 2">
            <a:extLst>
              <a:ext uri="{FF2B5EF4-FFF2-40B4-BE49-F238E27FC236}">
                <a16:creationId xmlns:a16="http://schemas.microsoft.com/office/drawing/2014/main" id="{D561B811-9BB9-43DE-92C8-FF96D33E0607}"/>
              </a:ext>
            </a:extLst>
          </p:cNvPr>
          <p:cNvPicPr>
            <a:picLocks noChangeAspect="1"/>
          </p:cNvPicPr>
          <p:nvPr/>
        </p:nvPicPr>
        <p:blipFill>
          <a:blip r:embed="rId3"/>
          <a:stretch>
            <a:fillRect/>
          </a:stretch>
        </p:blipFill>
        <p:spPr>
          <a:xfrm>
            <a:off x="1350050" y="3541814"/>
            <a:ext cx="8729899" cy="1289905"/>
          </a:xfrm>
          <a:prstGeom prst="rect">
            <a:avLst/>
          </a:prstGeom>
        </p:spPr>
      </p:pic>
    </p:spTree>
    <p:extLst>
      <p:ext uri="{BB962C8B-B14F-4D97-AF65-F5344CB8AC3E}">
        <p14:creationId xmlns:p14="http://schemas.microsoft.com/office/powerpoint/2010/main" val="110124641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创建帧动画</a:t>
            </a:r>
          </a:p>
          <a:p>
            <a:pPr indent="457200">
              <a:lnSpc>
                <a:spcPct val="150000"/>
              </a:lnSpc>
            </a:pPr>
            <a:r>
              <a:rPr lang="zh-CN" altLang="en-US" dirty="0">
                <a:latin typeface="微软雅黑" panose="020B0503020204020204" pitchFamily="34" charset="-122"/>
                <a:ea typeface="微软雅黑" panose="020B0503020204020204" pitchFamily="34" charset="-122"/>
              </a:rPr>
              <a:t>创建帧模式时间轴后，选中第一帧缩览图，单击“复制所选帧” 按钮，复制当前帧，并改变该帧内容，将制作变化的效果。以加载动画的制作为例：</a:t>
            </a:r>
          </a:p>
        </p:txBody>
      </p:sp>
      <p:pic>
        <p:nvPicPr>
          <p:cNvPr id="5" name="图片 4">
            <a:extLst>
              <a:ext uri="{FF2B5EF4-FFF2-40B4-BE49-F238E27FC236}">
                <a16:creationId xmlns:a16="http://schemas.microsoft.com/office/drawing/2014/main" id="{42D6AD83-3384-4AD9-9314-665F4A64ABAB}"/>
              </a:ext>
            </a:extLst>
          </p:cNvPr>
          <p:cNvPicPr>
            <a:picLocks noChangeAspect="1"/>
          </p:cNvPicPr>
          <p:nvPr/>
        </p:nvPicPr>
        <p:blipFill>
          <a:blip r:embed="rId3"/>
          <a:stretch>
            <a:fillRect/>
          </a:stretch>
        </p:blipFill>
        <p:spPr>
          <a:xfrm>
            <a:off x="2228994" y="3429000"/>
            <a:ext cx="7448262" cy="2279142"/>
          </a:xfrm>
          <a:prstGeom prst="rect">
            <a:avLst/>
          </a:prstGeom>
        </p:spPr>
      </p:pic>
    </p:spTree>
    <p:extLst>
      <p:ext uri="{BB962C8B-B14F-4D97-AF65-F5344CB8AC3E}">
        <p14:creationId xmlns:p14="http://schemas.microsoft.com/office/powerpoint/2010/main" val="40456261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时间轴</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编辑帧动画</a:t>
            </a:r>
          </a:p>
          <a:p>
            <a:pPr indent="457200">
              <a:lnSpc>
                <a:spcPct val="150000"/>
              </a:lnSpc>
            </a:pPr>
            <a:r>
              <a:rPr lang="zh-CN" altLang="en-US" dirty="0">
                <a:latin typeface="微软雅黑" panose="020B0503020204020204" pitchFamily="34" charset="-122"/>
                <a:ea typeface="微软雅黑" panose="020B0503020204020204" pitchFamily="34" charset="-122"/>
              </a:rPr>
              <a:t>对于帧模式时间轴中的帧，用户可以根据需要进行新建或编辑，下面将对常用操作进行介绍。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）新建帧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）拷贝</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粘贴帧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）反向帧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）删除帧</a:t>
            </a:r>
          </a:p>
        </p:txBody>
      </p:sp>
      <p:pic>
        <p:nvPicPr>
          <p:cNvPr id="3" name="图片 2">
            <a:extLst>
              <a:ext uri="{FF2B5EF4-FFF2-40B4-BE49-F238E27FC236}">
                <a16:creationId xmlns:a16="http://schemas.microsoft.com/office/drawing/2014/main" id="{EA7A84A9-2799-4D96-B7F4-CD1284073755}"/>
              </a:ext>
            </a:extLst>
          </p:cNvPr>
          <p:cNvPicPr>
            <a:picLocks noChangeAspect="1"/>
          </p:cNvPicPr>
          <p:nvPr/>
        </p:nvPicPr>
        <p:blipFill>
          <a:blip r:embed="rId3"/>
          <a:stretch>
            <a:fillRect/>
          </a:stretch>
        </p:blipFill>
        <p:spPr>
          <a:xfrm>
            <a:off x="5715000" y="3112508"/>
            <a:ext cx="3069641" cy="2322426"/>
          </a:xfrm>
          <a:prstGeom prst="rect">
            <a:avLst/>
          </a:prstGeom>
        </p:spPr>
      </p:pic>
    </p:spTree>
    <p:extLst>
      <p:ext uri="{BB962C8B-B14F-4D97-AF65-F5344CB8AC3E}">
        <p14:creationId xmlns:p14="http://schemas.microsoft.com/office/powerpoint/2010/main" val="83046251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3114675" y="3929872"/>
            <a:ext cx="6586538"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rPr>
              <a:t>图形创意设计工具</a:t>
            </a:r>
            <a:r>
              <a:rPr lang="en-US" altLang="zh-CN" sz="2800" b="1" dirty="0">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Illustrator</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Illustrator</a:t>
            </a:r>
            <a:r>
              <a:rPr lang="zh-CN" altLang="en-US">
                <a:latin typeface="微软雅黑" panose="020B0503020204020204" pitchFamily="34" charset="-122"/>
                <a:ea typeface="微软雅黑" panose="020B0503020204020204" pitchFamily="34" charset="-122"/>
              </a:rPr>
              <a:t>简称为</a:t>
            </a:r>
            <a:r>
              <a:rPr lang="en-US" altLang="zh-CN">
                <a:latin typeface="微软雅黑" panose="020B0503020204020204" pitchFamily="34" charset="-122"/>
                <a:ea typeface="微软雅黑" panose="020B0503020204020204" pitchFamily="34" charset="-122"/>
              </a:rPr>
              <a:t>AI</a:t>
            </a:r>
            <a:r>
              <a:rPr lang="zh-CN" altLang="en-US">
                <a:latin typeface="微软雅黑" panose="020B0503020204020204" pitchFamily="34" charset="-122"/>
                <a:ea typeface="微软雅黑" panose="020B0503020204020204" pitchFamily="34" charset="-122"/>
              </a:rPr>
              <a:t>，是一款专注于处理矢量图形的强大设计软件。卓越的矢量绘图功能和高效的软件协同能力，使其成为</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动画设计师不可或缺的重要工具。</a:t>
            </a:r>
            <a:r>
              <a:rPr lang="en-US" altLang="zh-CN">
                <a:latin typeface="微软雅黑" panose="020B0503020204020204" pitchFamily="34" charset="-122"/>
                <a:ea typeface="微软雅黑" panose="020B0503020204020204" pitchFamily="34" charset="-122"/>
              </a:rPr>
              <a:t>Illustrator</a:t>
            </a:r>
            <a:r>
              <a:rPr lang="zh-CN" altLang="en-US">
                <a:latin typeface="微软雅黑" panose="020B0503020204020204" pitchFamily="34" charset="-122"/>
                <a:ea typeface="微软雅黑" panose="020B0503020204020204" pitchFamily="34" charset="-122"/>
              </a:rPr>
              <a:t>以其灵活性和高精度而著称，适合创建各种视觉元素，如标志、图标、插图和复杂的图形。</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84D46FB-03EF-4F44-B1A4-9E1EEF4CA386}"/>
              </a:ext>
            </a:extLst>
          </p:cNvPr>
          <p:cNvPicPr>
            <a:picLocks noChangeAspect="1"/>
          </p:cNvPicPr>
          <p:nvPr/>
        </p:nvPicPr>
        <p:blipFill>
          <a:blip r:embed="rId3"/>
          <a:stretch>
            <a:fillRect/>
          </a:stretch>
        </p:blipFill>
        <p:spPr>
          <a:xfrm>
            <a:off x="2350409" y="3052000"/>
            <a:ext cx="6729182" cy="3091626"/>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2.2.2  Illustrator</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基础操作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文档操作是开始创建动画的基础，基础操作的学习有助于加深用户对软件的理解，帮助用户更便捷地学习软件。下面将对此进行介绍。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创建文档</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置入素材文件</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保存文档</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导出文档</a:t>
            </a:r>
          </a:p>
        </p:txBody>
      </p:sp>
      <p:pic>
        <p:nvPicPr>
          <p:cNvPr id="3" name="图片 2">
            <a:extLst>
              <a:ext uri="{FF2B5EF4-FFF2-40B4-BE49-F238E27FC236}">
                <a16:creationId xmlns:a16="http://schemas.microsoft.com/office/drawing/2014/main" id="{30B9D8EE-1CAD-4774-810F-C68BDB11C4B6}"/>
              </a:ext>
            </a:extLst>
          </p:cNvPr>
          <p:cNvPicPr>
            <a:picLocks noChangeAspect="1"/>
          </p:cNvPicPr>
          <p:nvPr/>
        </p:nvPicPr>
        <p:blipFill>
          <a:blip r:embed="rId3"/>
          <a:stretch>
            <a:fillRect/>
          </a:stretch>
        </p:blipFill>
        <p:spPr>
          <a:xfrm>
            <a:off x="3537531" y="2904759"/>
            <a:ext cx="7356206" cy="2536399"/>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3962954" y="3929872"/>
            <a:ext cx="5523946"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rPr>
              <a:t>图像处理工具</a:t>
            </a:r>
            <a:r>
              <a:rPr lang="en-US" altLang="zh-CN" sz="2800" b="1"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矢量绘图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矢量绘图是</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的核心功能，用户可以通过不同的工具，绘制矢量图形。下面将对此进行介绍。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绘制线段</a:t>
            </a:r>
          </a:p>
          <a:p>
            <a:pPr indent="457200">
              <a:lnSpc>
                <a:spcPct val="150000"/>
              </a:lnSpc>
            </a:pPr>
            <a:r>
              <a:rPr lang="zh-CN" altLang="en-US" dirty="0">
                <a:latin typeface="微软雅黑" panose="020B0503020204020204" pitchFamily="34" charset="-122"/>
                <a:ea typeface="微软雅黑" panose="020B0503020204020204" pitchFamily="34" charset="-122"/>
              </a:rPr>
              <a:t>直线段工具、弧形工具等工具可以轻松创建各种线段组成的图形。</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）直线段工具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）弧形工具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）矩形网格工具</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7F7981E-60CC-4053-B0AA-7130E0F91D39}"/>
              </a:ext>
            </a:extLst>
          </p:cNvPr>
          <p:cNvPicPr>
            <a:picLocks noChangeAspect="1"/>
          </p:cNvPicPr>
          <p:nvPr/>
        </p:nvPicPr>
        <p:blipFill>
          <a:blip r:embed="rId3"/>
          <a:stretch>
            <a:fillRect/>
          </a:stretch>
        </p:blipFill>
        <p:spPr>
          <a:xfrm>
            <a:off x="5161026" y="3658489"/>
            <a:ext cx="5184648" cy="2382012"/>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矢量绘图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绘制基本形状</a:t>
            </a:r>
          </a:p>
          <a:p>
            <a:pPr indent="457200">
              <a:lnSpc>
                <a:spcPct val="150000"/>
              </a:lnSpc>
            </a:pPr>
            <a:r>
              <a:rPr lang="zh-CN" altLang="en-US" dirty="0">
                <a:latin typeface="微软雅黑" panose="020B0503020204020204" pitchFamily="34" charset="-122"/>
                <a:ea typeface="微软雅黑" panose="020B0503020204020204" pitchFamily="34" charset="-122"/>
              </a:rPr>
              <a:t>矩形工具、圆角矩形工具等工具，可用于绘制基本的几何形状。下面将对此进行介绍。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）矩形工具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）圆角矩形工具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）椭圆工具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）多边形工具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）星形工具</a:t>
            </a:r>
          </a:p>
        </p:txBody>
      </p:sp>
      <p:pic>
        <p:nvPicPr>
          <p:cNvPr id="2" name="图片 1">
            <a:extLst>
              <a:ext uri="{FF2B5EF4-FFF2-40B4-BE49-F238E27FC236}">
                <a16:creationId xmlns:a16="http://schemas.microsoft.com/office/drawing/2014/main" id="{4FA1E31C-1FF3-484F-B58E-2B58AFD40637}"/>
              </a:ext>
            </a:extLst>
          </p:cNvPr>
          <p:cNvPicPr>
            <a:picLocks noChangeAspect="1"/>
          </p:cNvPicPr>
          <p:nvPr/>
        </p:nvPicPr>
        <p:blipFill>
          <a:blip r:embed="rId3"/>
          <a:stretch>
            <a:fillRect/>
          </a:stretch>
        </p:blipFill>
        <p:spPr>
          <a:xfrm>
            <a:off x="5146739" y="2708338"/>
            <a:ext cx="5184648" cy="1984248"/>
          </a:xfrm>
          <a:prstGeom prst="rect">
            <a:avLst/>
          </a:prstGeom>
        </p:spPr>
      </p:pic>
      <p:pic>
        <p:nvPicPr>
          <p:cNvPr id="3" name="图片 2">
            <a:extLst>
              <a:ext uri="{FF2B5EF4-FFF2-40B4-BE49-F238E27FC236}">
                <a16:creationId xmlns:a16="http://schemas.microsoft.com/office/drawing/2014/main" id="{6E8915C9-05FD-4A01-AEBD-9A81D66E0A6B}"/>
              </a:ext>
            </a:extLst>
          </p:cNvPr>
          <p:cNvPicPr>
            <a:picLocks noChangeAspect="1"/>
          </p:cNvPicPr>
          <p:nvPr/>
        </p:nvPicPr>
        <p:blipFill>
          <a:blip r:embed="rId4"/>
          <a:stretch>
            <a:fillRect/>
          </a:stretch>
        </p:blipFill>
        <p:spPr>
          <a:xfrm>
            <a:off x="5416677" y="4793606"/>
            <a:ext cx="5184648" cy="1586484"/>
          </a:xfrm>
          <a:prstGeom prst="rect">
            <a:avLst/>
          </a:prstGeom>
        </p:spPr>
      </p:pic>
    </p:spTree>
    <p:extLst>
      <p:ext uri="{BB962C8B-B14F-4D97-AF65-F5344CB8AC3E}">
        <p14:creationId xmlns:p14="http://schemas.microsoft.com/office/powerpoint/2010/main" val="306069005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矢量绘图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绘制自由路径</a:t>
            </a:r>
          </a:p>
          <a:p>
            <a:pPr indent="457200">
              <a:lnSpc>
                <a:spcPct val="150000"/>
              </a:lnSpc>
            </a:pPr>
            <a:r>
              <a:rPr lang="zh-CN" altLang="en-US" dirty="0">
                <a:latin typeface="微软雅黑" panose="020B0503020204020204" pitchFamily="34" charset="-122"/>
                <a:ea typeface="微软雅黑" panose="020B0503020204020204" pitchFamily="34" charset="-122"/>
              </a:rPr>
              <a:t>路径是构成矢量图形的基本元素，它由一系列锚点和连接这些锚点的线段组成，可用于创建各种形状和图形。用户可以通过钢笔工具、弯曲工具、画笔工具等工具，绘制自由造型的路径。</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）弯曲工具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）画笔工具</a:t>
            </a:r>
          </a:p>
        </p:txBody>
      </p:sp>
      <p:pic>
        <p:nvPicPr>
          <p:cNvPr id="5" name="图片 4">
            <a:extLst>
              <a:ext uri="{FF2B5EF4-FFF2-40B4-BE49-F238E27FC236}">
                <a16:creationId xmlns:a16="http://schemas.microsoft.com/office/drawing/2014/main" id="{95323701-56ED-468B-8F49-DDFE029C677E}"/>
              </a:ext>
            </a:extLst>
          </p:cNvPr>
          <p:cNvPicPr>
            <a:picLocks noChangeAspect="1"/>
          </p:cNvPicPr>
          <p:nvPr/>
        </p:nvPicPr>
        <p:blipFill>
          <a:blip r:embed="rId3"/>
          <a:stretch>
            <a:fillRect/>
          </a:stretch>
        </p:blipFill>
        <p:spPr>
          <a:xfrm>
            <a:off x="4732401" y="3017847"/>
            <a:ext cx="5184648" cy="1787652"/>
          </a:xfrm>
          <a:prstGeom prst="rect">
            <a:avLst/>
          </a:prstGeom>
        </p:spPr>
      </p:pic>
      <p:pic>
        <p:nvPicPr>
          <p:cNvPr id="6" name="图片 5">
            <a:extLst>
              <a:ext uri="{FF2B5EF4-FFF2-40B4-BE49-F238E27FC236}">
                <a16:creationId xmlns:a16="http://schemas.microsoft.com/office/drawing/2014/main" id="{9912C835-A74D-4391-BE79-20621F459DC7}"/>
              </a:ext>
            </a:extLst>
          </p:cNvPr>
          <p:cNvPicPr>
            <a:picLocks noChangeAspect="1"/>
          </p:cNvPicPr>
          <p:nvPr/>
        </p:nvPicPr>
        <p:blipFill>
          <a:blip r:embed="rId4"/>
          <a:stretch>
            <a:fillRect/>
          </a:stretch>
        </p:blipFill>
        <p:spPr>
          <a:xfrm>
            <a:off x="4732401" y="4830715"/>
            <a:ext cx="5184648" cy="1787652"/>
          </a:xfrm>
          <a:prstGeom prst="rect">
            <a:avLst/>
          </a:prstGeom>
        </p:spPr>
      </p:pic>
    </p:spTree>
    <p:extLst>
      <p:ext uri="{BB962C8B-B14F-4D97-AF65-F5344CB8AC3E}">
        <p14:creationId xmlns:p14="http://schemas.microsoft.com/office/powerpoint/2010/main" val="247905697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矢量绘图</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编辑路径</a:t>
            </a:r>
          </a:p>
          <a:p>
            <a:pPr indent="457200">
              <a:lnSpc>
                <a:spcPct val="150000"/>
              </a:lnSpc>
            </a:pPr>
            <a:r>
              <a:rPr lang="zh-CN" altLang="en-US" dirty="0">
                <a:latin typeface="微软雅黑" panose="020B0503020204020204" pitchFamily="34" charset="-122"/>
                <a:ea typeface="微软雅黑" panose="020B0503020204020204" pitchFamily="34" charset="-122"/>
              </a:rPr>
              <a:t>创建路径后将其选中，执行“对象”→“路径”命令，其子菜单中包括多种用于编辑路径的命令。</a:t>
            </a:r>
          </a:p>
        </p:txBody>
      </p:sp>
      <p:pic>
        <p:nvPicPr>
          <p:cNvPr id="2" name="图片 1">
            <a:extLst>
              <a:ext uri="{FF2B5EF4-FFF2-40B4-BE49-F238E27FC236}">
                <a16:creationId xmlns:a16="http://schemas.microsoft.com/office/drawing/2014/main" id="{1D7D60FA-A052-4016-AA8C-088D92106B1D}"/>
              </a:ext>
            </a:extLst>
          </p:cNvPr>
          <p:cNvPicPr>
            <a:picLocks noChangeAspect="1"/>
          </p:cNvPicPr>
          <p:nvPr/>
        </p:nvPicPr>
        <p:blipFill>
          <a:blip r:embed="rId3"/>
          <a:stretch>
            <a:fillRect/>
          </a:stretch>
        </p:blipFill>
        <p:spPr>
          <a:xfrm>
            <a:off x="2096860" y="2926464"/>
            <a:ext cx="7236280" cy="3324605"/>
          </a:xfrm>
          <a:prstGeom prst="rect">
            <a:avLst/>
          </a:prstGeom>
        </p:spPr>
      </p:pic>
    </p:spTree>
    <p:extLst>
      <p:ext uri="{BB962C8B-B14F-4D97-AF65-F5344CB8AC3E}">
        <p14:creationId xmlns:p14="http://schemas.microsoft.com/office/powerpoint/2010/main" val="12781901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填充和描边为图像增添了丰富的色彩和层次感。填充用于填充图形内部的颜色或图案，而描边则是围绕图形边缘的线条，设计师可以通过不同的颜色、粗细和样式来增强视觉效果。下面将对图形的填充和描边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图形填充</a:t>
            </a:r>
          </a:p>
          <a:p>
            <a:pPr indent="457200">
              <a:lnSpc>
                <a:spcPct val="150000"/>
              </a:lnSpc>
            </a:pPr>
            <a:r>
              <a:rPr lang="zh-CN" altLang="en-US" dirty="0">
                <a:latin typeface="微软雅黑" panose="020B0503020204020204" pitchFamily="34" charset="-122"/>
                <a:ea typeface="微软雅黑" panose="020B0503020204020204" pitchFamily="34" charset="-122"/>
              </a:rPr>
              <a:t>图形填充可以极大地增强图形的视觉效果，使动画更具吸引力和表现力。</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中提供了“颜色”面板、“图案”面板、“渐变”面板等多种工具和面板，以帮助用户轻松实现各种颜色效果。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）“颜色”面板</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）“色板”面板</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）渐变工具和“渐变”面板</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1F2E8BE0-A7A5-4AC1-A84C-BFFF230F5165}"/>
              </a:ext>
            </a:extLst>
          </p:cNvPr>
          <p:cNvSpPr txBox="1"/>
          <p:nvPr/>
        </p:nvSpPr>
        <p:spPr>
          <a:xfrm>
            <a:off x="5227980" y="4566752"/>
            <a:ext cx="3158783"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）图案面板</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）实时上色工具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）网格工具</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图形描边</a:t>
            </a:r>
          </a:p>
          <a:p>
            <a:pPr indent="457200">
              <a:lnSpc>
                <a:spcPct val="150000"/>
              </a:lnSpc>
            </a:pPr>
            <a:r>
              <a:rPr lang="zh-CN" altLang="en-US" dirty="0">
                <a:latin typeface="微软雅黑" panose="020B0503020204020204" pitchFamily="34" charset="-122"/>
                <a:ea typeface="微软雅黑" panose="020B0503020204020204" pitchFamily="34" charset="-122"/>
              </a:rPr>
              <a:t>“描边”面板中可以对描边的粗细、端点、边角等参数进行设置。</a:t>
            </a:r>
          </a:p>
        </p:txBody>
      </p:sp>
      <p:pic>
        <p:nvPicPr>
          <p:cNvPr id="2" name="图片 1">
            <a:extLst>
              <a:ext uri="{FF2B5EF4-FFF2-40B4-BE49-F238E27FC236}">
                <a16:creationId xmlns:a16="http://schemas.microsoft.com/office/drawing/2014/main" id="{2374537E-719F-4BCA-96F1-A3899826CD0B}"/>
              </a:ext>
            </a:extLst>
          </p:cNvPr>
          <p:cNvPicPr>
            <a:picLocks noChangeAspect="1"/>
          </p:cNvPicPr>
          <p:nvPr/>
        </p:nvPicPr>
        <p:blipFill>
          <a:blip r:embed="rId3"/>
          <a:stretch>
            <a:fillRect/>
          </a:stretch>
        </p:blipFill>
        <p:spPr>
          <a:xfrm>
            <a:off x="2574987" y="2852123"/>
            <a:ext cx="7579915" cy="3188377"/>
          </a:xfrm>
          <a:prstGeom prst="rect">
            <a:avLst/>
          </a:prstGeom>
        </p:spPr>
      </p:pic>
    </p:spTree>
    <p:extLst>
      <p:ext uri="{BB962C8B-B14F-4D97-AF65-F5344CB8AC3E}">
        <p14:creationId xmlns:p14="http://schemas.microsoft.com/office/powerpoint/2010/main" val="11573591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图形的填充与描边</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吸管工具</a:t>
            </a:r>
          </a:p>
          <a:p>
            <a:pPr indent="457200">
              <a:lnSpc>
                <a:spcPct val="150000"/>
              </a:lnSpc>
            </a:pPr>
            <a:r>
              <a:rPr lang="zh-CN" altLang="en-US" dirty="0">
                <a:latin typeface="微软雅黑" panose="020B0503020204020204" pitchFamily="34" charset="-122"/>
                <a:ea typeface="微软雅黑" panose="020B0503020204020204" pitchFamily="34" charset="-122"/>
              </a:rPr>
              <a:t>吸管工具可以拾取对象的颜色和属性，并将之赋予到其它矢量对象上，矢量图形的描边样式、填充颜色、文字对象的字符属性和段落属性，以及位图中的特定颜色，都可以通过吸管工具轻松复制相同的样式。</a:t>
            </a:r>
          </a:p>
        </p:txBody>
      </p:sp>
      <p:pic>
        <p:nvPicPr>
          <p:cNvPr id="3" name="图片 2">
            <a:extLst>
              <a:ext uri="{FF2B5EF4-FFF2-40B4-BE49-F238E27FC236}">
                <a16:creationId xmlns:a16="http://schemas.microsoft.com/office/drawing/2014/main" id="{5E2CE437-14AD-479F-A244-04EA953BB1AB}"/>
              </a:ext>
            </a:extLst>
          </p:cNvPr>
          <p:cNvPicPr>
            <a:picLocks noChangeAspect="1"/>
          </p:cNvPicPr>
          <p:nvPr/>
        </p:nvPicPr>
        <p:blipFill>
          <a:blip r:embed="rId3"/>
          <a:stretch>
            <a:fillRect/>
          </a:stretch>
        </p:blipFill>
        <p:spPr>
          <a:xfrm>
            <a:off x="1502939" y="3683120"/>
            <a:ext cx="9048303" cy="2082546"/>
          </a:xfrm>
          <a:prstGeom prst="rect">
            <a:avLst/>
          </a:prstGeom>
        </p:spPr>
      </p:pic>
    </p:spTree>
    <p:extLst>
      <p:ext uri="{BB962C8B-B14F-4D97-AF65-F5344CB8AC3E}">
        <p14:creationId xmlns:p14="http://schemas.microsoft.com/office/powerpoint/2010/main" val="32864943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文本是</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动画中的重要元素，</a:t>
            </a:r>
            <a:r>
              <a:rPr lang="en-US" altLang="zh-CN" dirty="0">
                <a:latin typeface="微软雅黑" panose="020B0503020204020204" pitchFamily="34" charset="-122"/>
                <a:ea typeface="微软雅黑" panose="020B0503020204020204" pitchFamily="34" charset="-122"/>
              </a:rPr>
              <a:t>Illustrator</a:t>
            </a:r>
            <a:r>
              <a:rPr lang="zh-CN" altLang="en-US" dirty="0">
                <a:latin typeface="微软雅黑" panose="020B0503020204020204" pitchFamily="34" charset="-122"/>
                <a:ea typeface="微软雅黑" panose="020B0503020204020204" pitchFamily="34" charset="-122"/>
              </a:rPr>
              <a:t>提供了强大的文本处理功能，便于用户创建与编辑文本。下面将对此进行介绍。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创建文本</a:t>
            </a:r>
          </a:p>
        </p:txBody>
      </p:sp>
      <p:pic>
        <p:nvPicPr>
          <p:cNvPr id="2" name="图片 1">
            <a:extLst>
              <a:ext uri="{FF2B5EF4-FFF2-40B4-BE49-F238E27FC236}">
                <a16:creationId xmlns:a16="http://schemas.microsoft.com/office/drawing/2014/main" id="{3536D1BB-1C5F-4A74-A175-EA6E5EC92AF0}"/>
              </a:ext>
            </a:extLst>
          </p:cNvPr>
          <p:cNvPicPr>
            <a:picLocks noChangeAspect="1"/>
          </p:cNvPicPr>
          <p:nvPr/>
        </p:nvPicPr>
        <p:blipFill>
          <a:blip r:embed="rId3"/>
          <a:stretch>
            <a:fillRect/>
          </a:stretch>
        </p:blipFill>
        <p:spPr>
          <a:xfrm>
            <a:off x="1917762" y="3085824"/>
            <a:ext cx="7869133" cy="1512761"/>
          </a:xfrm>
          <a:prstGeom prst="rect">
            <a:avLst/>
          </a:prstGeom>
        </p:spPr>
      </p:pic>
      <p:pic>
        <p:nvPicPr>
          <p:cNvPr id="5" name="图片 4">
            <a:extLst>
              <a:ext uri="{FF2B5EF4-FFF2-40B4-BE49-F238E27FC236}">
                <a16:creationId xmlns:a16="http://schemas.microsoft.com/office/drawing/2014/main" id="{BC1CDA7B-76A8-4CDA-A1D1-AC477B3DF627}"/>
              </a:ext>
            </a:extLst>
          </p:cNvPr>
          <p:cNvPicPr>
            <a:picLocks noChangeAspect="1"/>
          </p:cNvPicPr>
          <p:nvPr/>
        </p:nvPicPr>
        <p:blipFill>
          <a:blip r:embed="rId4"/>
          <a:stretch>
            <a:fillRect/>
          </a:stretch>
        </p:blipFill>
        <p:spPr>
          <a:xfrm>
            <a:off x="1917762" y="4662694"/>
            <a:ext cx="7869133" cy="1512761"/>
          </a:xfrm>
          <a:prstGeom prst="rect">
            <a:avLst/>
          </a:prstGeom>
        </p:spPr>
      </p:pic>
    </p:spTree>
    <p:extLst>
      <p:ext uri="{BB962C8B-B14F-4D97-AF65-F5344CB8AC3E}">
        <p14:creationId xmlns:p14="http://schemas.microsoft.com/office/powerpoint/2010/main" val="33990997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文本的创建与编辑</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编辑文本</a:t>
            </a:r>
          </a:p>
          <a:p>
            <a:pPr indent="457200">
              <a:lnSpc>
                <a:spcPct val="150000"/>
              </a:lnSpc>
            </a:pPr>
            <a:r>
              <a:rPr lang="zh-CN" altLang="en-US" dirty="0">
                <a:latin typeface="微软雅黑" panose="020B0503020204020204" pitchFamily="34" charset="-122"/>
                <a:ea typeface="微软雅黑" panose="020B0503020204020204" pitchFamily="34" charset="-122"/>
              </a:rPr>
              <a:t>创建文本后，可以通过“字符”面板、“段落”面板等对文本进行编辑，这一操作首先需要选中文本。</a:t>
            </a:r>
            <a:endParaRPr lang="zh-CN" altLang="en-US" b="1"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7493AEB-3176-4D57-9201-6B894F0E567A}"/>
              </a:ext>
            </a:extLst>
          </p:cNvPr>
          <p:cNvPicPr>
            <a:picLocks noChangeAspect="1"/>
          </p:cNvPicPr>
          <p:nvPr/>
        </p:nvPicPr>
        <p:blipFill>
          <a:blip r:embed="rId3"/>
          <a:stretch>
            <a:fillRect/>
          </a:stretch>
        </p:blipFill>
        <p:spPr>
          <a:xfrm>
            <a:off x="1721273" y="3429000"/>
            <a:ext cx="8463703" cy="1627061"/>
          </a:xfrm>
          <a:prstGeom prst="rect">
            <a:avLst/>
          </a:prstGeom>
        </p:spPr>
      </p:pic>
    </p:spTree>
    <p:extLst>
      <p:ext uri="{BB962C8B-B14F-4D97-AF65-F5344CB8AC3E}">
        <p14:creationId xmlns:p14="http://schemas.microsoft.com/office/powerpoint/2010/main" val="13254743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实战演练</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简称为</a:t>
            </a:r>
            <a:r>
              <a:rPr lang="en-US" altLang="zh-CN">
                <a:latin typeface="微软雅黑" panose="020B0503020204020204" pitchFamily="34" charset="-122"/>
                <a:ea typeface="微软雅黑" panose="020B0503020204020204" pitchFamily="34" charset="-122"/>
              </a:rPr>
              <a:t>PS</a:t>
            </a:r>
            <a:r>
              <a:rPr lang="zh-CN" altLang="en-US">
                <a:latin typeface="微软雅黑" panose="020B0503020204020204" pitchFamily="34" charset="-122"/>
                <a:ea typeface="微软雅黑" panose="020B0503020204020204" pitchFamily="34" charset="-122"/>
              </a:rPr>
              <a:t>，是</a:t>
            </a:r>
            <a:r>
              <a:rPr lang="en-US" altLang="zh-CN">
                <a:latin typeface="微软雅黑" panose="020B0503020204020204" pitchFamily="34" charset="-122"/>
                <a:ea typeface="微软雅黑" panose="020B0503020204020204" pitchFamily="34" charset="-122"/>
              </a:rPr>
              <a:t>Adobe</a:t>
            </a:r>
            <a:r>
              <a:rPr lang="zh-CN" altLang="en-US">
                <a:latin typeface="微软雅黑" panose="020B0503020204020204" pitchFamily="34" charset="-122"/>
                <a:ea typeface="微软雅黑" panose="020B0503020204020204" pitchFamily="34" charset="-122"/>
              </a:rPr>
              <a:t>开发和发行的图像处理软件，主要用于处理像素构成的数字图像。它提供了丰富的编辑和绘图工具，使用户能够便捷地创建和优化图形元素，从而制作出更具视觉冲击力的</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动画作品。</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7AEED765-757B-4E31-9111-44C249CA7A1C}"/>
              </a:ext>
            </a:extLst>
          </p:cNvPr>
          <p:cNvPicPr>
            <a:picLocks noChangeAspect="1"/>
          </p:cNvPicPr>
          <p:nvPr/>
        </p:nvPicPr>
        <p:blipFill>
          <a:blip r:embed="rId3"/>
          <a:stretch>
            <a:fillRect/>
          </a:stretch>
        </p:blipFill>
        <p:spPr>
          <a:xfrm>
            <a:off x="2777871" y="3267621"/>
            <a:ext cx="5823204" cy="3108435"/>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实战演练：加载动画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本案例将制作加载动画效果。在实操中主要用到的知识点有新建文件、钢笔工具、椭圆工具、路径查找器、变换缩放以及时间轴帧动画等。</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3683B48D-4A12-4FFF-951E-2AB5C779E012}"/>
              </a:ext>
            </a:extLst>
          </p:cNvPr>
          <p:cNvPicPr>
            <a:picLocks noChangeAspect="1"/>
          </p:cNvPicPr>
          <p:nvPr/>
        </p:nvPicPr>
        <p:blipFill>
          <a:blip r:embed="rId3"/>
          <a:stretch>
            <a:fillRect/>
          </a:stretch>
        </p:blipFill>
        <p:spPr>
          <a:xfrm>
            <a:off x="2160650" y="3097057"/>
            <a:ext cx="7638399" cy="2923338"/>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基础操作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了解</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基础操作，可以帮助用户快速上手软件，从而顺利进行动画创作。本小节将对</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基础操作进行介绍。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文档操作</a:t>
            </a:r>
          </a:p>
          <a:p>
            <a:pPr indent="457200">
              <a:lnSpc>
                <a:spcPct val="150000"/>
              </a:lnSpc>
            </a:pPr>
            <a:r>
              <a:rPr lang="zh-CN" altLang="en-US" dirty="0">
                <a:latin typeface="微软雅黑" panose="020B0503020204020204" pitchFamily="34" charset="-122"/>
                <a:ea typeface="微软雅黑" panose="020B0503020204020204" pitchFamily="34" charset="-122"/>
              </a:rPr>
              <a:t>文档是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操作的基础，所有动画操作都需要在文档中进行。</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F4562406-D060-4FBE-99EB-41A0E7DE4707}"/>
              </a:ext>
            </a:extLst>
          </p:cNvPr>
          <p:cNvPicPr>
            <a:picLocks noChangeAspect="1"/>
          </p:cNvPicPr>
          <p:nvPr/>
        </p:nvPicPr>
        <p:blipFill>
          <a:blip r:embed="rId3"/>
          <a:stretch>
            <a:fillRect/>
          </a:stretch>
        </p:blipFill>
        <p:spPr>
          <a:xfrm>
            <a:off x="3499104" y="3554476"/>
            <a:ext cx="3593592" cy="24003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基础操作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素材置入</a:t>
            </a:r>
          </a:p>
          <a:p>
            <a:pPr indent="457200">
              <a:lnSpc>
                <a:spcPct val="150000"/>
              </a:lnSpc>
            </a:pPr>
            <a:r>
              <a:rPr lang="zh-CN" altLang="en-US" dirty="0">
                <a:latin typeface="微软雅黑" panose="020B0503020204020204" pitchFamily="34" charset="-122"/>
                <a:ea typeface="微软雅黑" panose="020B0503020204020204" pitchFamily="34" charset="-122"/>
              </a:rPr>
              <a:t>置入素材可以将图像或其他</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支持的文件添加至文档中。</a:t>
            </a:r>
          </a:p>
        </p:txBody>
      </p:sp>
      <p:pic>
        <p:nvPicPr>
          <p:cNvPr id="2" name="图片 1">
            <a:extLst>
              <a:ext uri="{FF2B5EF4-FFF2-40B4-BE49-F238E27FC236}">
                <a16:creationId xmlns:a16="http://schemas.microsoft.com/office/drawing/2014/main" id="{EE640F27-8836-4E7C-B7C0-E6E1EAE4FC07}"/>
              </a:ext>
            </a:extLst>
          </p:cNvPr>
          <p:cNvPicPr>
            <a:picLocks noChangeAspect="1"/>
          </p:cNvPicPr>
          <p:nvPr/>
        </p:nvPicPr>
        <p:blipFill>
          <a:blip r:embed="rId3"/>
          <a:stretch>
            <a:fillRect/>
          </a:stretch>
        </p:blipFill>
        <p:spPr>
          <a:xfrm>
            <a:off x="1346263" y="3126316"/>
            <a:ext cx="8295012" cy="2223707"/>
          </a:xfrm>
          <a:prstGeom prst="rect">
            <a:avLst/>
          </a:prstGeom>
        </p:spPr>
      </p:pic>
    </p:spTree>
    <p:extLst>
      <p:ext uri="{BB962C8B-B14F-4D97-AF65-F5344CB8AC3E}">
        <p14:creationId xmlns:p14="http://schemas.microsoft.com/office/powerpoint/2010/main" val="9954348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2.1.2  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基础操作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辅助工具</a:t>
            </a:r>
          </a:p>
          <a:p>
            <a:pPr indent="457200">
              <a:lnSpc>
                <a:spcPct val="150000"/>
              </a:lnSpc>
            </a:pPr>
            <a:r>
              <a:rPr lang="zh-CN" altLang="en-US" dirty="0">
                <a:latin typeface="微软雅黑" panose="020B0503020204020204" pitchFamily="34" charset="-122"/>
                <a:ea typeface="微软雅黑" panose="020B0503020204020204" pitchFamily="34" charset="-122"/>
              </a:rPr>
              <a:t>辅助工具的应用可以提高编辑效率，帮助用户精确控制动画元素的位置和大小。常用的辅助工具包括标尺、参考线、智能参考线、网格等。</a:t>
            </a:r>
          </a:p>
        </p:txBody>
      </p:sp>
      <p:pic>
        <p:nvPicPr>
          <p:cNvPr id="3" name="图片 2">
            <a:extLst>
              <a:ext uri="{FF2B5EF4-FFF2-40B4-BE49-F238E27FC236}">
                <a16:creationId xmlns:a16="http://schemas.microsoft.com/office/drawing/2014/main" id="{C9AD0F97-587D-489F-8BD9-421A15F7FDF5}"/>
              </a:ext>
            </a:extLst>
          </p:cNvPr>
          <p:cNvPicPr>
            <a:picLocks noChangeAspect="1"/>
          </p:cNvPicPr>
          <p:nvPr/>
        </p:nvPicPr>
        <p:blipFill>
          <a:blip r:embed="rId3"/>
          <a:stretch>
            <a:fillRect/>
          </a:stretch>
        </p:blipFill>
        <p:spPr>
          <a:xfrm>
            <a:off x="2108382" y="3493837"/>
            <a:ext cx="7975235" cy="2137982"/>
          </a:xfrm>
          <a:prstGeom prst="rect">
            <a:avLst/>
          </a:prstGeom>
        </p:spPr>
      </p:pic>
    </p:spTree>
    <p:extLst>
      <p:ext uri="{BB962C8B-B14F-4D97-AF65-F5344CB8AC3E}">
        <p14:creationId xmlns:p14="http://schemas.microsoft.com/office/powerpoint/2010/main" val="21363028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2.1.3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图形的绘制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画笔工具组、形状工具组、钢笔工具组中的工具，可以帮助用户完成图形的绘制。下面将对此进行介绍。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画笔工具组</a:t>
            </a:r>
          </a:p>
          <a:p>
            <a:pPr indent="457200">
              <a:lnSpc>
                <a:spcPct val="150000"/>
              </a:lnSpc>
            </a:pPr>
            <a:r>
              <a:rPr lang="zh-CN" altLang="en-US" dirty="0">
                <a:latin typeface="微软雅黑" panose="020B0503020204020204" pitchFamily="34" charset="-122"/>
                <a:ea typeface="微软雅黑" panose="020B0503020204020204" pitchFamily="34" charset="-122"/>
              </a:rPr>
              <a:t>画笔工具组中包括画笔工具、铅笔工具、颜色替换工具和混合器画笔工具四种工具，这些工具不仅可以用于处理图像，还可用于绘制图形。</a:t>
            </a:r>
          </a:p>
        </p:txBody>
      </p:sp>
      <p:pic>
        <p:nvPicPr>
          <p:cNvPr id="2" name="图片 1">
            <a:extLst>
              <a:ext uri="{FF2B5EF4-FFF2-40B4-BE49-F238E27FC236}">
                <a16:creationId xmlns:a16="http://schemas.microsoft.com/office/drawing/2014/main" id="{F7954E9E-4759-4C0B-B4BE-48F47F35C694}"/>
              </a:ext>
            </a:extLst>
          </p:cNvPr>
          <p:cNvPicPr>
            <a:picLocks noChangeAspect="1"/>
          </p:cNvPicPr>
          <p:nvPr/>
        </p:nvPicPr>
        <p:blipFill>
          <a:blip r:embed="rId3"/>
          <a:stretch>
            <a:fillRect/>
          </a:stretch>
        </p:blipFill>
        <p:spPr>
          <a:xfrm>
            <a:off x="2392109" y="3893452"/>
            <a:ext cx="6939811" cy="2655977"/>
          </a:xfrm>
          <a:prstGeom prst="rect">
            <a:avLst/>
          </a:prstGeom>
        </p:spPr>
      </p:pic>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2763</Words>
  <Application>Microsoft Office PowerPoint</Application>
  <PresentationFormat>宽屏</PresentationFormat>
  <Paragraphs>290</Paragraphs>
  <Slides>51</Slides>
  <Notes>50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51</vt:i4>
      </vt:variant>
    </vt:vector>
  </HeadingPairs>
  <TitlesOfParts>
    <vt:vector size="63"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2025-03-31T09:03:02Z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