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24"/>
  </p:notesMasterIdLst>
  <p:handoutMasterIdLst>
    <p:handoutMasterId r:id="rId25"/>
  </p:handoutMasterIdLst>
  <p:sldIdLst>
    <p:sldId id="374" r:id="rId3"/>
    <p:sldId id="360" r:id="rId4"/>
    <p:sldId id="340" r:id="rId5"/>
    <p:sldId id="361" r:id="rId6"/>
    <p:sldId id="407" r:id="rId7"/>
    <p:sldId id="357" r:id="rId8"/>
    <p:sldId id="406" r:id="rId9"/>
    <p:sldId id="412" r:id="rId10"/>
    <p:sldId id="413" r:id="rId11"/>
    <p:sldId id="414" r:id="rId12"/>
    <p:sldId id="415" r:id="rId13"/>
    <p:sldId id="437" r:id="rId14"/>
    <p:sldId id="423" r:id="rId15"/>
    <p:sldId id="424" r:id="rId16"/>
    <p:sldId id="440" r:id="rId17"/>
    <p:sldId id="441" r:id="rId18"/>
    <p:sldId id="442" r:id="rId19"/>
    <p:sldId id="438" r:id="rId20"/>
    <p:sldId id="439" r:id="rId21"/>
    <p:sldId id="429" r:id="rId22"/>
    <p:sldId id="372" r:id="rId23"/>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101" d="100"/>
          <a:sy n="101" d="100"/>
        </p:scale>
        <p:origin x="510" y="11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553248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1345019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812301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6540243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269170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871554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17051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2924627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21</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521188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8132"/>
          </a:xfrm>
          <a:prstGeom prst="rect">
            <a:avLst/>
          </a:prstGeom>
          <a:noFill/>
        </p:spPr>
        <p:txBody>
          <a:bodyPr wrap="square" rtlCol="0">
            <a:spAutoFit/>
          </a:bodyPr>
          <a:lstStyle/>
          <a:p>
            <a:pPr>
              <a:lnSpc>
                <a:spcPct val="200000"/>
              </a:lnSpc>
            </a:pPr>
            <a:r>
              <a:rPr lang="zh-CN" altLang="en-US" sz="4000" b="1">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模块</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8</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表达式动画</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手动编辑表达式</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中，用户可以在表达式输入框中手动编辑表达式。</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72645E5E-9356-4733-90EA-DA705F1DC30A}"/>
              </a:ext>
            </a:extLst>
          </p:cNvPr>
          <p:cNvPicPr>
            <a:picLocks noChangeAspect="1"/>
          </p:cNvPicPr>
          <p:nvPr/>
        </p:nvPicPr>
        <p:blipFill>
          <a:blip r:embed="rId3"/>
          <a:stretch>
            <a:fillRect/>
          </a:stretch>
        </p:blipFill>
        <p:spPr>
          <a:xfrm>
            <a:off x="1690913" y="2710817"/>
            <a:ext cx="6490790" cy="2671670"/>
          </a:xfrm>
          <a:prstGeom prst="rect">
            <a:avLst/>
          </a:prstGeom>
        </p:spPr>
      </p:pic>
    </p:spTree>
    <p:extLst>
      <p:ext uri="{BB962C8B-B14F-4D97-AF65-F5344CB8AC3E}">
        <p14:creationId xmlns:p14="http://schemas.microsoft.com/office/powerpoint/2010/main" val="31261288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添加表达式注释</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添加注释可以解释表达式的作用和工作原理，从而帮助用户理解复杂的表达式。为表达式添加注释的方式主要包括以下两种：</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在注释开头添加</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符号。在同一行表达式中，</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符号后面的任何内容都将被认为是表达式注释语句，在运行时，这些语句不会被编译运行。</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在注释开头添加</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符号，在注释结尾添加*</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，在运行时，位于</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之间的内容将不会被编译运行。</a:t>
            </a:r>
          </a:p>
        </p:txBody>
      </p:sp>
    </p:spTree>
    <p:extLst>
      <p:ext uri="{BB962C8B-B14F-4D97-AF65-F5344CB8AC3E}">
        <p14:creationId xmlns:p14="http://schemas.microsoft.com/office/powerpoint/2010/main" val="40494039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a:p>
            <a:pPr algn="ctr"/>
            <a:r>
              <a:rPr lang="en-US" altLang="zh-CN"/>
              <a:t> </a:t>
            </a:r>
            <a:endParaRPr lang="en-US" altLang="zh-CN" dirty="0"/>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保存和复用表达式</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编写表达式后，可以将其复制并粘贴到文本编辑应用程序中进行保存，以便后续使用，也可以选择将其保存在动画预设或模板文件中。</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4A6A1A6-EB57-45EB-AEE6-1E1453808F17}"/>
              </a:ext>
            </a:extLst>
          </p:cNvPr>
          <p:cNvPicPr>
            <a:picLocks noChangeAspect="1"/>
          </p:cNvPicPr>
          <p:nvPr/>
        </p:nvPicPr>
        <p:blipFill>
          <a:blip r:embed="rId3"/>
          <a:stretch>
            <a:fillRect/>
          </a:stretch>
        </p:blipFill>
        <p:spPr>
          <a:xfrm>
            <a:off x="1728104" y="3054193"/>
            <a:ext cx="8450042" cy="2585683"/>
          </a:xfrm>
          <a:prstGeom prst="rect">
            <a:avLst/>
          </a:prstGeom>
        </p:spPr>
      </p:pic>
    </p:spTree>
    <p:extLst>
      <p:ext uri="{BB962C8B-B14F-4D97-AF65-F5344CB8AC3E}">
        <p14:creationId xmlns:p14="http://schemas.microsoft.com/office/powerpoint/2010/main" val="33990997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表达式语言</a:t>
            </a: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表达式语言基础知识</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表达式语言基于脚本语言，主要用于指示属性执行某些操作，从而实现动态效果。本小节将对语言基础知识进行介绍。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使用表达式访问属性</a:t>
            </a:r>
          </a:p>
          <a:p>
            <a:pPr indent="457200">
              <a:lnSpc>
                <a:spcPct val="150000"/>
              </a:lnSpc>
            </a:pPr>
            <a:r>
              <a:rPr lang="en-US" altLang="zh-CN" dirty="0">
                <a:latin typeface="微软雅黑" panose="020B0503020204020204" pitchFamily="34" charset="-122"/>
                <a:ea typeface="微软雅黑" panose="020B0503020204020204" pitchFamily="34" charset="-122"/>
              </a:rPr>
              <a:t>JavaScript</a:t>
            </a:r>
            <a:r>
              <a:rPr lang="zh-CN" altLang="en-US" dirty="0">
                <a:latin typeface="微软雅黑" panose="020B0503020204020204" pitchFamily="34" charset="-122"/>
                <a:ea typeface="微软雅黑" panose="020B0503020204020204" pitchFamily="34" charset="-122"/>
              </a:rPr>
              <a:t>中存储在对象中的值被称为属性，而</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使用术语属性来指代“时间轴”面板中定义的图层组件，将</a:t>
            </a:r>
            <a:r>
              <a:rPr lang="en-US" altLang="zh-CN" dirty="0">
                <a:latin typeface="微软雅黑" panose="020B0503020204020204" pitchFamily="34" charset="-122"/>
                <a:ea typeface="微软雅黑" panose="020B0503020204020204" pitchFamily="34" charset="-122"/>
              </a:rPr>
              <a:t>JavaScript</a:t>
            </a:r>
            <a:r>
              <a:rPr lang="zh-CN" altLang="en-US" dirty="0">
                <a:latin typeface="微软雅黑" panose="020B0503020204020204" pitchFamily="34" charset="-122"/>
                <a:ea typeface="微软雅黑" panose="020B0503020204020204" pitchFamily="34" charset="-122"/>
              </a:rPr>
              <a:t>属性称为方法或属性。方法和属性的区别在于，方法带有陈述参数，是完成事件的途径，而属性不带陈述参数，是事件。用户可以通过查找方法名称后的圆括号进行区分。</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用户可以通过表达式语言访问图层属性的属性和方法，</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表达式语法规定，全局对象和次级对象之间以点号（</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）进行分割，以说明物体之间的层级关系，对于跨图层级别串联对象引用，可以使用圆括号。</a:t>
            </a:r>
          </a:p>
        </p:txBody>
      </p:sp>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表达式语言基础知识</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数组和维度</a:t>
            </a:r>
          </a:p>
          <a:p>
            <a:pPr indent="457200">
              <a:lnSpc>
                <a:spcPct val="150000"/>
              </a:lnSpc>
            </a:pPr>
            <a:r>
              <a:rPr lang="zh-CN" altLang="en-US" dirty="0">
                <a:latin typeface="微软雅黑" panose="020B0503020204020204" pitchFamily="34" charset="-122"/>
                <a:ea typeface="微软雅黑" panose="020B0503020204020204" pitchFamily="34" charset="-122"/>
              </a:rPr>
              <a:t>数组是一类存储一组有序数值的对象，它的表示形式为由逗号分隔且由方括号括起的数值列表。</a:t>
            </a:r>
          </a:p>
        </p:txBody>
      </p:sp>
      <p:pic>
        <p:nvPicPr>
          <p:cNvPr id="4" name="图片 3">
            <a:extLst>
              <a:ext uri="{FF2B5EF4-FFF2-40B4-BE49-F238E27FC236}">
                <a16:creationId xmlns:a16="http://schemas.microsoft.com/office/drawing/2014/main" id="{A4F856DF-BD53-4570-A978-4FCF247A58F3}"/>
              </a:ext>
            </a:extLst>
          </p:cNvPr>
          <p:cNvPicPr>
            <a:picLocks noChangeAspect="1"/>
          </p:cNvPicPr>
          <p:nvPr/>
        </p:nvPicPr>
        <p:blipFill>
          <a:blip r:embed="rId3"/>
          <a:stretch>
            <a:fillRect/>
          </a:stretch>
        </p:blipFill>
        <p:spPr>
          <a:xfrm>
            <a:off x="2259186" y="3223480"/>
            <a:ext cx="7268816" cy="2820352"/>
          </a:xfrm>
          <a:prstGeom prst="rect">
            <a:avLst/>
          </a:prstGeom>
        </p:spPr>
      </p:pic>
    </p:spTree>
    <p:extLst>
      <p:ext uri="{BB962C8B-B14F-4D97-AF65-F5344CB8AC3E}">
        <p14:creationId xmlns:p14="http://schemas.microsoft.com/office/powerpoint/2010/main" val="745032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表达式语言基础知识</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向量</a:t>
            </a:r>
          </a:p>
          <a:p>
            <a:pPr indent="457200">
              <a:lnSpc>
                <a:spcPct val="150000"/>
              </a:lnSpc>
            </a:pPr>
            <a:r>
              <a:rPr lang="zh-CN" altLang="en-US" dirty="0">
                <a:latin typeface="微软雅黑" panose="020B0503020204020204" pitchFamily="34" charset="-122"/>
                <a:ea typeface="微软雅黑" panose="020B0503020204020204" pitchFamily="34" charset="-122"/>
              </a:rPr>
              <a:t>向量是带有方向性的变量或描述空间中的一个点或方向的数组，在</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中，许多属性或方法都是向量数据，如位置就被描述为返回一个向量。</a:t>
            </a:r>
          </a:p>
          <a:p>
            <a:pPr indent="457200">
              <a:lnSpc>
                <a:spcPct val="150000"/>
              </a:lnSpc>
            </a:pPr>
            <a:r>
              <a:rPr lang="zh-CN" altLang="en-US" dirty="0">
                <a:latin typeface="微软雅黑" panose="020B0503020204020204" pitchFamily="34" charset="-122"/>
                <a:ea typeface="微软雅黑" panose="020B0503020204020204" pitchFamily="34" charset="-122"/>
              </a:rPr>
              <a:t>要注意的是，并不是具有两个以上值的数组就是向量，如</a:t>
            </a:r>
            <a:r>
              <a:rPr lang="en-US" altLang="zh-CN" dirty="0" err="1">
                <a:latin typeface="微软雅黑" panose="020B0503020204020204" pitchFamily="34" charset="-122"/>
                <a:ea typeface="微软雅黑" panose="020B0503020204020204" pitchFamily="34" charset="-122"/>
              </a:rPr>
              <a:t>audioLevels</a:t>
            </a:r>
            <a:r>
              <a:rPr lang="zh-CN" altLang="en-US" dirty="0">
                <a:latin typeface="微软雅黑" panose="020B0503020204020204" pitchFamily="34" charset="-122"/>
                <a:ea typeface="微软雅黑" panose="020B0503020204020204" pitchFamily="34" charset="-122"/>
              </a:rPr>
              <a:t>等函数，并不带有任何运动方向性，也不代表某个空间的位置，这些函数并不属于向量。</a:t>
            </a:r>
          </a:p>
        </p:txBody>
      </p:sp>
    </p:spTree>
    <p:extLst>
      <p:ext uri="{BB962C8B-B14F-4D97-AF65-F5344CB8AC3E}">
        <p14:creationId xmlns:p14="http://schemas.microsoft.com/office/powerpoint/2010/main" val="12875275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表达式语言基础知识</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索引</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After Effects</a:t>
            </a:r>
            <a:r>
              <a:rPr lang="zh-CN" altLang="en-US" dirty="0">
                <a:latin typeface="微软雅黑" panose="020B0503020204020204" pitchFamily="34" charset="-122"/>
                <a:ea typeface="微软雅黑" panose="020B0503020204020204" pitchFamily="34" charset="-122"/>
              </a:rPr>
              <a:t>中，图层、效果和蒙版元素的索引从</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开始建立，如“时间轴”面板中的第一个图层为</a:t>
            </a:r>
            <a:r>
              <a:rPr lang="en-US" altLang="zh-CN" dirty="0">
                <a:latin typeface="微软雅黑" panose="020B0503020204020204" pitchFamily="34" charset="-122"/>
                <a:ea typeface="微软雅黑" panose="020B0503020204020204" pitchFamily="34" charset="-122"/>
              </a:rPr>
              <a:t>Layer</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），但是，在创建表达式时，最好使用图层的名称而不是编号，以免在移动或升级过程中更改参数，造成混淆和错误。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表达式时间</a:t>
            </a:r>
          </a:p>
          <a:p>
            <a:pPr indent="457200">
              <a:lnSpc>
                <a:spcPct val="150000"/>
              </a:lnSpc>
            </a:pPr>
            <a:r>
              <a:rPr lang="zh-CN" altLang="en-US" dirty="0">
                <a:latin typeface="微软雅黑" panose="020B0503020204020204" pitchFamily="34" charset="-122"/>
                <a:ea typeface="微软雅黑" panose="020B0503020204020204" pitchFamily="34" charset="-122"/>
              </a:rPr>
              <a:t>表达式中使用的时间是指合成时间，而不是图层时间，其单位为秒。默认表达式时间为当前合成的时间，它是一种绝对时间</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若要使用相对时间，需要向</a:t>
            </a:r>
            <a:r>
              <a:rPr lang="en-US" altLang="zh-CN" dirty="0">
                <a:latin typeface="微软雅黑" panose="020B0503020204020204" pitchFamily="34" charset="-122"/>
                <a:ea typeface="微软雅黑" panose="020B0503020204020204" pitchFamily="34" charset="-122"/>
              </a:rPr>
              <a:t>time</a:t>
            </a:r>
            <a:r>
              <a:rPr lang="zh-CN" altLang="en-US" dirty="0">
                <a:latin typeface="微软雅黑" panose="020B0503020204020204" pitchFamily="34" charset="-122"/>
                <a:ea typeface="微软雅黑" panose="020B0503020204020204" pitchFamily="34" charset="-122"/>
              </a:rPr>
              <a:t>参数添加增量时间值，如要在当前时间之后</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秒获取缩放值，可以使用下列表达式：</a:t>
            </a:r>
          </a:p>
          <a:p>
            <a:pPr indent="457200">
              <a:lnSpc>
                <a:spcPct val="150000"/>
              </a:lnSpc>
            </a:pPr>
            <a:r>
              <a:rPr lang="en-US" altLang="zh-CN" dirty="0" err="1">
                <a:highlight>
                  <a:srgbClr val="C0C0C0"/>
                </a:highlight>
                <a:latin typeface="微软雅黑" panose="020B0503020204020204" pitchFamily="34" charset="-122"/>
                <a:ea typeface="微软雅黑" panose="020B0503020204020204" pitchFamily="34" charset="-122"/>
              </a:rPr>
              <a:t>thisComp.layer</a:t>
            </a:r>
            <a:r>
              <a:rPr lang="en-US" altLang="zh-CN" dirty="0">
                <a:highlight>
                  <a:srgbClr val="C0C0C0"/>
                </a:highlight>
                <a:latin typeface="微软雅黑" panose="020B0503020204020204" pitchFamily="34" charset="-122"/>
                <a:ea typeface="微软雅黑" panose="020B0503020204020204" pitchFamily="34" charset="-122"/>
              </a:rPr>
              <a:t>(1).</a:t>
            </a:r>
            <a:r>
              <a:rPr lang="en-US" altLang="zh-CN" dirty="0" err="1">
                <a:highlight>
                  <a:srgbClr val="C0C0C0"/>
                </a:highlight>
                <a:latin typeface="微软雅黑" panose="020B0503020204020204" pitchFamily="34" charset="-122"/>
                <a:ea typeface="微软雅黑" panose="020B0503020204020204" pitchFamily="34" charset="-122"/>
              </a:rPr>
              <a:t>scale.valueAtTime</a:t>
            </a:r>
            <a:r>
              <a:rPr lang="en-US" altLang="zh-CN" dirty="0">
                <a:highlight>
                  <a:srgbClr val="C0C0C0"/>
                </a:highlight>
                <a:latin typeface="微软雅黑" panose="020B0503020204020204" pitchFamily="34" charset="-122"/>
                <a:ea typeface="微软雅黑" panose="020B0503020204020204" pitchFamily="34" charset="-122"/>
              </a:rPr>
              <a:t>(time+2)</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62287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表达式语言菜单</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为属性添加表达式后，将在对应属性下方添加“表达式语言菜单”按钮，单击该按钮，在弹出的快捷菜单中，可以选择表达式语言进行添加。</a:t>
            </a:r>
          </a:p>
        </p:txBody>
      </p:sp>
      <p:pic>
        <p:nvPicPr>
          <p:cNvPr id="4" name="图片 3">
            <a:extLst>
              <a:ext uri="{FF2B5EF4-FFF2-40B4-BE49-F238E27FC236}">
                <a16:creationId xmlns:a16="http://schemas.microsoft.com/office/drawing/2014/main" id="{D4523F5D-3C8E-49B4-B7BD-E742597D884B}"/>
              </a:ext>
            </a:extLst>
          </p:cNvPr>
          <p:cNvPicPr>
            <a:picLocks noChangeAspect="1"/>
          </p:cNvPicPr>
          <p:nvPr/>
        </p:nvPicPr>
        <p:blipFill>
          <a:blip r:embed="rId3"/>
          <a:stretch>
            <a:fillRect/>
          </a:stretch>
        </p:blipFill>
        <p:spPr>
          <a:xfrm>
            <a:off x="1905675" y="2834569"/>
            <a:ext cx="8094899" cy="3404997"/>
          </a:xfrm>
          <a:prstGeom prst="rect">
            <a:avLst/>
          </a:prstGeom>
        </p:spPr>
      </p:pic>
    </p:spTree>
    <p:extLst>
      <p:ext uri="{BB962C8B-B14F-4D97-AF65-F5344CB8AC3E}">
        <p14:creationId xmlns:p14="http://schemas.microsoft.com/office/powerpoint/2010/main" val="33305838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53503" y="3944969"/>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extLst>
      <p:ext uri="{BB962C8B-B14F-4D97-AF65-F5344CB8AC3E}">
        <p14:creationId xmlns:p14="http://schemas.microsoft.com/office/powerpoint/2010/main" val="65060963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15424" y="2619801"/>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认识表达式</a:t>
            </a:r>
          </a:p>
        </p:txBody>
      </p:sp>
      <p:sp>
        <p:nvSpPr>
          <p:cNvPr id="8" name="Rectangle 18"/>
          <p:cNvSpPr>
            <a:spLocks noChangeArrowheads="1"/>
          </p:cNvSpPr>
          <p:nvPr/>
        </p:nvSpPr>
        <p:spPr bwMode="auto">
          <a:xfrm>
            <a:off x="4215424" y="326944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表达式的创建与编辑</a:t>
            </a:r>
          </a:p>
        </p:txBody>
      </p:sp>
      <p:sp>
        <p:nvSpPr>
          <p:cNvPr id="9" name="Rectangle 18"/>
          <p:cNvSpPr>
            <a:spLocks noChangeArrowheads="1"/>
          </p:cNvSpPr>
          <p:nvPr/>
        </p:nvSpPr>
        <p:spPr bwMode="auto">
          <a:xfrm>
            <a:off x="4215424" y="39190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表达式语言</a:t>
            </a:r>
          </a:p>
        </p:txBody>
      </p:sp>
      <p:sp>
        <p:nvSpPr>
          <p:cNvPr id="10" name="Rectangle 18">
            <a:extLst>
              <a:ext uri="{FF2B5EF4-FFF2-40B4-BE49-F238E27FC236}">
                <a16:creationId xmlns:a16="http://schemas.microsoft.com/office/drawing/2014/main" id="{63709D78-2C70-4D7B-B98E-F0F8FEBC90F8}"/>
              </a:ext>
            </a:extLst>
          </p:cNvPr>
          <p:cNvSpPr>
            <a:spLocks noChangeArrowheads="1"/>
          </p:cNvSpPr>
          <p:nvPr/>
        </p:nvSpPr>
        <p:spPr bwMode="auto">
          <a:xfrm>
            <a:off x="4215424" y="456871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6655224"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实战演练：旋转的星球动画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使用表达式可以便捷地将属性关联起来，创建复杂有趣的</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动画。本案例将使用表达式，制作旋转的星球动画效果。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6B15D61-9D26-47D2-9BC1-ED90649954D8}"/>
              </a:ext>
            </a:extLst>
          </p:cNvPr>
          <p:cNvPicPr>
            <a:picLocks noChangeAspect="1"/>
          </p:cNvPicPr>
          <p:nvPr/>
        </p:nvPicPr>
        <p:blipFill>
          <a:blip r:embed="rId3"/>
          <a:stretch>
            <a:fillRect/>
          </a:stretch>
        </p:blipFill>
        <p:spPr>
          <a:xfrm>
            <a:off x="1502939" y="2954845"/>
            <a:ext cx="8522170" cy="2607754"/>
          </a:xfrm>
          <a:prstGeom prst="rect">
            <a:avLst/>
          </a:prstGeom>
        </p:spPr>
      </p:pic>
    </p:spTree>
    <p:extLst>
      <p:ext uri="{BB962C8B-B14F-4D97-AF65-F5344CB8AC3E}">
        <p14:creationId xmlns:p14="http://schemas.microsoft.com/office/powerpoint/2010/main" val="33824629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0237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表达式在</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动画中可以显著提升动画的灵活性和创意性，它通过动态控制和数据驱动的方式，能够实现复杂的效果和实时响应，使动画更加生动和富有表现力。</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动画制作基础培训教程</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29872"/>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认识表达式</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什么是表达式</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a:t>
            </a:r>
            <a:r>
              <a:rPr lang="en-US" altLang="zh-CN">
                <a:latin typeface="微软雅黑" panose="020B0503020204020204" pitchFamily="34" charset="-122"/>
                <a:ea typeface="微软雅黑" panose="020B0503020204020204" pitchFamily="34" charset="-122"/>
              </a:rPr>
              <a:t>After Effects</a:t>
            </a:r>
            <a:r>
              <a:rPr lang="zh-CN" altLang="en-US">
                <a:latin typeface="微软雅黑" panose="020B0503020204020204" pitchFamily="34" charset="-122"/>
                <a:ea typeface="微软雅黑" panose="020B0503020204020204" pitchFamily="34" charset="-122"/>
              </a:rPr>
              <a:t>中，表达式是一小段与脚本类似的代码，基于</a:t>
            </a:r>
            <a:r>
              <a:rPr lang="en-US" altLang="zh-CN">
                <a:latin typeface="微软雅黑" panose="020B0503020204020204" pitchFamily="34" charset="-122"/>
                <a:ea typeface="微软雅黑" panose="020B0503020204020204" pitchFamily="34" charset="-122"/>
              </a:rPr>
              <a:t>JavaScript</a:t>
            </a:r>
            <a:r>
              <a:rPr lang="zh-CN" altLang="en-US">
                <a:latin typeface="微软雅黑" panose="020B0503020204020204" pitchFamily="34" charset="-122"/>
                <a:ea typeface="微软雅黑" panose="020B0503020204020204" pitchFamily="34" charset="-122"/>
              </a:rPr>
              <a:t>，用户可以将其插入到项目中，以更灵活和精确地控制图层属性和效果，从而实现复杂动画的制作。表达式不仅能简化重复性工作，还可以通过动态链接不同图层的属性，增强动画的协调性和一致性，使动画制作更加高效。</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3759B89-93CA-40B0-984D-D7D69A639943}"/>
              </a:ext>
            </a:extLst>
          </p:cNvPr>
          <p:cNvPicPr>
            <a:picLocks noChangeAspect="1"/>
          </p:cNvPicPr>
          <p:nvPr/>
        </p:nvPicPr>
        <p:blipFill>
          <a:blip r:embed="rId3"/>
          <a:stretch>
            <a:fillRect/>
          </a:stretch>
        </p:blipFill>
        <p:spPr>
          <a:xfrm>
            <a:off x="1636994" y="3683120"/>
            <a:ext cx="8450042" cy="2585683"/>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表达式的作用</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表达式的使用丰富了动画制作的灵活性和创意性，其作用主要包括以下三点：</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节省时间：使用表达式可以自动化设置动画效果，显著节省时间和资源。在需要频繁调整和更新动画时，只需修改表达式中的代码，相关属性将自动更新。</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动态控制：表达式能够链接不同的属性，并通过“关联器”功能控制多个图层，从而实现动画效果的动态控制。</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简化操作：表达式可以减少手动调整的工作量，特别是在处理大量图层或重复性动画时，通过一次性设置表达式，可以自动化处理，提高制作效率。</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239178" y="3935444"/>
            <a:ext cx="44666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表达式的创建与编辑</a:t>
            </a: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创建表达式</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表达式的创建类似于创建关键帧，区别在于需要按住</a:t>
            </a:r>
            <a:r>
              <a:rPr lang="en-US" altLang="zh-CN" dirty="0">
                <a:latin typeface="微软雅黑" panose="020B0503020204020204" pitchFamily="34" charset="-122"/>
                <a:ea typeface="微软雅黑" panose="020B0503020204020204" pitchFamily="34" charset="-122"/>
              </a:rPr>
              <a:t>Alt</a:t>
            </a:r>
            <a:r>
              <a:rPr lang="zh-CN" altLang="en-US" dirty="0">
                <a:latin typeface="微软雅黑" panose="020B0503020204020204" pitchFamily="34" charset="-122"/>
                <a:ea typeface="微软雅黑" panose="020B0503020204020204" pitchFamily="34" charset="-122"/>
              </a:rPr>
              <a:t>键，单击属性左侧的“时间变化秒表”按钮，从而将默认的表达式添加到属性。</a:t>
            </a:r>
          </a:p>
        </p:txBody>
      </p:sp>
      <p:pic>
        <p:nvPicPr>
          <p:cNvPr id="2" name="图片 1">
            <a:extLst>
              <a:ext uri="{FF2B5EF4-FFF2-40B4-BE49-F238E27FC236}">
                <a16:creationId xmlns:a16="http://schemas.microsoft.com/office/drawing/2014/main" id="{08E35A96-FEE1-41AC-B4CC-195290DCF934}"/>
              </a:ext>
            </a:extLst>
          </p:cNvPr>
          <p:cNvPicPr>
            <a:picLocks noChangeAspect="1"/>
          </p:cNvPicPr>
          <p:nvPr/>
        </p:nvPicPr>
        <p:blipFill>
          <a:blip r:embed="rId3"/>
          <a:stretch>
            <a:fillRect/>
          </a:stretch>
        </p:blipFill>
        <p:spPr>
          <a:xfrm>
            <a:off x="2491013" y="2941484"/>
            <a:ext cx="6678232" cy="2643099"/>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关联属性</a:t>
            </a:r>
          </a:p>
        </p:txBody>
      </p:sp>
      <p:sp>
        <p:nvSpPr>
          <p:cNvPr id="4" name="文本框 3">
            <a:extLst>
              <a:ext uri="{FF2B5EF4-FFF2-40B4-BE49-F238E27FC236}">
                <a16:creationId xmlns:a16="http://schemas.microsoft.com/office/drawing/2014/main" id="{02C4293D-ABCC-443A-BC47-29722FE2F68B}"/>
              </a:ext>
            </a:extLst>
          </p:cNvPr>
          <p:cNvSpPr txBox="1"/>
          <p:nvPr/>
        </p:nvSpPr>
        <p:spPr>
          <a:xfrm>
            <a:off x="975690" y="1636559"/>
            <a:ext cx="9478620"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使用表达式关联器可以将一个动画的属性关联到另一个动画的属性中。</a:t>
            </a:r>
          </a:p>
        </p:txBody>
      </p:sp>
      <p:pic>
        <p:nvPicPr>
          <p:cNvPr id="3" name="图片 2">
            <a:extLst>
              <a:ext uri="{FF2B5EF4-FFF2-40B4-BE49-F238E27FC236}">
                <a16:creationId xmlns:a16="http://schemas.microsoft.com/office/drawing/2014/main" id="{A04069D7-B708-4437-9CC9-A6E1B00F5C68}"/>
              </a:ext>
            </a:extLst>
          </p:cNvPr>
          <p:cNvPicPr>
            <a:picLocks noChangeAspect="1"/>
          </p:cNvPicPr>
          <p:nvPr/>
        </p:nvPicPr>
        <p:blipFill>
          <a:blip r:embed="rId3"/>
          <a:stretch>
            <a:fillRect/>
          </a:stretch>
        </p:blipFill>
        <p:spPr>
          <a:xfrm>
            <a:off x="2929153" y="2659263"/>
            <a:ext cx="5571693" cy="3381238"/>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1141</Words>
  <Application>Microsoft Office PowerPoint</Application>
  <PresentationFormat>宽屏</PresentationFormat>
  <Paragraphs>98</Paragraphs>
  <Slides>21</Slides>
  <Notes>20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21</vt:i4>
      </vt:variant>
    </vt:vector>
  </HeadingPairs>
  <TitlesOfParts>
    <vt:vector size="34"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MG动画制作基础培训教程</dc:title>
  <dc:creator/>
  <cp:keywords>希望 MG动画制作基础培训教程</cp:keywords>
  <cp:lastModifiedBy/>
  <cp:revision>2</cp:revision>
  <dcterms:created xsi:type="dcterms:W3CDTF">2021-05-01T02:52:20Z</dcterms:created>
  <dcterms:modified xsi:type="dcterms:W3CDTF">2025-04-01T03:25:57Z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