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3.xml" ContentType="application/vnd.openxmlformats-officedocument.presentationml.tags+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0" r:id="rId2"/>
  </p:sldMasterIdLst>
  <p:notesMasterIdLst>
    <p:notesMasterId r:id="rId31"/>
  </p:notesMasterIdLst>
  <p:handoutMasterIdLst>
    <p:handoutMasterId r:id="rId32"/>
  </p:handoutMasterIdLst>
  <p:sldIdLst>
    <p:sldId id="374" r:id="rId3"/>
    <p:sldId id="360" r:id="rId4"/>
    <p:sldId id="340" r:id="rId5"/>
    <p:sldId id="361" r:id="rId6"/>
    <p:sldId id="407" r:id="rId7"/>
    <p:sldId id="357" r:id="rId8"/>
    <p:sldId id="443" r:id="rId9"/>
    <p:sldId id="444" r:id="rId10"/>
    <p:sldId id="445" r:id="rId11"/>
    <p:sldId id="406" r:id="rId12"/>
    <p:sldId id="412" r:id="rId13"/>
    <p:sldId id="413" r:id="rId14"/>
    <p:sldId id="423" r:id="rId15"/>
    <p:sldId id="424" r:id="rId16"/>
    <p:sldId id="446" r:id="rId17"/>
    <p:sldId id="447" r:id="rId18"/>
    <p:sldId id="438" r:id="rId19"/>
    <p:sldId id="439" r:id="rId20"/>
    <p:sldId id="425" r:id="rId21"/>
    <p:sldId id="440" r:id="rId22"/>
    <p:sldId id="426" r:id="rId23"/>
    <p:sldId id="430" r:id="rId24"/>
    <p:sldId id="431" r:id="rId25"/>
    <p:sldId id="432" r:id="rId26"/>
    <p:sldId id="433" r:id="rId27"/>
    <p:sldId id="442" r:id="rId28"/>
    <p:sldId id="441" r:id="rId29"/>
    <p:sldId id="372" r:id="rId30"/>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7D4"/>
    <a:srgbClr val="00A9D4"/>
    <a:srgbClr val="FC852B"/>
    <a:srgbClr val="DBEFF1"/>
    <a:srgbClr val="9D77AE"/>
    <a:srgbClr val="A4DB73"/>
    <a:srgbClr val="FEBB38"/>
    <a:srgbClr val="75CBDC"/>
    <a:srgbClr val="02C6D9"/>
    <a:srgbClr val="F173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6314" autoAdjust="0"/>
  </p:normalViewPr>
  <p:slideViewPr>
    <p:cSldViewPr snapToGrid="0">
      <p:cViewPr varScale="1">
        <p:scale>
          <a:sx n="101" d="100"/>
          <a:sy n="101" d="100"/>
        </p:scale>
        <p:origin x="876" y="114"/>
      </p:cViewPr>
      <p:guideLst/>
    </p:cSldViewPr>
  </p:slideViewPr>
  <p:notesTextViewPr>
    <p:cViewPr>
      <p:scale>
        <a:sx n="1" d="1"/>
        <a:sy n="1" d="1"/>
      </p:scale>
      <p:origin x="0" y="0"/>
    </p:cViewPr>
  </p:notesTextViewPr>
  <p:sorterViewPr>
    <p:cViewPr>
      <p:scale>
        <a:sx n="152" d="100"/>
        <a:sy n="152"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2025/4/1</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5A6E9B-4AD3-43AA-9906-67C65DC0E67B}" type="datetimeFigureOut">
              <a:rPr lang="zh-CN" altLang="en-US" smtClean="0"/>
              <a:t>2025/4/1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CC87DD-2A3B-4DBC-BAC2-9F377A6F6D95}"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2</a:t>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11</a:t>
            </a:fld>
            <a:endParaRPr lang="zh-CN" altLang="en-US"/>
          </a:p>
        </p:txBody>
      </p:sp>
    </p:spTree>
    <p:extLst>
      <p:ext uri="{BB962C8B-B14F-4D97-AF65-F5344CB8AC3E}">
        <p14:creationId xmlns:p14="http://schemas.microsoft.com/office/powerpoint/2010/main" val="38038181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12</a:t>
            </a:fld>
            <a:endParaRPr lang="zh-CN" altLang="en-US"/>
          </a:p>
        </p:txBody>
      </p:sp>
    </p:spTree>
    <p:extLst>
      <p:ext uri="{BB962C8B-B14F-4D97-AF65-F5344CB8AC3E}">
        <p14:creationId xmlns:p14="http://schemas.microsoft.com/office/powerpoint/2010/main" val="32753246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13</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2728575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14</a:t>
            </a:fld>
            <a:endParaRPr lang="zh-CN" altLang="en-US"/>
          </a:p>
        </p:txBody>
      </p:sp>
    </p:spTree>
    <p:extLst>
      <p:ext uri="{BB962C8B-B14F-4D97-AF65-F5344CB8AC3E}">
        <p14:creationId xmlns:p14="http://schemas.microsoft.com/office/powerpoint/2010/main" val="8544708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15</a:t>
            </a:fld>
            <a:endParaRPr lang="zh-CN" altLang="en-US"/>
          </a:p>
        </p:txBody>
      </p:sp>
    </p:spTree>
    <p:extLst>
      <p:ext uri="{BB962C8B-B14F-4D97-AF65-F5344CB8AC3E}">
        <p14:creationId xmlns:p14="http://schemas.microsoft.com/office/powerpoint/2010/main" val="21670516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16</a:t>
            </a:fld>
            <a:endParaRPr lang="zh-CN" altLang="en-US"/>
          </a:p>
        </p:txBody>
      </p:sp>
    </p:spTree>
    <p:extLst>
      <p:ext uri="{BB962C8B-B14F-4D97-AF65-F5344CB8AC3E}">
        <p14:creationId xmlns:p14="http://schemas.microsoft.com/office/powerpoint/2010/main" val="41562463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17</a:t>
            </a:fld>
            <a:endParaRPr lang="zh-CN" altLang="en-US"/>
          </a:p>
        </p:txBody>
      </p:sp>
    </p:spTree>
    <p:extLst>
      <p:ext uri="{BB962C8B-B14F-4D97-AF65-F5344CB8AC3E}">
        <p14:creationId xmlns:p14="http://schemas.microsoft.com/office/powerpoint/2010/main" val="8715549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18</a:t>
            </a:fld>
            <a:endParaRPr lang="zh-CN" altLang="en-US"/>
          </a:p>
        </p:txBody>
      </p:sp>
    </p:spTree>
    <p:extLst>
      <p:ext uri="{BB962C8B-B14F-4D97-AF65-F5344CB8AC3E}">
        <p14:creationId xmlns:p14="http://schemas.microsoft.com/office/powerpoint/2010/main" val="32211923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19</a:t>
            </a:fld>
            <a:endParaRPr lang="zh-CN" altLang="en-US"/>
          </a:p>
        </p:txBody>
      </p:sp>
    </p:spTree>
    <p:extLst>
      <p:ext uri="{BB962C8B-B14F-4D97-AF65-F5344CB8AC3E}">
        <p14:creationId xmlns:p14="http://schemas.microsoft.com/office/powerpoint/2010/main" val="10179491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20</a:t>
            </a:fld>
            <a:endParaRPr lang="zh-CN" altLang="en-US"/>
          </a:p>
        </p:txBody>
      </p:sp>
    </p:spTree>
    <p:extLst>
      <p:ext uri="{BB962C8B-B14F-4D97-AF65-F5344CB8AC3E}">
        <p14:creationId xmlns:p14="http://schemas.microsoft.com/office/powerpoint/2010/main" val="2699664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3</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21</a:t>
            </a:fld>
            <a:endParaRPr lang="zh-CN" altLang="en-US"/>
          </a:p>
        </p:txBody>
      </p:sp>
    </p:spTree>
    <p:extLst>
      <p:ext uri="{BB962C8B-B14F-4D97-AF65-F5344CB8AC3E}">
        <p14:creationId xmlns:p14="http://schemas.microsoft.com/office/powerpoint/2010/main" val="114707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22</a:t>
            </a:fld>
            <a:endParaRPr lang="zh-CN" altLang="en-US"/>
          </a:p>
        </p:txBody>
      </p:sp>
    </p:spTree>
    <p:extLst>
      <p:ext uri="{BB962C8B-B14F-4D97-AF65-F5344CB8AC3E}">
        <p14:creationId xmlns:p14="http://schemas.microsoft.com/office/powerpoint/2010/main" val="26793187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23</a:t>
            </a:fld>
            <a:endParaRPr lang="zh-CN" altLang="en-US"/>
          </a:p>
        </p:txBody>
      </p:sp>
    </p:spTree>
    <p:extLst>
      <p:ext uri="{BB962C8B-B14F-4D97-AF65-F5344CB8AC3E}">
        <p14:creationId xmlns:p14="http://schemas.microsoft.com/office/powerpoint/2010/main" val="17776870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24</a:t>
            </a:fld>
            <a:endParaRPr lang="zh-CN" altLang="en-US"/>
          </a:p>
        </p:txBody>
      </p:sp>
    </p:spTree>
    <p:extLst>
      <p:ext uri="{BB962C8B-B14F-4D97-AF65-F5344CB8AC3E}">
        <p14:creationId xmlns:p14="http://schemas.microsoft.com/office/powerpoint/2010/main" val="39568401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25</a:t>
            </a:fld>
            <a:endParaRPr lang="zh-CN" altLang="en-US"/>
          </a:p>
        </p:txBody>
      </p:sp>
    </p:spTree>
    <p:extLst>
      <p:ext uri="{BB962C8B-B14F-4D97-AF65-F5344CB8AC3E}">
        <p14:creationId xmlns:p14="http://schemas.microsoft.com/office/powerpoint/2010/main" val="8061519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26</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1432908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27</a:t>
            </a:fld>
            <a:endParaRPr lang="zh-CN" altLang="en-US"/>
          </a:p>
        </p:txBody>
      </p:sp>
    </p:spTree>
    <p:extLst>
      <p:ext uri="{BB962C8B-B14F-4D97-AF65-F5344CB8AC3E}">
        <p14:creationId xmlns:p14="http://schemas.microsoft.com/office/powerpoint/2010/main" val="428401498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t>28</a:t>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4</a:t>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5</a:t>
            </a:fld>
            <a:endParaRPr lang="zh-CN" altLang="en-US"/>
          </a:p>
        </p:txBody>
      </p:sp>
    </p:spTree>
    <p:extLst>
      <p:ext uri="{BB962C8B-B14F-4D97-AF65-F5344CB8AC3E}">
        <p14:creationId xmlns:p14="http://schemas.microsoft.com/office/powerpoint/2010/main" val="14092172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6</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7</a:t>
            </a:fld>
            <a:endParaRPr lang="zh-CN" altLang="en-US"/>
          </a:p>
        </p:txBody>
      </p:sp>
    </p:spTree>
    <p:extLst>
      <p:ext uri="{BB962C8B-B14F-4D97-AF65-F5344CB8AC3E}">
        <p14:creationId xmlns:p14="http://schemas.microsoft.com/office/powerpoint/2010/main" val="6590602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8</a:t>
            </a:fld>
            <a:endParaRPr lang="zh-CN" altLang="en-US"/>
          </a:p>
        </p:txBody>
      </p:sp>
    </p:spTree>
    <p:extLst>
      <p:ext uri="{BB962C8B-B14F-4D97-AF65-F5344CB8AC3E}">
        <p14:creationId xmlns:p14="http://schemas.microsoft.com/office/powerpoint/2010/main" val="23823239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9</a:t>
            </a:fld>
            <a:endParaRPr lang="zh-CN" altLang="en-US"/>
          </a:p>
        </p:txBody>
      </p:sp>
    </p:spTree>
    <p:extLst>
      <p:ext uri="{BB962C8B-B14F-4D97-AF65-F5344CB8AC3E}">
        <p14:creationId xmlns:p14="http://schemas.microsoft.com/office/powerpoint/2010/main" val="14047080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10</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89582877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两栏内容">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2025/4/1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2025/4/1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2025/4/1</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2025/4/1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Welcome_message_helium">
    <p:spTree>
      <p:nvGrpSpPr>
        <p:cNvPr id="1" name=""/>
        <p:cNvGrpSpPr/>
        <p:nvPr/>
      </p:nvGrpSpPr>
      <p:grpSpPr>
        <a:xfrm>
          <a:off x="0" y="0"/>
          <a:ext cx="0" cy="0"/>
          <a:chOff x="0" y="0"/>
          <a:chExt cx="0" cy="0"/>
        </a:xfrm>
      </p:grpSpPr>
      <p:sp>
        <p:nvSpPr>
          <p:cNvPr id="4" name="Picture Placeholder 3"/>
          <p:cNvSpPr>
            <a:spLocks noGrp="1"/>
          </p:cNvSpPr>
          <p:nvPr>
            <p:ph type="pic" sz="quarter" idx="11"/>
          </p:nvPr>
        </p:nvSpPr>
        <p:spPr>
          <a:xfrm>
            <a:off x="936748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15" name="Picture Placeholder 3"/>
          <p:cNvSpPr>
            <a:spLocks noGrp="1"/>
          </p:cNvSpPr>
          <p:nvPr>
            <p:ph type="pic" sz="quarter" idx="12"/>
          </p:nvPr>
        </p:nvSpPr>
        <p:spPr>
          <a:xfrm>
            <a:off x="6703597"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25" name="Picture Placeholder 3"/>
          <p:cNvSpPr>
            <a:spLocks noGrp="1"/>
          </p:cNvSpPr>
          <p:nvPr>
            <p:ph type="pic" sz="quarter" idx="13"/>
          </p:nvPr>
        </p:nvSpPr>
        <p:spPr>
          <a:xfrm>
            <a:off x="4005414"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34" name="Picture Placeholder 3"/>
          <p:cNvSpPr>
            <a:spLocks noGrp="1"/>
          </p:cNvSpPr>
          <p:nvPr>
            <p:ph type="pic" sz="quarter" idx="14"/>
          </p:nvPr>
        </p:nvSpPr>
        <p:spPr>
          <a:xfrm>
            <a:off x="134153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Portfolio 2 Images">
    <p:spTree>
      <p:nvGrpSpPr>
        <p:cNvPr id="1" name=""/>
        <p:cNvGrpSpPr/>
        <p:nvPr/>
      </p:nvGrpSpPr>
      <p:grpSpPr>
        <a:xfrm>
          <a:off x="0" y="0"/>
          <a:ext cx="0" cy="0"/>
          <a:chOff x="0" y="0"/>
          <a:chExt cx="0" cy="0"/>
        </a:xfrm>
      </p:grpSpPr>
      <p:sp>
        <p:nvSpPr>
          <p:cNvPr id="7" name="Picture Placeholder 13"/>
          <p:cNvSpPr>
            <a:spLocks noGrp="1"/>
          </p:cNvSpPr>
          <p:nvPr>
            <p:ph type="pic" sz="quarter" idx="24"/>
          </p:nvPr>
        </p:nvSpPr>
        <p:spPr>
          <a:xfrm>
            <a:off x="6250140"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
        <p:nvSpPr>
          <p:cNvPr id="8" name="Picture Placeholder 13"/>
          <p:cNvSpPr>
            <a:spLocks noGrp="1"/>
          </p:cNvSpPr>
          <p:nvPr>
            <p:ph type="pic" sz="quarter" idx="25"/>
          </p:nvPr>
        </p:nvSpPr>
        <p:spPr>
          <a:xfrm>
            <a:off x="1422583"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Master Slide 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Picture of 3 - Martik">
    <p:spTree>
      <p:nvGrpSpPr>
        <p:cNvPr id="1" name=""/>
        <p:cNvGrpSpPr/>
        <p:nvPr/>
      </p:nvGrpSpPr>
      <p:grpSpPr>
        <a:xfrm>
          <a:off x="0" y="0"/>
          <a:ext cx="0" cy="0"/>
          <a:chOff x="0" y="0"/>
          <a:chExt cx="0" cy="0"/>
        </a:xfrm>
      </p:grpSpPr>
      <p:sp>
        <p:nvSpPr>
          <p:cNvPr id="3" name="Picture Placeholder 13"/>
          <p:cNvSpPr>
            <a:spLocks noGrp="1"/>
          </p:cNvSpPr>
          <p:nvPr>
            <p:ph type="pic" sz="quarter" idx="13"/>
          </p:nvPr>
        </p:nvSpPr>
        <p:spPr>
          <a:xfrm>
            <a:off x="8081078" y="1907833"/>
            <a:ext cx="3168479"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4" name="Picture Placeholder 13"/>
          <p:cNvSpPr>
            <a:spLocks noGrp="1"/>
          </p:cNvSpPr>
          <p:nvPr>
            <p:ph type="pic" sz="quarter" idx="14"/>
          </p:nvPr>
        </p:nvSpPr>
        <p:spPr>
          <a:xfrm>
            <a:off x="953596" y="1907833"/>
            <a:ext cx="3173430"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6" name="Picture Placeholder 13"/>
          <p:cNvSpPr>
            <a:spLocks noGrp="1"/>
          </p:cNvSpPr>
          <p:nvPr>
            <p:ph type="pic" sz="quarter" idx="15"/>
          </p:nvPr>
        </p:nvSpPr>
        <p:spPr>
          <a:xfrm>
            <a:off x="4389065" y="1907833"/>
            <a:ext cx="3429974"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2025/4/1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Timeline 1">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454412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3289610"/>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Timeline 2">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2263943"/>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100943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0" name="Picture Placeholder 13"/>
          <p:cNvSpPr>
            <a:spLocks noGrp="1"/>
          </p:cNvSpPr>
          <p:nvPr>
            <p:ph type="pic" sz="quarter" idx="19"/>
          </p:nvPr>
        </p:nvSpPr>
        <p:spPr>
          <a:xfrm>
            <a:off x="2432976" y="4176378"/>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15" name="矩形 14"/>
          <p:cNvSpPr/>
          <p:nvPr userDrawn="1"/>
        </p:nvSpPr>
        <p:spPr>
          <a:xfrm>
            <a:off x="0" y="4172"/>
            <a:ext cx="7748337" cy="1275989"/>
          </a:xfrm>
          <a:prstGeom prst="rect">
            <a:avLst/>
          </a:prstGeom>
          <a:solidFill>
            <a:srgbClr val="FCF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prstClr val="white"/>
              </a:solidFill>
            </a:endParaRPr>
          </a:p>
        </p:txBody>
      </p:sp>
      <p:pic>
        <p:nvPicPr>
          <p:cNvPr id="16" name="图片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18301" y="0"/>
            <a:ext cx="4773171" cy="1280161"/>
          </a:xfrm>
          <a:prstGeom prst="rect">
            <a:avLst/>
          </a:prstGeom>
        </p:spPr>
      </p:pic>
      <p:grpSp>
        <p:nvGrpSpPr>
          <p:cNvPr id="17" name="组合 16"/>
          <p:cNvGrpSpPr/>
          <p:nvPr userDrawn="1"/>
        </p:nvGrpSpPr>
        <p:grpSpPr>
          <a:xfrm>
            <a:off x="504253" y="327797"/>
            <a:ext cx="698906" cy="708832"/>
            <a:chOff x="314496" y="295312"/>
            <a:chExt cx="621213" cy="630037"/>
          </a:xfrm>
          <a:effectLst>
            <a:outerShdw blurRad="127000" dist="38100" dir="2700000" algn="tl" rotWithShape="0">
              <a:prstClr val="black">
                <a:alpha val="20000"/>
              </a:prstClr>
            </a:outerShdw>
          </a:effectLst>
        </p:grpSpPr>
        <p:sp>
          <p:nvSpPr>
            <p:cNvPr id="18" name="椭圆 17"/>
            <p:cNvSpPr/>
            <p:nvPr userDrawn="1"/>
          </p:nvSpPr>
          <p:spPr>
            <a:xfrm>
              <a:off x="369276" y="295312"/>
              <a:ext cx="369277" cy="369277"/>
            </a:xfrm>
            <a:prstGeom prst="ellipse">
              <a:avLst/>
            </a:prstGeom>
            <a:solidFill>
              <a:srgbClr val="01AED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userDrawn="1"/>
          </p:nvSpPr>
          <p:spPr>
            <a:xfrm>
              <a:off x="314496" y="556072"/>
              <a:ext cx="369277" cy="369277"/>
            </a:xfrm>
            <a:prstGeom prst="ellipse">
              <a:avLst/>
            </a:prstGeom>
            <a:solidFill>
              <a:srgbClr val="AAD02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userDrawn="1"/>
          </p:nvSpPr>
          <p:spPr>
            <a:xfrm>
              <a:off x="566432" y="455441"/>
              <a:ext cx="369277" cy="369277"/>
            </a:xfrm>
            <a:prstGeom prst="ellipse">
              <a:avLst/>
            </a:prstGeom>
            <a:solidFill>
              <a:srgbClr val="FD4A3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68410EE-AE6E-4175-8960-6D6DF2AF436C}" type="datetimeFigureOut">
              <a:rPr lang="zh-CN" altLang="en-US" smtClean="0"/>
              <a:t>2025/4/1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68410EE-AE6E-4175-8960-6D6DF2AF436C}" type="datetimeFigureOut">
              <a:rPr lang="zh-CN" altLang="en-US" smtClean="0"/>
              <a:t>2025/4/1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2025/4/1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2025/4/1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21" Type="http://schemas.openxmlformats.org/officeDocument/2006/relationships/theme" Target="../theme/theme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8410EE-AE6E-4175-8960-6D6DF2AF436C}" type="datetimeFigureOut">
              <a:rPr lang="zh-CN" altLang="en-US" smtClean="0"/>
              <a:t>2025/4/1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875796-6E13-468D-999F-F374E9EFAF6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ABB97B-88E3-4FB3-A179-D3584D55E7BF}" type="datetimeFigureOut">
              <a:rPr lang="zh-CN" altLang="en-US" smtClean="0">
                <a:solidFill>
                  <a:prstClr val="black">
                    <a:tint val="75000"/>
                  </a:prstClr>
                </a:solidFill>
              </a:rPr>
              <a:t>2025/4/1</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8.xml"/><Relationship Id="rId1" Type="http://schemas.openxmlformats.org/officeDocument/2006/relationships/tags" Target="../tags/tag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8.xml"/><Relationship Id="rId1" Type="http://schemas.openxmlformats.org/officeDocument/2006/relationships/tags" Target="../tags/tag3.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13.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265490" y="-206644"/>
            <a:ext cx="14301768" cy="8044746"/>
          </a:xfrm>
          <a:prstGeom prst="rect">
            <a:avLst/>
          </a:prstGeom>
          <a:solidFill>
            <a:schemeClr val="bg1"/>
          </a:solidFill>
          <a:ln>
            <a:noFill/>
          </a:ln>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19" name="出自【趣你的PPT】(微信:qunideppt)：最优质的PPT资源库"/>
          <p:cNvSpPr txBox="1"/>
          <p:nvPr/>
        </p:nvSpPr>
        <p:spPr>
          <a:xfrm>
            <a:off x="1638340" y="2540544"/>
            <a:ext cx="7624645" cy="1138132"/>
          </a:xfrm>
          <a:prstGeom prst="rect">
            <a:avLst/>
          </a:prstGeom>
          <a:noFill/>
        </p:spPr>
        <p:txBody>
          <a:bodyPr wrap="square" rtlCol="0">
            <a:spAutoFit/>
          </a:bodyPr>
          <a:lstStyle/>
          <a:p>
            <a:pPr>
              <a:lnSpc>
                <a:spcPct val="200000"/>
              </a:lnSpc>
            </a:pPr>
            <a:r>
              <a:rPr lang="zh-CN" altLang="en-US" sz="4000" b="1" dirty="0">
                <a:solidFill>
                  <a:srgbClr val="009642"/>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 </a:t>
            </a: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 模块</a:t>
            </a:r>
            <a:r>
              <a:rPr lang="en-US" altLang="zh-CN"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6</a:t>
            </a: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   形状动画</a:t>
            </a:r>
          </a:p>
        </p:txBody>
      </p:sp>
      <p:grpSp>
        <p:nvGrpSpPr>
          <p:cNvPr id="23" name="组合 22"/>
          <p:cNvGrpSpPr/>
          <p:nvPr/>
        </p:nvGrpSpPr>
        <p:grpSpPr>
          <a:xfrm>
            <a:off x="5199389" y="4221238"/>
            <a:ext cx="1793221" cy="463758"/>
            <a:chOff x="4499355" y="3719052"/>
            <a:chExt cx="1949737" cy="579774"/>
          </a:xfrm>
          <a:effectLst>
            <a:outerShdw blurRad="127000" dist="38100" dir="2700000" algn="tl" rotWithShape="0">
              <a:prstClr val="black">
                <a:alpha val="20000"/>
              </a:prstClr>
            </a:outerShdw>
          </a:effectLst>
        </p:grpSpPr>
        <p:sp>
          <p:nvSpPr>
            <p:cNvPr id="24" name="矩形: 圆角 3"/>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25" name="出自【趣你的PPT】(微信:qunideppt)：最优质的PPT资源库"/>
            <p:cNvSpPr/>
            <p:nvPr/>
          </p:nvSpPr>
          <p:spPr>
            <a:xfrm>
              <a:off x="4578608" y="3808884"/>
              <a:ext cx="1176818"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sp>
        <p:nvSpPr>
          <p:cNvPr id="26" name="PA_文本框 3"/>
          <p:cNvSpPr txBox="1"/>
          <p:nvPr>
            <p:custDataLst>
              <p:tags r:id="rId1"/>
            </p:custDataLst>
          </p:nvPr>
        </p:nvSpPr>
        <p:spPr>
          <a:xfrm>
            <a:off x="1850157" y="2122550"/>
            <a:ext cx="4464684" cy="338554"/>
          </a:xfrm>
          <a:prstGeom prst="rect">
            <a:avLst/>
          </a:prstGeom>
          <a:noFill/>
        </p:spPr>
        <p:txBody>
          <a:bodyPr wrap="none" rtlCol="0">
            <a:spAutoFit/>
          </a:bodyPr>
          <a:lstStyle/>
          <a:p>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适用教学课件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案例实战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学以致用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PPT</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演示</a:t>
            </a:r>
          </a:p>
        </p:txBody>
      </p:sp>
      <p:pic>
        <p:nvPicPr>
          <p:cNvPr id="27" name="图片 26">
            <a:extLst>
              <a:ext uri="{FF2B5EF4-FFF2-40B4-BE49-F238E27FC236}">
                <a16:creationId xmlns:a16="http://schemas.microsoft.com/office/drawing/2014/main" id="{29DDA49C-C245-4E98-84AD-BEFE4FC361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22479" y="6143624"/>
            <a:ext cx="2718419" cy="4064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p:tgtEl>
                                          <p:spTgt spid="26"/>
                                        </p:tgtEl>
                                        <p:attrNameLst>
                                          <p:attrName>ppt_y</p:attrName>
                                        </p:attrNameLst>
                                      </p:cBhvr>
                                      <p:tavLst>
                                        <p:tav tm="0">
                                          <p:val>
                                            <p:strVal val="#ppt_y-#ppt_h*1.125000"/>
                                          </p:val>
                                        </p:tav>
                                        <p:tav tm="100000">
                                          <p:val>
                                            <p:strVal val="#ppt_y"/>
                                          </p:val>
                                        </p:tav>
                                      </p:tavLst>
                                    </p:anim>
                                    <p:animEffect transition="in" filter="wipe(down)">
                                      <p:cBhvr>
                                        <p:cTn id="21" dur="500"/>
                                        <p:tgtEl>
                                          <p:spTgt spid="26"/>
                                        </p:tgtEl>
                                      </p:cBhvr>
                                    </p:animEffect>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02</a:t>
            </a:r>
          </a:p>
        </p:txBody>
      </p:sp>
      <p:sp>
        <p:nvSpPr>
          <p:cNvPr id="5" name="Rectangle 18"/>
          <p:cNvSpPr>
            <a:spLocks noChangeArrowheads="1"/>
          </p:cNvSpPr>
          <p:nvPr/>
        </p:nvSpPr>
        <p:spPr bwMode="auto">
          <a:xfrm>
            <a:off x="4553503" y="3929872"/>
            <a:ext cx="3838021"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rPr>
              <a:t>编辑形状</a:t>
            </a:r>
          </a:p>
        </p:txBody>
      </p:sp>
    </p:spTree>
    <p:extLst>
      <p:ext uri="{BB962C8B-B14F-4D97-AF65-F5344CB8AC3E}">
        <p14:creationId xmlns:p14="http://schemas.microsoft.com/office/powerpoint/2010/main" val="526844662"/>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6.2.1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形状的描边</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458908"/>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形状的描边属于绘画操作，可以为形状添加轮廓，使其更加突出。</a:t>
            </a:r>
            <a:endParaRPr lang="zh-CN" altLang="en-US"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A4EECA40-C220-4E2E-8E1C-B7598B6C0FBD}"/>
              </a:ext>
            </a:extLst>
          </p:cNvPr>
          <p:cNvPicPr>
            <a:picLocks noChangeAspect="1"/>
          </p:cNvPicPr>
          <p:nvPr/>
        </p:nvPicPr>
        <p:blipFill>
          <a:blip r:embed="rId3"/>
          <a:stretch>
            <a:fillRect/>
          </a:stretch>
        </p:blipFill>
        <p:spPr>
          <a:xfrm>
            <a:off x="409576" y="2710817"/>
            <a:ext cx="11064943" cy="2127123"/>
          </a:xfrm>
          <a:prstGeom prst="rect">
            <a:avLst/>
          </a:prstGeom>
        </p:spPr>
      </p:pic>
    </p:spTree>
    <p:extLst>
      <p:ext uri="{BB962C8B-B14F-4D97-AF65-F5344CB8AC3E}">
        <p14:creationId xmlns:p14="http://schemas.microsoft.com/office/powerpoint/2010/main" val="4663435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6.2.2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形状的填充</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458908"/>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填充可以赋予形状更加丰富的视觉效果，增加动画和图形的视觉吸引力。</a:t>
            </a:r>
            <a:endParaRPr lang="zh-CN" altLang="en-US"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85F4A1EC-91CB-47F6-9E7E-928EBEF031BE}"/>
              </a:ext>
            </a:extLst>
          </p:cNvPr>
          <p:cNvPicPr>
            <a:picLocks noChangeAspect="1"/>
          </p:cNvPicPr>
          <p:nvPr/>
        </p:nvPicPr>
        <p:blipFill>
          <a:blip r:embed="rId3"/>
          <a:stretch>
            <a:fillRect/>
          </a:stretch>
        </p:blipFill>
        <p:spPr>
          <a:xfrm>
            <a:off x="1689162" y="2753679"/>
            <a:ext cx="7790861" cy="2686267"/>
          </a:xfrm>
          <a:prstGeom prst="rect">
            <a:avLst/>
          </a:prstGeom>
        </p:spPr>
      </p:pic>
    </p:spTree>
    <p:extLst>
      <p:ext uri="{BB962C8B-B14F-4D97-AF65-F5344CB8AC3E}">
        <p14:creationId xmlns:p14="http://schemas.microsoft.com/office/powerpoint/2010/main" val="382241492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03</a:t>
            </a:r>
          </a:p>
        </p:txBody>
      </p:sp>
      <p:sp>
        <p:nvSpPr>
          <p:cNvPr id="5" name="Rectangle 18"/>
          <p:cNvSpPr>
            <a:spLocks noChangeArrowheads="1"/>
          </p:cNvSpPr>
          <p:nvPr/>
        </p:nvSpPr>
        <p:spPr bwMode="auto">
          <a:xfrm>
            <a:off x="4553503" y="3929872"/>
            <a:ext cx="3838021"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rPr>
              <a:t>形状的路径操作</a:t>
            </a:r>
          </a:p>
        </p:txBody>
      </p:sp>
    </p:spTree>
    <p:extLst>
      <p:ext uri="{BB962C8B-B14F-4D97-AF65-F5344CB8AC3E}">
        <p14:creationId xmlns:p14="http://schemas.microsoft.com/office/powerpoint/2010/main" val="164543804"/>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6.3.1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合并路径</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502939" y="1614488"/>
            <a:ext cx="8529638" cy="1705403"/>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“合并路径”选项可以将多个路径合并为一个复合路径。</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合并路径包括合并、相加、相减、相交和排除交集五种选项，这五种选项的作用介绍如下：</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合并：选择该选项，可以将所有输入路径合并为单个复合路径。</a:t>
            </a:r>
          </a:p>
        </p:txBody>
      </p:sp>
      <p:pic>
        <p:nvPicPr>
          <p:cNvPr id="6" name="图片 5">
            <a:extLst>
              <a:ext uri="{FF2B5EF4-FFF2-40B4-BE49-F238E27FC236}">
                <a16:creationId xmlns:a16="http://schemas.microsoft.com/office/drawing/2014/main" id="{DB44C807-ABFF-4A81-9043-D5FC4945A690}"/>
              </a:ext>
            </a:extLst>
          </p:cNvPr>
          <p:cNvPicPr>
            <a:picLocks noChangeAspect="1"/>
          </p:cNvPicPr>
          <p:nvPr/>
        </p:nvPicPr>
        <p:blipFill>
          <a:blip r:embed="rId3"/>
          <a:stretch>
            <a:fillRect/>
          </a:stretch>
        </p:blipFill>
        <p:spPr>
          <a:xfrm>
            <a:off x="2532125" y="3935241"/>
            <a:ext cx="6240399" cy="2151672"/>
          </a:xfrm>
          <a:prstGeom prst="rect">
            <a:avLst/>
          </a:prstGeom>
        </p:spPr>
      </p:pic>
    </p:spTree>
    <p:extLst>
      <p:ext uri="{BB962C8B-B14F-4D97-AF65-F5344CB8AC3E}">
        <p14:creationId xmlns:p14="http://schemas.microsoft.com/office/powerpoint/2010/main" val="143412385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6.3.1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合并路径</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502939" y="1614488"/>
            <a:ext cx="8529638" cy="1289905"/>
          </a:xfrm>
          <a:prstGeom prst="rect">
            <a:avLst/>
          </a:prstGeom>
          <a:noFill/>
        </p:spPr>
        <p:txBody>
          <a:bodyPr wrap="square" rtlCol="0">
            <a:spAutoFit/>
          </a:bodyPr>
          <a:lstStyle/>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相加：创建环绕输入路径的区域并集的路径。如图所示为选择相加时的效果。</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相减：创建一个从最上方路径区域中减去下方路径区域的路径。如图所示为选择相减时的效果。</a:t>
            </a:r>
          </a:p>
        </p:txBody>
      </p:sp>
      <p:pic>
        <p:nvPicPr>
          <p:cNvPr id="4" name="图片 3">
            <a:extLst>
              <a:ext uri="{FF2B5EF4-FFF2-40B4-BE49-F238E27FC236}">
                <a16:creationId xmlns:a16="http://schemas.microsoft.com/office/drawing/2014/main" id="{E0DB790B-D111-4BCA-8EFF-B62857DD0E0C}"/>
              </a:ext>
            </a:extLst>
          </p:cNvPr>
          <p:cNvPicPr>
            <a:picLocks noChangeAspect="1"/>
          </p:cNvPicPr>
          <p:nvPr/>
        </p:nvPicPr>
        <p:blipFill>
          <a:blip r:embed="rId3"/>
          <a:stretch>
            <a:fillRect/>
          </a:stretch>
        </p:blipFill>
        <p:spPr>
          <a:xfrm>
            <a:off x="2417826" y="3774946"/>
            <a:ext cx="7069074" cy="2437397"/>
          </a:xfrm>
          <a:prstGeom prst="rect">
            <a:avLst/>
          </a:prstGeom>
        </p:spPr>
      </p:pic>
    </p:spTree>
    <p:extLst>
      <p:ext uri="{BB962C8B-B14F-4D97-AF65-F5344CB8AC3E}">
        <p14:creationId xmlns:p14="http://schemas.microsoft.com/office/powerpoint/2010/main" val="220921329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6.3.1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合并路径</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502939" y="1614488"/>
            <a:ext cx="8529638" cy="1289905"/>
          </a:xfrm>
          <a:prstGeom prst="rect">
            <a:avLst/>
          </a:prstGeom>
          <a:noFill/>
        </p:spPr>
        <p:txBody>
          <a:bodyPr wrap="square" rtlCol="0">
            <a:spAutoFit/>
          </a:bodyPr>
          <a:lstStyle/>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相交：创建一个仅保留交集区域的路径。如图所示为选择相交时的效果。</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排除交集：创建路径，该路径是由所有输入路径定义的区域的并集减去所有输入路径之间的交集定义的区域。如图所示为选择排除交集时的效果。</a:t>
            </a:r>
          </a:p>
        </p:txBody>
      </p:sp>
      <p:pic>
        <p:nvPicPr>
          <p:cNvPr id="5" name="图片 4">
            <a:extLst>
              <a:ext uri="{FF2B5EF4-FFF2-40B4-BE49-F238E27FC236}">
                <a16:creationId xmlns:a16="http://schemas.microsoft.com/office/drawing/2014/main" id="{625FB039-C1AF-4FD3-BB90-458DB2B2CC97}"/>
              </a:ext>
            </a:extLst>
          </p:cNvPr>
          <p:cNvPicPr>
            <a:picLocks noChangeAspect="1"/>
          </p:cNvPicPr>
          <p:nvPr/>
        </p:nvPicPr>
        <p:blipFill>
          <a:blip r:embed="rId3"/>
          <a:stretch>
            <a:fillRect/>
          </a:stretch>
        </p:blipFill>
        <p:spPr>
          <a:xfrm>
            <a:off x="2429266" y="3594083"/>
            <a:ext cx="7333468" cy="2806636"/>
          </a:xfrm>
          <a:prstGeom prst="rect">
            <a:avLst/>
          </a:prstGeom>
        </p:spPr>
      </p:pic>
    </p:spTree>
    <p:extLst>
      <p:ext uri="{BB962C8B-B14F-4D97-AF65-F5344CB8AC3E}">
        <p14:creationId xmlns:p14="http://schemas.microsoft.com/office/powerpoint/2010/main" val="23070585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6.3.2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位移路径</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458908"/>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“位移路径”选项可以使路径相对于原始路径产生位移，从而扩展或收缩形状。</a:t>
            </a:r>
            <a:endParaRPr lang="zh-CN" altLang="en-US"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953ED08C-A7FB-4D9B-86DC-31EC22665C81}"/>
              </a:ext>
            </a:extLst>
          </p:cNvPr>
          <p:cNvPicPr>
            <a:picLocks noChangeAspect="1"/>
          </p:cNvPicPr>
          <p:nvPr/>
        </p:nvPicPr>
        <p:blipFill>
          <a:blip r:embed="rId3"/>
          <a:stretch>
            <a:fillRect/>
          </a:stretch>
        </p:blipFill>
        <p:spPr>
          <a:xfrm>
            <a:off x="1932050" y="2854261"/>
            <a:ext cx="7854873" cy="2708338"/>
          </a:xfrm>
          <a:prstGeom prst="rect">
            <a:avLst/>
          </a:prstGeom>
        </p:spPr>
      </p:pic>
    </p:spTree>
    <p:extLst>
      <p:ext uri="{BB962C8B-B14F-4D97-AF65-F5344CB8AC3E}">
        <p14:creationId xmlns:p14="http://schemas.microsoft.com/office/powerpoint/2010/main" val="333058382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6.3.3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收缩和膨胀</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458908"/>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“收缩和膨胀”选项可以向内收缩路径，或向外膨胀路径。</a:t>
            </a:r>
          </a:p>
        </p:txBody>
      </p:sp>
      <p:pic>
        <p:nvPicPr>
          <p:cNvPr id="4" name="图片 3">
            <a:extLst>
              <a:ext uri="{FF2B5EF4-FFF2-40B4-BE49-F238E27FC236}">
                <a16:creationId xmlns:a16="http://schemas.microsoft.com/office/drawing/2014/main" id="{EA6734C8-5C92-45E2-BE2C-15EE26499CB9}"/>
              </a:ext>
            </a:extLst>
          </p:cNvPr>
          <p:cNvPicPr>
            <a:picLocks noChangeAspect="1"/>
          </p:cNvPicPr>
          <p:nvPr/>
        </p:nvPicPr>
        <p:blipFill>
          <a:blip r:embed="rId3"/>
          <a:stretch>
            <a:fillRect/>
          </a:stretch>
        </p:blipFill>
        <p:spPr>
          <a:xfrm>
            <a:off x="1631394" y="2688746"/>
            <a:ext cx="8167212" cy="3125723"/>
          </a:xfrm>
          <a:prstGeom prst="rect">
            <a:avLst/>
          </a:prstGeom>
        </p:spPr>
      </p:pic>
    </p:spTree>
    <p:extLst>
      <p:ext uri="{BB962C8B-B14F-4D97-AF65-F5344CB8AC3E}">
        <p14:creationId xmlns:p14="http://schemas.microsoft.com/office/powerpoint/2010/main" val="287209931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6.3.4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中继器</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458908"/>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“中继器”选项可以创建形状的多个副本，并将指定的变换应用于每个副本。</a:t>
            </a:r>
            <a:endParaRPr lang="zh-CN" altLang="en-US"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AD9058FD-3BCF-4673-A187-F2CAAEDD162B}"/>
              </a:ext>
            </a:extLst>
          </p:cNvPr>
          <p:cNvPicPr>
            <a:picLocks noChangeAspect="1"/>
          </p:cNvPicPr>
          <p:nvPr/>
        </p:nvPicPr>
        <p:blipFill>
          <a:blip r:embed="rId3"/>
          <a:stretch>
            <a:fillRect/>
          </a:stretch>
        </p:blipFill>
        <p:spPr>
          <a:xfrm>
            <a:off x="1431519" y="2913334"/>
            <a:ext cx="8924150" cy="2053971"/>
          </a:xfrm>
          <a:prstGeom prst="rect">
            <a:avLst/>
          </a:prstGeom>
        </p:spPr>
      </p:pic>
    </p:spTree>
    <p:extLst>
      <p:ext uri="{BB962C8B-B14F-4D97-AF65-F5344CB8AC3E}">
        <p14:creationId xmlns:p14="http://schemas.microsoft.com/office/powerpoint/2010/main" val="2003697916"/>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175"/>
            <a:ext cx="12192000" cy="6862175"/>
          </a:xfrm>
          <a:prstGeom prst="rect">
            <a:avLst/>
          </a:prstGeom>
        </p:spPr>
      </p:pic>
      <p:sp>
        <p:nvSpPr>
          <p:cNvPr id="6" name="Rectangle 18"/>
          <p:cNvSpPr>
            <a:spLocks noChangeArrowheads="1"/>
          </p:cNvSpPr>
          <p:nvPr/>
        </p:nvSpPr>
        <p:spPr bwMode="auto">
          <a:xfrm>
            <a:off x="2790825" y="1549052"/>
            <a:ext cx="223202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4400" b="1" dirty="0">
                <a:solidFill>
                  <a:srgbClr val="44546A"/>
                </a:solidFill>
                <a:latin typeface="思源黑体" panose="020B0500000000000000" pitchFamily="34" charset="-122"/>
                <a:ea typeface="思源黑体" panose="020B0500000000000000" pitchFamily="34" charset="-122"/>
              </a:rPr>
              <a:t>目录</a:t>
            </a:r>
            <a:endParaRPr lang="en-US" altLang="zh-CN" sz="4400" b="1" dirty="0">
              <a:solidFill>
                <a:srgbClr val="44546A"/>
              </a:solidFill>
              <a:latin typeface="思源黑体" panose="020B0500000000000000" pitchFamily="34" charset="-122"/>
              <a:ea typeface="思源黑体" panose="020B0500000000000000" pitchFamily="34" charset="-122"/>
            </a:endParaRPr>
          </a:p>
        </p:txBody>
      </p:sp>
      <p:sp>
        <p:nvSpPr>
          <p:cNvPr id="7" name="Rectangle 18"/>
          <p:cNvSpPr>
            <a:spLocks noChangeArrowheads="1"/>
          </p:cNvSpPr>
          <p:nvPr/>
        </p:nvSpPr>
        <p:spPr bwMode="auto">
          <a:xfrm>
            <a:off x="4429737" y="2462638"/>
            <a:ext cx="3564971" cy="407484"/>
          </a:xfrm>
          <a:prstGeom prst="rect">
            <a:avLst/>
          </a:prstGeom>
          <a:noFill/>
          <a:ln>
            <a:noFill/>
          </a:ln>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01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形状与形状图层</a:t>
            </a:r>
          </a:p>
        </p:txBody>
      </p:sp>
      <p:sp>
        <p:nvSpPr>
          <p:cNvPr id="8" name="Rectangle 18"/>
          <p:cNvSpPr>
            <a:spLocks noChangeArrowheads="1"/>
          </p:cNvSpPr>
          <p:nvPr/>
        </p:nvSpPr>
        <p:spPr bwMode="auto">
          <a:xfrm>
            <a:off x="4429737" y="3112277"/>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02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编辑形状</a:t>
            </a:r>
          </a:p>
        </p:txBody>
      </p:sp>
      <p:sp>
        <p:nvSpPr>
          <p:cNvPr id="9" name="Rectangle 18"/>
          <p:cNvSpPr>
            <a:spLocks noChangeArrowheads="1"/>
          </p:cNvSpPr>
          <p:nvPr/>
        </p:nvSpPr>
        <p:spPr bwMode="auto">
          <a:xfrm>
            <a:off x="4429737" y="3761916"/>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03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形状的路径操作</a:t>
            </a:r>
          </a:p>
        </p:txBody>
      </p:sp>
      <p:sp>
        <p:nvSpPr>
          <p:cNvPr id="10" name="Rectangle 18">
            <a:extLst>
              <a:ext uri="{FF2B5EF4-FFF2-40B4-BE49-F238E27FC236}">
                <a16:creationId xmlns:a16="http://schemas.microsoft.com/office/drawing/2014/main" id="{333FB739-3232-4DA4-9109-BB92E9D55921}"/>
              </a:ext>
            </a:extLst>
          </p:cNvPr>
          <p:cNvSpPr>
            <a:spLocks noChangeArrowheads="1"/>
          </p:cNvSpPr>
          <p:nvPr/>
        </p:nvSpPr>
        <p:spPr bwMode="auto">
          <a:xfrm>
            <a:off x="4429736" y="4411555"/>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04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实战演练</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55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05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155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205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6.3.5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圆角</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“圆角”选项用于设置路径圆角。半径值越大，圆角越大，如图所示为设置圆角前后对比效果。</a:t>
            </a:r>
          </a:p>
        </p:txBody>
      </p:sp>
      <p:pic>
        <p:nvPicPr>
          <p:cNvPr id="4" name="图片 3">
            <a:extLst>
              <a:ext uri="{FF2B5EF4-FFF2-40B4-BE49-F238E27FC236}">
                <a16:creationId xmlns:a16="http://schemas.microsoft.com/office/drawing/2014/main" id="{FF3D3BA9-7F21-48CC-B9CA-09DF22A9E7F2}"/>
              </a:ext>
            </a:extLst>
          </p:cNvPr>
          <p:cNvPicPr>
            <a:picLocks noChangeAspect="1"/>
          </p:cNvPicPr>
          <p:nvPr/>
        </p:nvPicPr>
        <p:blipFill>
          <a:blip r:embed="rId3"/>
          <a:stretch>
            <a:fillRect/>
          </a:stretch>
        </p:blipFill>
        <p:spPr>
          <a:xfrm>
            <a:off x="1809988" y="2974206"/>
            <a:ext cx="8167212" cy="3125723"/>
          </a:xfrm>
          <a:prstGeom prst="rect">
            <a:avLst/>
          </a:prstGeom>
        </p:spPr>
      </p:pic>
    </p:spTree>
    <p:extLst>
      <p:ext uri="{BB962C8B-B14F-4D97-AF65-F5344CB8AC3E}">
        <p14:creationId xmlns:p14="http://schemas.microsoft.com/office/powerpoint/2010/main" val="288572569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6.3.6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修剪路径</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458908"/>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“修剪路径”选项可以对形状路径进行裁剪，实现类似绘画描边的书写效果。</a:t>
            </a:r>
            <a:endParaRPr lang="zh-CN" altLang="en-US" b="1"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4FFFBD32-F6B1-459D-A2D5-0FCF7D332449}"/>
              </a:ext>
            </a:extLst>
          </p:cNvPr>
          <p:cNvPicPr>
            <a:picLocks noChangeAspect="1"/>
          </p:cNvPicPr>
          <p:nvPr/>
        </p:nvPicPr>
        <p:blipFill>
          <a:blip r:embed="rId3"/>
          <a:stretch>
            <a:fillRect/>
          </a:stretch>
        </p:blipFill>
        <p:spPr>
          <a:xfrm>
            <a:off x="1692040" y="2954845"/>
            <a:ext cx="8522170" cy="2607754"/>
          </a:xfrm>
          <a:prstGeom prst="rect">
            <a:avLst/>
          </a:prstGeom>
        </p:spPr>
      </p:pic>
    </p:spTree>
    <p:extLst>
      <p:ext uri="{BB962C8B-B14F-4D97-AF65-F5344CB8AC3E}">
        <p14:creationId xmlns:p14="http://schemas.microsoft.com/office/powerpoint/2010/main" val="311420917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6.3.7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扭转</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458908"/>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“扭转”选项可以旋转路径，且中心的旋转幅度比边缘大。</a:t>
            </a:r>
            <a:endParaRPr lang="zh-CN" altLang="en-US"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6F5A339F-0849-4A0B-B76F-C9899CE67CBB}"/>
              </a:ext>
            </a:extLst>
          </p:cNvPr>
          <p:cNvPicPr>
            <a:picLocks noChangeAspect="1"/>
          </p:cNvPicPr>
          <p:nvPr/>
        </p:nvPicPr>
        <p:blipFill>
          <a:blip r:embed="rId3"/>
          <a:stretch>
            <a:fillRect/>
          </a:stretch>
        </p:blipFill>
        <p:spPr>
          <a:xfrm>
            <a:off x="1502939" y="2688746"/>
            <a:ext cx="8167212" cy="3125723"/>
          </a:xfrm>
          <a:prstGeom prst="rect">
            <a:avLst/>
          </a:prstGeom>
        </p:spPr>
      </p:pic>
    </p:spTree>
    <p:extLst>
      <p:ext uri="{BB962C8B-B14F-4D97-AF65-F5344CB8AC3E}">
        <p14:creationId xmlns:p14="http://schemas.microsoft.com/office/powerpoint/2010/main" val="110019695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6.3.8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摆动路径</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“摆动路径”选项可以将路径转换为一系列大小不等的锯齿状效果，该操作无需设置关键帧或表达式，添加后将自动进行动画展示。</a:t>
            </a:r>
            <a:endParaRPr lang="zh-CN" altLang="en-US"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7A4F8C5D-BC45-47BD-864C-6A6F3986B2CD}"/>
              </a:ext>
            </a:extLst>
          </p:cNvPr>
          <p:cNvPicPr>
            <a:picLocks noChangeAspect="1"/>
          </p:cNvPicPr>
          <p:nvPr/>
        </p:nvPicPr>
        <p:blipFill>
          <a:blip r:embed="rId3"/>
          <a:stretch>
            <a:fillRect/>
          </a:stretch>
        </p:blipFill>
        <p:spPr>
          <a:xfrm>
            <a:off x="1631394" y="2914778"/>
            <a:ext cx="8167212" cy="3125723"/>
          </a:xfrm>
          <a:prstGeom prst="rect">
            <a:avLst/>
          </a:prstGeom>
        </p:spPr>
      </p:pic>
    </p:spTree>
    <p:extLst>
      <p:ext uri="{BB962C8B-B14F-4D97-AF65-F5344CB8AC3E}">
        <p14:creationId xmlns:p14="http://schemas.microsoft.com/office/powerpoint/2010/main" val="405400022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6.3.9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摆动变换</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502939" y="1636559"/>
            <a:ext cx="8529638"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“摆动变换”选项可以使路径整体产生位置、锚点、缩放和旋转属性随机摆动效果，这些属性可以任意组合。</a:t>
            </a:r>
            <a:endParaRPr lang="zh-CN" altLang="en-US"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D66B6E8C-EC29-4451-93F2-E32507BD4C13}"/>
              </a:ext>
            </a:extLst>
          </p:cNvPr>
          <p:cNvPicPr>
            <a:picLocks noChangeAspect="1"/>
          </p:cNvPicPr>
          <p:nvPr/>
        </p:nvPicPr>
        <p:blipFill>
          <a:blip r:embed="rId3"/>
          <a:stretch>
            <a:fillRect/>
          </a:stretch>
        </p:blipFill>
        <p:spPr>
          <a:xfrm>
            <a:off x="1531418" y="3126316"/>
            <a:ext cx="9129164" cy="2793492"/>
          </a:xfrm>
          <a:prstGeom prst="rect">
            <a:avLst/>
          </a:prstGeom>
        </p:spPr>
      </p:pic>
    </p:spTree>
    <p:extLst>
      <p:ext uri="{BB962C8B-B14F-4D97-AF65-F5344CB8AC3E}">
        <p14:creationId xmlns:p14="http://schemas.microsoft.com/office/powerpoint/2010/main" val="179099194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6.3.10  Z</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字形</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450181" y="1517285"/>
            <a:ext cx="8529638" cy="458908"/>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Z</a:t>
            </a:r>
            <a:r>
              <a:rPr lang="zh-CN" altLang="en-US">
                <a:latin typeface="微软雅黑" panose="020B0503020204020204" pitchFamily="34" charset="-122"/>
                <a:ea typeface="微软雅黑" panose="020B0503020204020204" pitchFamily="34" charset="-122"/>
              </a:rPr>
              <a:t>字形”选项将创建统一大小的锯齿状效果。</a:t>
            </a:r>
            <a:endParaRPr lang="zh-CN" altLang="en-US" b="1"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E3268DA7-C1BC-4D21-BA41-6C79279E5BB2}"/>
              </a:ext>
            </a:extLst>
          </p:cNvPr>
          <p:cNvPicPr>
            <a:picLocks noChangeAspect="1"/>
          </p:cNvPicPr>
          <p:nvPr/>
        </p:nvPicPr>
        <p:blipFill>
          <a:blip r:embed="rId3"/>
          <a:stretch>
            <a:fillRect/>
          </a:stretch>
        </p:blipFill>
        <p:spPr>
          <a:xfrm>
            <a:off x="1504339" y="2747248"/>
            <a:ext cx="8475480" cy="2593467"/>
          </a:xfrm>
          <a:prstGeom prst="rect">
            <a:avLst/>
          </a:prstGeom>
        </p:spPr>
      </p:pic>
    </p:spTree>
    <p:extLst>
      <p:ext uri="{BB962C8B-B14F-4D97-AF65-F5344CB8AC3E}">
        <p14:creationId xmlns:p14="http://schemas.microsoft.com/office/powerpoint/2010/main" val="71604646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04</a:t>
            </a:r>
          </a:p>
        </p:txBody>
      </p:sp>
      <p:sp>
        <p:nvSpPr>
          <p:cNvPr id="5" name="Rectangle 18"/>
          <p:cNvSpPr>
            <a:spLocks noChangeArrowheads="1"/>
          </p:cNvSpPr>
          <p:nvPr/>
        </p:nvSpPr>
        <p:spPr bwMode="auto">
          <a:xfrm>
            <a:off x="4553503" y="3929872"/>
            <a:ext cx="3838021"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rPr>
              <a:t>实战演练</a:t>
            </a:r>
          </a:p>
        </p:txBody>
      </p:sp>
    </p:spTree>
    <p:extLst>
      <p:ext uri="{BB962C8B-B14F-4D97-AF65-F5344CB8AC3E}">
        <p14:creationId xmlns:p14="http://schemas.microsoft.com/office/powerpoint/2010/main" val="1066689937"/>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实战演练：</a:t>
            </a: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MG</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动画片头</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450181" y="1517285"/>
            <a:ext cx="8529638" cy="874407"/>
          </a:xfrm>
          <a:prstGeom prst="rect">
            <a:avLst/>
          </a:prstGeom>
          <a:noFill/>
        </p:spPr>
        <p:txBody>
          <a:bodyPr wrap="square" rtlCol="0">
            <a:spAutoFit/>
          </a:bodyPr>
          <a:lstStyle/>
          <a:p>
            <a:pPr indent="457200">
              <a:lnSpc>
                <a:spcPct val="150000"/>
              </a:lnSpc>
            </a:pPr>
            <a:r>
              <a:rPr lang="en-US" altLang="zh-CN">
                <a:latin typeface="微软雅黑" panose="020B0503020204020204" pitchFamily="34" charset="-122"/>
                <a:ea typeface="微软雅黑" panose="020B0503020204020204" pitchFamily="34" charset="-122"/>
              </a:rPr>
              <a:t>MG</a:t>
            </a:r>
            <a:r>
              <a:rPr lang="zh-CN" altLang="en-US">
                <a:latin typeface="微软雅黑" panose="020B0503020204020204" pitchFamily="34" charset="-122"/>
                <a:ea typeface="微软雅黑" panose="020B0503020204020204" pitchFamily="34" charset="-122"/>
              </a:rPr>
              <a:t>动画片头可以生动展示品牌形象和企业文化，有效传达品牌价值。本案例将使用形状与形状图层，制作</a:t>
            </a:r>
            <a:r>
              <a:rPr lang="en-US" altLang="zh-CN">
                <a:latin typeface="微软雅黑" panose="020B0503020204020204" pitchFamily="34" charset="-122"/>
                <a:ea typeface="微软雅黑" panose="020B0503020204020204" pitchFamily="34" charset="-122"/>
              </a:rPr>
              <a:t>MG</a:t>
            </a:r>
            <a:r>
              <a:rPr lang="zh-CN" altLang="en-US">
                <a:latin typeface="微软雅黑" panose="020B0503020204020204" pitchFamily="34" charset="-122"/>
                <a:ea typeface="微软雅黑" panose="020B0503020204020204" pitchFamily="34" charset="-122"/>
              </a:rPr>
              <a:t>动画片头。</a:t>
            </a:r>
            <a:endParaRPr lang="zh-CN" altLang="en-US"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EFC5DF7D-9A64-4EC8-912F-0F575A3185D3}"/>
              </a:ext>
            </a:extLst>
          </p:cNvPr>
          <p:cNvPicPr>
            <a:picLocks noChangeAspect="1"/>
          </p:cNvPicPr>
          <p:nvPr/>
        </p:nvPicPr>
        <p:blipFill>
          <a:blip r:embed="rId3"/>
          <a:stretch>
            <a:fillRect/>
          </a:stretch>
        </p:blipFill>
        <p:spPr>
          <a:xfrm>
            <a:off x="695325" y="2969291"/>
            <a:ext cx="10400092" cy="1595781"/>
          </a:xfrm>
          <a:prstGeom prst="rect">
            <a:avLst/>
          </a:prstGeom>
        </p:spPr>
      </p:pic>
    </p:spTree>
    <p:extLst>
      <p:ext uri="{BB962C8B-B14F-4D97-AF65-F5344CB8AC3E}">
        <p14:creationId xmlns:p14="http://schemas.microsoft.com/office/powerpoint/2010/main" val="371750439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0" y="0"/>
            <a:ext cx="12191980" cy="6857990"/>
          </a:xfrm>
          <a:prstGeom prst="rect">
            <a:avLst/>
          </a:prstGeom>
          <a:solidFill>
            <a:schemeClr val="bg1"/>
          </a:solidFill>
          <a:ln>
            <a:noFill/>
          </a:ln>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19" name="出自【趣你的PPT】(微信:qunideppt)：最优质的PPT资源库"/>
          <p:cNvSpPr txBox="1"/>
          <p:nvPr/>
        </p:nvSpPr>
        <p:spPr>
          <a:xfrm>
            <a:off x="2008707" y="2618079"/>
            <a:ext cx="6119636" cy="830997"/>
          </a:xfrm>
          <a:prstGeom prst="rect">
            <a:avLst/>
          </a:prstGeom>
          <a:noFill/>
        </p:spPr>
        <p:txBody>
          <a:bodyPr wrap="square" rtlCol="0">
            <a:spAutoFit/>
          </a:bodyPr>
          <a:lstStyle/>
          <a:p>
            <a:pPr defTabSz="914400"/>
            <a:r>
              <a:rPr lang="zh-CN" altLang="en-US" sz="48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思源黑体" panose="020B0500000000000000" pitchFamily="34" charset="-122"/>
                <a:ea typeface="思源黑体" panose="020B0500000000000000" pitchFamily="34" charset="-122"/>
              </a:rPr>
              <a:t>感谢您的聆听</a:t>
            </a:r>
          </a:p>
        </p:txBody>
      </p:sp>
      <p:sp>
        <p:nvSpPr>
          <p:cNvPr id="27" name="PA_文本框 3"/>
          <p:cNvSpPr txBox="1"/>
          <p:nvPr>
            <p:custDataLst>
              <p:tags r:id="rId1"/>
            </p:custDataLst>
          </p:nvPr>
        </p:nvSpPr>
        <p:spPr>
          <a:xfrm>
            <a:off x="2008707" y="2218781"/>
            <a:ext cx="3495380" cy="400110"/>
          </a:xfrm>
          <a:prstGeom prst="rect">
            <a:avLst/>
          </a:prstGeom>
          <a:noFill/>
        </p:spPr>
        <p:txBody>
          <a:bodyPr wrap="none" rtlCol="0">
            <a:spAutoFit/>
          </a:bodyPr>
          <a:lstStyle/>
          <a:p>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THANK YOU FOR LISTENING</a:t>
            </a:r>
            <a:endPar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grpSp>
        <p:nvGrpSpPr>
          <p:cNvPr id="31" name="组合 30"/>
          <p:cNvGrpSpPr/>
          <p:nvPr/>
        </p:nvGrpSpPr>
        <p:grpSpPr>
          <a:xfrm>
            <a:off x="2930658" y="3642011"/>
            <a:ext cx="1793222" cy="463758"/>
            <a:chOff x="4499355" y="3719052"/>
            <a:chExt cx="1949737" cy="579774"/>
          </a:xfrm>
          <a:effectLst>
            <a:outerShdw blurRad="127000" dist="38100" dir="2700000" algn="tl" rotWithShape="0">
              <a:prstClr val="black">
                <a:alpha val="20000"/>
              </a:prstClr>
            </a:outerShdw>
          </a:effectLst>
        </p:grpSpPr>
        <p:sp>
          <p:nvSpPr>
            <p:cNvPr id="32" name="矩形: 圆角 3"/>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33" name="出自【趣你的PPT】(微信:qunideppt)：最优质的PPT资源库"/>
            <p:cNvSpPr/>
            <p:nvPr/>
          </p:nvSpPr>
          <p:spPr>
            <a:xfrm>
              <a:off x="4511038" y="3808884"/>
              <a:ext cx="1176817"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spTree>
  </p:cSld>
  <p:clrMapOvr>
    <a:masterClrMapping/>
  </p:clrMapOvr>
  <mc:AlternateContent xmlns:mc="http://schemas.openxmlformats.org/markup-compatibility/2006" xmlns:p14="http://schemas.microsoft.com/office/powerpoint/2010/main">
    <mc:Choice Requires="p14">
      <p:transition spd="slow" p14:dur="3900" advClick="0" advTm="0">
        <p14:glitter pattern="hexago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0"/>
                            </p:stCondLst>
                            <p:childTnLst>
                              <p:par>
                                <p:cTn id="18" presetID="12" presetClass="entr" presetSubtype="1"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p:tgtEl>
                                          <p:spTgt spid="27"/>
                                        </p:tgtEl>
                                        <p:attrNameLst>
                                          <p:attrName>ppt_y</p:attrName>
                                        </p:attrNameLst>
                                      </p:cBhvr>
                                      <p:tavLst>
                                        <p:tav tm="0">
                                          <p:val>
                                            <p:strVal val="#ppt_y-#ppt_h*1.125000"/>
                                          </p:val>
                                        </p:tav>
                                        <p:tav tm="100000">
                                          <p:val>
                                            <p:strVal val="#ppt_y"/>
                                          </p:val>
                                        </p:tav>
                                      </p:tavLst>
                                    </p:anim>
                                    <p:animEffect transition="in" filter="wipe(down)">
                                      <p:cBhvr>
                                        <p:cTn id="21" dur="500"/>
                                        <p:tgtEl>
                                          <p:spTgt spid="27"/>
                                        </p:tgtEl>
                                      </p:cBhvr>
                                    </p:animEffect>
                                  </p:childTnLst>
                                </p:cTn>
                              </p:par>
                            </p:childTnLst>
                          </p:cTn>
                        </p:par>
                        <p:par>
                          <p:cTn id="22" fill="hold">
                            <p:stCondLst>
                              <p:cond delay="500"/>
                            </p:stCondLst>
                            <p:childTnLst>
                              <p:par>
                                <p:cTn id="23" presetID="42" presetClass="entr" presetSubtype="0"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1000"/>
                                        <p:tgtEl>
                                          <p:spTgt spid="31"/>
                                        </p:tgtEl>
                                      </p:cBhvr>
                                    </p:animEffect>
                                    <p:anim calcmode="lin" valueType="num">
                                      <p:cBhvr>
                                        <p:cTn id="26" dur="1000" fill="hold"/>
                                        <p:tgtEl>
                                          <p:spTgt spid="31"/>
                                        </p:tgtEl>
                                        <p:attrNameLst>
                                          <p:attrName>ppt_x</p:attrName>
                                        </p:attrNameLst>
                                      </p:cBhvr>
                                      <p:tavLst>
                                        <p:tav tm="0">
                                          <p:val>
                                            <p:strVal val="#ppt_x"/>
                                          </p:val>
                                        </p:tav>
                                        <p:tav tm="100000">
                                          <p:val>
                                            <p:strVal val="#ppt_x"/>
                                          </p:val>
                                        </p:tav>
                                      </p:tavLst>
                                    </p:anim>
                                    <p:anim calcmode="lin" valueType="num">
                                      <p:cBhvr>
                                        <p:cTn id="2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0"/>
          <p:cNvSpPr>
            <a:spLocks noChangeArrowheads="1"/>
          </p:cNvSpPr>
          <p:nvPr/>
        </p:nvSpPr>
        <p:spPr bwMode="auto">
          <a:xfrm>
            <a:off x="6314596" y="3107372"/>
            <a:ext cx="5058564" cy="102374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just">
              <a:lnSpc>
                <a:spcPct val="150000"/>
              </a:lnSpc>
            </a:pPr>
            <a:r>
              <a:rPr lang="zh-CN" altLang="en-US" sz="1400">
                <a:solidFill>
                  <a:schemeClr val="tx1">
                    <a:lumMod val="65000"/>
                    <a:lumOff val="35000"/>
                  </a:schemeClr>
                </a:solidFill>
                <a:latin typeface="思源黑体" panose="020B0500000000000000" pitchFamily="34" charset="-122"/>
                <a:ea typeface="思源黑体" panose="020B0500000000000000" pitchFamily="34" charset="-122"/>
                <a:sym typeface="+mn-lt"/>
              </a:rPr>
              <a:t>形状是</a:t>
            </a:r>
            <a:r>
              <a:rPr lang="en-US" altLang="zh-CN" sz="1400">
                <a:solidFill>
                  <a:schemeClr val="tx1">
                    <a:lumMod val="65000"/>
                    <a:lumOff val="35000"/>
                  </a:schemeClr>
                </a:solidFill>
                <a:latin typeface="思源黑体" panose="020B0500000000000000" pitchFamily="34" charset="-122"/>
                <a:ea typeface="思源黑体" panose="020B0500000000000000" pitchFamily="34" charset="-122"/>
                <a:sym typeface="+mn-lt"/>
              </a:rPr>
              <a:t>MG</a:t>
            </a:r>
            <a:r>
              <a:rPr lang="zh-CN" altLang="en-US" sz="1400">
                <a:solidFill>
                  <a:schemeClr val="tx1">
                    <a:lumMod val="65000"/>
                    <a:lumOff val="35000"/>
                  </a:schemeClr>
                </a:solidFill>
                <a:latin typeface="思源黑体" panose="020B0500000000000000" pitchFamily="34" charset="-122"/>
                <a:ea typeface="思源黑体" panose="020B0500000000000000" pitchFamily="34" charset="-122"/>
                <a:sym typeface="+mn-lt"/>
              </a:rPr>
              <a:t>动画中构建视觉元素的基础，也是传达动画信息、增强动画视觉效果的重要工具。通过巧妙运用形状，设计师能够创造出极具创意、动人心弦的</a:t>
            </a:r>
            <a:r>
              <a:rPr lang="en-US" altLang="zh-CN" sz="1400">
                <a:solidFill>
                  <a:schemeClr val="tx1">
                    <a:lumMod val="65000"/>
                    <a:lumOff val="35000"/>
                  </a:schemeClr>
                </a:solidFill>
                <a:latin typeface="思源黑体" panose="020B0500000000000000" pitchFamily="34" charset="-122"/>
                <a:ea typeface="思源黑体" panose="020B0500000000000000" pitchFamily="34" charset="-122"/>
                <a:sym typeface="+mn-lt"/>
              </a:rPr>
              <a:t>MG</a:t>
            </a:r>
            <a:r>
              <a:rPr lang="zh-CN" altLang="en-US" sz="1400">
                <a:solidFill>
                  <a:schemeClr val="tx1">
                    <a:lumMod val="65000"/>
                    <a:lumOff val="35000"/>
                  </a:schemeClr>
                </a:solidFill>
                <a:latin typeface="思源黑体" panose="020B0500000000000000" pitchFamily="34" charset="-122"/>
                <a:ea typeface="思源黑体" panose="020B0500000000000000" pitchFamily="34" charset="-122"/>
                <a:sym typeface="+mn-lt"/>
              </a:rPr>
              <a:t>动画作品。</a:t>
            </a:r>
            <a:endPar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sym typeface="+mn-lt"/>
            </a:endParaRPr>
          </a:p>
        </p:txBody>
      </p:sp>
      <p:sp>
        <p:nvSpPr>
          <p:cNvPr id="15" name="Rectangle 18"/>
          <p:cNvSpPr>
            <a:spLocks noChangeArrowheads="1"/>
          </p:cNvSpPr>
          <p:nvPr/>
        </p:nvSpPr>
        <p:spPr bwMode="auto">
          <a:xfrm>
            <a:off x="6404137" y="2238788"/>
            <a:ext cx="61068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r>
              <a:rPr lang="zh-CN" altLang="en-US" sz="2400" b="1" dirty="0">
                <a:solidFill>
                  <a:schemeClr val="tx1">
                    <a:lumMod val="65000"/>
                    <a:lumOff val="35000"/>
                  </a:schemeClr>
                </a:solidFill>
                <a:latin typeface="思源黑体" panose="020B0500000000000000" pitchFamily="34" charset="-122"/>
                <a:ea typeface="思源黑体" panose="020B0500000000000000" pitchFamily="34" charset="-122"/>
              </a:rPr>
              <a:t>内容简介</a:t>
            </a:r>
            <a:r>
              <a:rPr lang="en-US" altLang="zh-CN" sz="2400" dirty="0">
                <a:solidFill>
                  <a:schemeClr val="tx1">
                    <a:lumMod val="65000"/>
                    <a:lumOff val="35000"/>
                  </a:schemeClr>
                </a:solidFill>
                <a:latin typeface="思源黑体" panose="020B0500000000000000" pitchFamily="34" charset="-122"/>
                <a:ea typeface="思源黑体" panose="020B0500000000000000" pitchFamily="34" charset="-122"/>
              </a:rPr>
              <a:t>/</a:t>
            </a:r>
            <a:r>
              <a:rPr lang="en-US" altLang="zh-CN" sz="2400" b="1" dirty="0">
                <a:solidFill>
                  <a:schemeClr val="tx1">
                    <a:lumMod val="65000"/>
                    <a:lumOff val="35000"/>
                  </a:schemeClr>
                </a:solidFill>
                <a:latin typeface="思源黑体" panose="020B0500000000000000" pitchFamily="34" charset="-122"/>
                <a:ea typeface="思源黑体" panose="020B0500000000000000" pitchFamily="34" charset="-122"/>
              </a:rPr>
              <a:t> </a:t>
            </a:r>
            <a:r>
              <a:rPr lang="en-US" altLang="zh-CN" sz="1400" dirty="0">
                <a:solidFill>
                  <a:schemeClr val="tx1">
                    <a:lumMod val="65000"/>
                    <a:lumOff val="35000"/>
                  </a:schemeClr>
                </a:solidFill>
                <a:latin typeface="思源黑体" panose="020B0500000000000000" pitchFamily="34" charset="-122"/>
                <a:ea typeface="思源黑体" panose="020B0500000000000000" pitchFamily="34" charset="-122"/>
              </a:rPr>
              <a:t>Content Overview</a:t>
            </a:r>
            <a:endPar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endParaRPr>
          </a:p>
        </p:txBody>
      </p:sp>
      <p:cxnSp>
        <p:nvCxnSpPr>
          <p:cNvPr id="19" name="直接连接符 18"/>
          <p:cNvCxnSpPr/>
          <p:nvPr/>
        </p:nvCxnSpPr>
        <p:spPr>
          <a:xfrm>
            <a:off x="6436256" y="2826005"/>
            <a:ext cx="1699215"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2" name="Rectangle 18"/>
          <p:cNvSpPr>
            <a:spLocks noChangeArrowheads="1"/>
          </p:cNvSpPr>
          <p:nvPr/>
        </p:nvSpPr>
        <p:spPr bwMode="auto">
          <a:xfrm>
            <a:off x="1502939" y="342516"/>
            <a:ext cx="6106818"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MG</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动画制作基础培训教程</a:t>
            </a:r>
          </a:p>
        </p:txBody>
      </p:sp>
      <p:pic>
        <p:nvPicPr>
          <p:cNvPr id="9" name="图片 8">
            <a:extLst>
              <a:ext uri="{FF2B5EF4-FFF2-40B4-BE49-F238E27FC236}">
                <a16:creationId xmlns:a16="http://schemas.microsoft.com/office/drawing/2014/main" id="{1ACA3C0D-8E3F-46F4-9D79-C24132F4A6E0}"/>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3750" b="97422" l="4375" r="97500">
                        <a14:foregroundMark x1="51875" y1="8359" x2="26094" y2="14688"/>
                        <a14:foregroundMark x1="26094" y1="14688" x2="21875" y2="26719"/>
                        <a14:foregroundMark x1="21875" y1="26719" x2="22266" y2="50938"/>
                        <a14:foregroundMark x1="22266" y1="50938" x2="26250" y2="62109"/>
                        <a14:foregroundMark x1="26250" y1="62109" x2="36094" y2="72734"/>
                        <a14:foregroundMark x1="36094" y1="72734" x2="47031" y2="76953"/>
                        <a14:foregroundMark x1="47031" y1="76953" x2="75313" y2="78203"/>
                        <a14:foregroundMark x1="75313" y1="78203" x2="86406" y2="73750"/>
                        <a14:foregroundMark x1="86406" y1="73750" x2="92109" y2="53359"/>
                        <a14:foregroundMark x1="92109" y1="53359" x2="85781" y2="21797"/>
                        <a14:foregroundMark x1="85781" y1="21797" x2="76406" y2="13906"/>
                        <a14:foregroundMark x1="76406" y1="13906" x2="53438" y2="10391"/>
                        <a14:foregroundMark x1="53438" y1="10391" x2="25859" y2="16484"/>
                        <a14:foregroundMark x1="25859" y1="16484" x2="11875" y2="26250"/>
                        <a14:foregroundMark x1="11875" y1="26250" x2="5625" y2="36953"/>
                        <a14:foregroundMark x1="5625" y1="36953" x2="8359" y2="62109"/>
                        <a14:foregroundMark x1="8359" y1="62109" x2="12266" y2="73438"/>
                        <a14:foregroundMark x1="12266" y1="73438" x2="32422" y2="82734"/>
                        <a14:foregroundMark x1="32422" y1="82734" x2="60469" y2="85859"/>
                        <a14:foregroundMark x1="60469" y1="85859" x2="79453" y2="73828"/>
                        <a14:foregroundMark x1="79453" y1="73828" x2="81406" y2="71250"/>
                        <a14:foregroundMark x1="65781" y1="14297" x2="21484" y2="30234"/>
                        <a14:foregroundMark x1="71797" y1="17266" x2="65469" y2="27187"/>
                        <a14:foregroundMark x1="65469" y1="27187" x2="65469" y2="29922"/>
                        <a14:foregroundMark x1="63828" y1="9063" x2="36563" y2="6719"/>
                        <a14:foregroundMark x1="36563" y1="6719" x2="24609" y2="9531"/>
                        <a14:foregroundMark x1="24609" y1="9531" x2="4844" y2="37813"/>
                        <a14:foregroundMark x1="4844" y1="37813" x2="4531" y2="69609"/>
                        <a14:foregroundMark x1="11484" y1="35547" x2="21094" y2="29297"/>
                        <a14:foregroundMark x1="21094" y1="29297" x2="33906" y2="26250"/>
                        <a14:foregroundMark x1="33906" y1="26250" x2="53906" y2="28203"/>
                        <a14:foregroundMark x1="36328" y1="5078" x2="48359" y2="3750"/>
                        <a14:foregroundMark x1="48359" y1="3750" x2="66484" y2="3750"/>
                        <a14:foregroundMark x1="92969" y1="35156" x2="91172" y2="71172"/>
                        <a14:foregroundMark x1="91172" y1="71172" x2="73125" y2="88672"/>
                        <a14:foregroundMark x1="73125" y1="88672" x2="36250" y2="91797"/>
                        <a14:foregroundMark x1="36250" y1="91797" x2="22422" y2="82500"/>
                        <a14:foregroundMark x1="69141" y1="31172" x2="77031" y2="39141"/>
                        <a14:foregroundMark x1="39297" y1="31563" x2="32031" y2="31875"/>
                        <a14:foregroundMark x1="18828" y1="37188" x2="9375" y2="44453"/>
                        <a14:foregroundMark x1="9375" y1="44453" x2="9219" y2="44453"/>
                        <a14:foregroundMark x1="95313" y1="35859" x2="97500" y2="58984"/>
                        <a14:foregroundMark x1="97500" y1="58984" x2="96250" y2="62969"/>
                        <a14:foregroundMark x1="35313" y1="97422" x2="65156" y2="96094"/>
                      </a14:backgroundRemoval>
                    </a14:imgEffect>
                  </a14:imgLayer>
                </a14:imgProps>
              </a:ext>
              <a:ext uri="{28A0092B-C50C-407E-A947-70E740481C1C}">
                <a14:useLocalDpi xmlns:a14="http://schemas.microsoft.com/office/drawing/2010/main" val="0"/>
              </a:ext>
            </a:extLst>
          </a:blip>
          <a:stretch>
            <a:fillRect/>
          </a:stretch>
        </p:blipFill>
        <p:spPr>
          <a:xfrm>
            <a:off x="933140" y="1724986"/>
            <a:ext cx="4315515" cy="4315515"/>
          </a:xfrm>
          <a:prstGeom prst="rect">
            <a:avLst/>
          </a:prstGeom>
          <a:effectLst>
            <a:outerShdw blurRad="76200" dir="13500000" sy="23000" kx="1200000" algn="br" rotWithShape="0">
              <a:prstClr val="black">
                <a:alpha val="20000"/>
              </a:prstClr>
            </a:outerShdw>
          </a:effectLst>
        </p:spPr>
      </p:pic>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1000"/>
                            </p:stCondLst>
                            <p:childTnLst>
                              <p:par>
                                <p:cTn id="14" presetID="56" presetClass="entr" presetSubtype="0" fill="hold" grpId="0" nodeType="afterEffect">
                                  <p:stCondLst>
                                    <p:cond delay="0"/>
                                  </p:stCondLst>
                                  <p:iterate type="lt">
                                    <p:tmPct val="15000"/>
                                  </p:iterate>
                                  <p:childTnLst>
                                    <p:set>
                                      <p:cBhvr>
                                        <p:cTn id="15" dur="1" fill="hold">
                                          <p:stCondLst>
                                            <p:cond delay="0"/>
                                          </p:stCondLst>
                                        </p:cTn>
                                        <p:tgtEl>
                                          <p:spTgt spid="14"/>
                                        </p:tgtEl>
                                        <p:attrNameLst>
                                          <p:attrName>style.visibility</p:attrName>
                                        </p:attrNameLst>
                                      </p:cBhvr>
                                      <p:to>
                                        <p:strVal val="visible"/>
                                      </p:to>
                                    </p:set>
                                    <p:anim by="(-#ppt_w*2)" calcmode="lin" valueType="num">
                                      <p:cBhvr rctx="PPT">
                                        <p:cTn id="16" dur="125" autoRev="1" fill="hold">
                                          <p:stCondLst>
                                            <p:cond delay="0"/>
                                          </p:stCondLst>
                                        </p:cTn>
                                        <p:tgtEl>
                                          <p:spTgt spid="14"/>
                                        </p:tgtEl>
                                        <p:attrNameLst>
                                          <p:attrName>ppt_w</p:attrName>
                                        </p:attrNameLst>
                                      </p:cBhvr>
                                    </p:anim>
                                    <p:anim by="(#ppt_w*0.50)" calcmode="lin" valueType="num">
                                      <p:cBhvr>
                                        <p:cTn id="17" dur="125" decel="50000" autoRev="1" fill="hold">
                                          <p:stCondLst>
                                            <p:cond delay="0"/>
                                          </p:stCondLst>
                                        </p:cTn>
                                        <p:tgtEl>
                                          <p:spTgt spid="14"/>
                                        </p:tgtEl>
                                        <p:attrNameLst>
                                          <p:attrName>ppt_x</p:attrName>
                                        </p:attrNameLst>
                                      </p:cBhvr>
                                    </p:anim>
                                    <p:anim from="(-#ppt_h/2)" to="(#ppt_y)" calcmode="lin" valueType="num">
                                      <p:cBhvr>
                                        <p:cTn id="18" dur="250" fill="hold">
                                          <p:stCondLst>
                                            <p:cond delay="0"/>
                                          </p:stCondLst>
                                        </p:cTn>
                                        <p:tgtEl>
                                          <p:spTgt spid="14"/>
                                        </p:tgtEl>
                                        <p:attrNameLst>
                                          <p:attrName>ppt_y</p:attrName>
                                        </p:attrNameLst>
                                      </p:cBhvr>
                                    </p:anim>
                                    <p:animRot by="21600000">
                                      <p:cBhvr>
                                        <p:cTn id="19" dur="250"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01</a:t>
            </a:r>
          </a:p>
        </p:txBody>
      </p:sp>
      <p:sp>
        <p:nvSpPr>
          <p:cNvPr id="5" name="Rectangle 18"/>
          <p:cNvSpPr>
            <a:spLocks noChangeArrowheads="1"/>
          </p:cNvSpPr>
          <p:nvPr/>
        </p:nvSpPr>
        <p:spPr bwMode="auto">
          <a:xfrm>
            <a:off x="4791629" y="3931351"/>
            <a:ext cx="3361771"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rPr>
              <a:t>形状与形状图层</a:t>
            </a: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6.1.1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认识形状图层</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形状图层是由矢量形状构成的图层，可以包含矩形、圆形等多种形状，这些形状具有独立的属性，可以单独进行编辑。</a:t>
            </a:r>
            <a:endParaRPr lang="en-US" altLang="zh-CN"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B4A4BBA8-2A80-4ED2-86D9-5EA93635BA3B}"/>
              </a:ext>
            </a:extLst>
          </p:cNvPr>
          <p:cNvPicPr>
            <a:picLocks noChangeAspect="1"/>
          </p:cNvPicPr>
          <p:nvPr/>
        </p:nvPicPr>
        <p:blipFill>
          <a:blip r:embed="rId3"/>
          <a:stretch>
            <a:fillRect/>
          </a:stretch>
        </p:blipFill>
        <p:spPr>
          <a:xfrm>
            <a:off x="2504313" y="2997728"/>
            <a:ext cx="6421374" cy="2914185"/>
          </a:xfrm>
          <a:prstGeom prst="rect">
            <a:avLst/>
          </a:prstGeom>
        </p:spPr>
      </p:pic>
    </p:spTree>
    <p:extLst>
      <p:ext uri="{BB962C8B-B14F-4D97-AF65-F5344CB8AC3E}">
        <p14:creationId xmlns:p14="http://schemas.microsoft.com/office/powerpoint/2010/main" val="349674626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6.1.2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创建形状</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用户可以使用钢笔工具和形状工具创建形状，也可以从矢量图形或文本创建形状。</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使用形状工具创建形状</a:t>
            </a:r>
          </a:p>
          <a:p>
            <a:pPr indent="457200">
              <a:lnSpc>
                <a:spcPct val="150000"/>
              </a:lnSpc>
            </a:pPr>
            <a:r>
              <a:rPr lang="zh-CN" altLang="en-US" dirty="0">
                <a:latin typeface="微软雅黑" panose="020B0503020204020204" pitchFamily="34" charset="-122"/>
                <a:ea typeface="微软雅黑" panose="020B0503020204020204" pitchFamily="34" charset="-122"/>
              </a:rPr>
              <a:t>形状工具包括矩形工具、圆角矩形工具、椭圆工具、多边形工具和星形工具。</a:t>
            </a:r>
          </a:p>
        </p:txBody>
      </p:sp>
      <p:pic>
        <p:nvPicPr>
          <p:cNvPr id="3" name="图片 2">
            <a:extLst>
              <a:ext uri="{FF2B5EF4-FFF2-40B4-BE49-F238E27FC236}">
                <a16:creationId xmlns:a16="http://schemas.microsoft.com/office/drawing/2014/main" id="{8DB34E22-8294-435C-B96A-1D366AEFA867}"/>
              </a:ext>
            </a:extLst>
          </p:cNvPr>
          <p:cNvPicPr>
            <a:picLocks noChangeAspect="1"/>
          </p:cNvPicPr>
          <p:nvPr/>
        </p:nvPicPr>
        <p:blipFill>
          <a:blip r:embed="rId3"/>
          <a:stretch>
            <a:fillRect/>
          </a:stretch>
        </p:blipFill>
        <p:spPr>
          <a:xfrm>
            <a:off x="1829752" y="3623143"/>
            <a:ext cx="7568269" cy="162934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6.1.2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创建形状</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使用钢笔工具创建形状</a:t>
            </a:r>
          </a:p>
          <a:p>
            <a:pPr indent="457200">
              <a:lnSpc>
                <a:spcPct val="150000"/>
              </a:lnSpc>
            </a:pPr>
            <a:r>
              <a:rPr lang="zh-CN" altLang="en-US" dirty="0">
                <a:latin typeface="微软雅黑" panose="020B0503020204020204" pitchFamily="34" charset="-122"/>
                <a:ea typeface="微软雅黑" panose="020B0503020204020204" pitchFamily="34" charset="-122"/>
              </a:rPr>
              <a:t>钢笔工具可以绘制具有贝塞尔曲线路径的形状。</a:t>
            </a:r>
          </a:p>
        </p:txBody>
      </p:sp>
      <p:pic>
        <p:nvPicPr>
          <p:cNvPr id="2" name="图片 1">
            <a:extLst>
              <a:ext uri="{FF2B5EF4-FFF2-40B4-BE49-F238E27FC236}">
                <a16:creationId xmlns:a16="http://schemas.microsoft.com/office/drawing/2014/main" id="{51800D33-934B-473B-917A-60EA0B409D6E}"/>
              </a:ext>
            </a:extLst>
          </p:cNvPr>
          <p:cNvPicPr>
            <a:picLocks noChangeAspect="1"/>
          </p:cNvPicPr>
          <p:nvPr/>
        </p:nvPicPr>
        <p:blipFill>
          <a:blip r:embed="rId3"/>
          <a:stretch>
            <a:fillRect/>
          </a:stretch>
        </p:blipFill>
        <p:spPr>
          <a:xfrm>
            <a:off x="1502939" y="2965513"/>
            <a:ext cx="7744120" cy="2963799"/>
          </a:xfrm>
          <a:prstGeom prst="rect">
            <a:avLst/>
          </a:prstGeom>
        </p:spPr>
      </p:pic>
    </p:spTree>
    <p:extLst>
      <p:ext uri="{BB962C8B-B14F-4D97-AF65-F5344CB8AC3E}">
        <p14:creationId xmlns:p14="http://schemas.microsoft.com/office/powerpoint/2010/main" val="95612413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6.1.2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创建形状</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将矢量素材转换为形状</a:t>
            </a:r>
          </a:p>
          <a:p>
            <a:pPr indent="457200">
              <a:lnSpc>
                <a:spcPct val="150000"/>
              </a:lnSpc>
            </a:pPr>
            <a:r>
              <a:rPr lang="zh-CN" altLang="en-US" dirty="0">
                <a:latin typeface="微软雅黑" panose="020B0503020204020204" pitchFamily="34" charset="-122"/>
                <a:ea typeface="微软雅黑" panose="020B0503020204020204" pitchFamily="34" charset="-122"/>
              </a:rPr>
              <a:t>基于矢量插画素材可以创建形状图层，并进行修改。</a:t>
            </a:r>
          </a:p>
        </p:txBody>
      </p:sp>
      <p:pic>
        <p:nvPicPr>
          <p:cNvPr id="3" name="图片 2">
            <a:extLst>
              <a:ext uri="{FF2B5EF4-FFF2-40B4-BE49-F238E27FC236}">
                <a16:creationId xmlns:a16="http://schemas.microsoft.com/office/drawing/2014/main" id="{2B20266B-86C3-414E-827C-68D3ACA3F5E1}"/>
              </a:ext>
            </a:extLst>
          </p:cNvPr>
          <p:cNvPicPr>
            <a:picLocks noChangeAspect="1"/>
          </p:cNvPicPr>
          <p:nvPr/>
        </p:nvPicPr>
        <p:blipFill>
          <a:blip r:embed="rId3"/>
          <a:stretch>
            <a:fillRect/>
          </a:stretch>
        </p:blipFill>
        <p:spPr>
          <a:xfrm>
            <a:off x="1502939" y="3126316"/>
            <a:ext cx="7219726" cy="1809694"/>
          </a:xfrm>
          <a:prstGeom prst="rect">
            <a:avLst/>
          </a:prstGeom>
        </p:spPr>
      </p:pic>
    </p:spTree>
    <p:extLst>
      <p:ext uri="{BB962C8B-B14F-4D97-AF65-F5344CB8AC3E}">
        <p14:creationId xmlns:p14="http://schemas.microsoft.com/office/powerpoint/2010/main" val="286497064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6.1.2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创建形状</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将文本转换为形状</a:t>
            </a:r>
          </a:p>
          <a:p>
            <a:pPr indent="457200">
              <a:lnSpc>
                <a:spcPct val="150000"/>
              </a:lnSpc>
            </a:pPr>
            <a:r>
              <a:rPr lang="zh-CN" altLang="en-US" dirty="0">
                <a:latin typeface="微软雅黑" panose="020B0503020204020204" pitchFamily="34" charset="-122"/>
                <a:ea typeface="微软雅黑" panose="020B0503020204020204" pitchFamily="34" charset="-122"/>
              </a:rPr>
              <a:t>“从文本创建形状”命令可以提取文本字符的轮廓，并基于这些轮廓创建形状，放置在一个新的形状图层上。</a:t>
            </a:r>
          </a:p>
        </p:txBody>
      </p:sp>
      <p:pic>
        <p:nvPicPr>
          <p:cNvPr id="2" name="图片 1">
            <a:extLst>
              <a:ext uri="{FF2B5EF4-FFF2-40B4-BE49-F238E27FC236}">
                <a16:creationId xmlns:a16="http://schemas.microsoft.com/office/drawing/2014/main" id="{09E477F1-F66D-4A3D-9BF2-2395B316D60A}"/>
              </a:ext>
            </a:extLst>
          </p:cNvPr>
          <p:cNvPicPr>
            <a:picLocks noChangeAspect="1"/>
          </p:cNvPicPr>
          <p:nvPr/>
        </p:nvPicPr>
        <p:blipFill>
          <a:blip r:embed="rId3"/>
          <a:stretch>
            <a:fillRect/>
          </a:stretch>
        </p:blipFill>
        <p:spPr>
          <a:xfrm>
            <a:off x="3269691" y="2647988"/>
            <a:ext cx="5184648" cy="1787652"/>
          </a:xfrm>
          <a:prstGeom prst="rect">
            <a:avLst/>
          </a:prstGeom>
        </p:spPr>
      </p:pic>
      <p:pic>
        <p:nvPicPr>
          <p:cNvPr id="5" name="图片 4">
            <a:extLst>
              <a:ext uri="{FF2B5EF4-FFF2-40B4-BE49-F238E27FC236}">
                <a16:creationId xmlns:a16="http://schemas.microsoft.com/office/drawing/2014/main" id="{1427E507-0956-482E-92A2-BB4A36E2F36A}"/>
              </a:ext>
            </a:extLst>
          </p:cNvPr>
          <p:cNvPicPr>
            <a:picLocks noChangeAspect="1"/>
          </p:cNvPicPr>
          <p:nvPr/>
        </p:nvPicPr>
        <p:blipFill>
          <a:blip r:embed="rId4"/>
          <a:stretch>
            <a:fillRect/>
          </a:stretch>
        </p:blipFill>
        <p:spPr>
          <a:xfrm>
            <a:off x="3269691" y="4435640"/>
            <a:ext cx="5184648" cy="1787652"/>
          </a:xfrm>
          <a:prstGeom prst="rect">
            <a:avLst/>
          </a:prstGeom>
        </p:spPr>
      </p:pic>
    </p:spTree>
    <p:extLst>
      <p:ext uri="{BB962C8B-B14F-4D97-AF65-F5344CB8AC3E}">
        <p14:creationId xmlns:p14="http://schemas.microsoft.com/office/powerpoint/2010/main" val="118561307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ULTRA_SCORM_COURSE_ID" val="E4646669-89D5-4F00-B7E6-D2D0A6F7B5C2"/>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www.2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868</Words>
  <Application>Microsoft Office PowerPoint</Application>
  <PresentationFormat>宽屏</PresentationFormat>
  <Paragraphs>118</Paragraphs>
  <Slides>28</Slides>
  <Notes>27</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28</vt:i4>
      </vt:variant>
    </vt:vector>
  </HeadingPairs>
  <TitlesOfParts>
    <vt:vector size="41" baseType="lpstr">
      <vt:lpstr>Montserrat Hairline</vt:lpstr>
      <vt:lpstr>等线</vt:lpstr>
      <vt:lpstr>等线 Light</vt:lpstr>
      <vt:lpstr>思源黑体</vt:lpstr>
      <vt:lpstr>微软雅黑</vt:lpstr>
      <vt:lpstr>Arial</vt:lpstr>
      <vt:lpstr>Calibri</vt:lpstr>
      <vt:lpstr>Calibri Light</vt:lpstr>
      <vt:lpstr>Lato Light</vt:lpstr>
      <vt:lpstr>Poppins Light</vt:lpstr>
      <vt:lpstr>Wingdings</vt:lpstr>
      <vt:lpstr>www.2ppt.com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MG动画制作基础培训教程</dc:title>
  <dc:creator/>
  <cp:keywords>希望 MG动画制作基础培训教程</cp:keywords>
  <cp:lastModifiedBy/>
  <cp:revision>2</cp:revision>
  <dcterms:created xsi:type="dcterms:W3CDTF">2021-05-01T02:52:20Z</dcterms:created>
  <dcterms:modified xsi:type="dcterms:W3CDTF">2025-04-01T03:04:38Z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16C3BD95F65B4B0A9A5535104F5DE7C7</vt:lpwstr>
  </property>
  <property fmtid="{D5CDD505-2E9C-101B-9397-08002B2CF9AE}" pid="3" name="KSOProductBuildVer">
    <vt:lpwstr>2052-11.1.0.10463</vt:lpwstr>
  </property>
</Properties>
</file>