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21"/>
  </p:notesMasterIdLst>
  <p:handoutMasterIdLst>
    <p:handoutMasterId r:id="rId22"/>
  </p:handoutMasterIdLst>
  <p:sldIdLst>
    <p:sldId id="374" r:id="rId3"/>
    <p:sldId id="340" r:id="rId4"/>
    <p:sldId id="360" r:id="rId5"/>
    <p:sldId id="361" r:id="rId6"/>
    <p:sldId id="407" r:id="rId7"/>
    <p:sldId id="357" r:id="rId8"/>
    <p:sldId id="416" r:id="rId9"/>
    <p:sldId id="417" r:id="rId10"/>
    <p:sldId id="406" r:id="rId11"/>
    <p:sldId id="412" r:id="rId12"/>
    <p:sldId id="418" r:id="rId13"/>
    <p:sldId id="419" r:id="rId14"/>
    <p:sldId id="413" r:id="rId15"/>
    <p:sldId id="414" r:id="rId16"/>
    <p:sldId id="420" r:id="rId17"/>
    <p:sldId id="415" r:id="rId18"/>
    <p:sldId id="421" r:id="rId19"/>
    <p:sldId id="372" r:id="rId20"/>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72"/>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4292329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102137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27576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094155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2569625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224715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5.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7</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文本动效</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文本图层属性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文本图层是一类单独的图层，除一般图层中的基本属性外，文本图层还多了一个“文本”属性组。</a:t>
            </a:r>
          </a:p>
        </p:txBody>
      </p:sp>
      <p:pic>
        <p:nvPicPr>
          <p:cNvPr id="3" name="图片 2">
            <a:extLst>
              <a:ext uri="{FF2B5EF4-FFF2-40B4-BE49-F238E27FC236}">
                <a16:creationId xmlns:a16="http://schemas.microsoft.com/office/drawing/2014/main" id="{886BC478-CD2A-4AC9-97D8-BB5F11461469}"/>
              </a:ext>
            </a:extLst>
          </p:cNvPr>
          <p:cNvPicPr>
            <a:picLocks noChangeAspect="1"/>
          </p:cNvPicPr>
          <p:nvPr/>
        </p:nvPicPr>
        <p:blipFill>
          <a:blip r:embed="rId3"/>
          <a:stretch>
            <a:fillRect/>
          </a:stretch>
        </p:blipFill>
        <p:spPr>
          <a:xfrm>
            <a:off x="2619600" y="2868863"/>
            <a:ext cx="5436750" cy="2352578"/>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文本图层属性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源文本</a:t>
            </a:r>
          </a:p>
          <a:p>
            <a:pPr indent="457200">
              <a:lnSpc>
                <a:spcPct val="150000"/>
              </a:lnSpc>
            </a:pPr>
            <a:r>
              <a:rPr lang="zh-CN" altLang="en-US" dirty="0">
                <a:latin typeface="微软雅黑" panose="020B0503020204020204" pitchFamily="34" charset="-122"/>
                <a:ea typeface="微软雅黑" panose="020B0503020204020204" pitchFamily="34" charset="-122"/>
              </a:rPr>
              <a:t>“源文本”属性用于记录文本内容、字符格式、段落格式等，通过该属性并结合关键帧的添加可以设置文本在不同时间段的显示效果。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路径选项</a:t>
            </a:r>
          </a:p>
          <a:p>
            <a:pPr indent="457200">
              <a:lnSpc>
                <a:spcPct val="150000"/>
              </a:lnSpc>
            </a:pPr>
            <a:r>
              <a:rPr lang="zh-CN" altLang="en-US" dirty="0">
                <a:latin typeface="微软雅黑" panose="020B0503020204020204" pitchFamily="34" charset="-122"/>
                <a:ea typeface="微软雅黑" panose="020B0503020204020204" pitchFamily="34" charset="-122"/>
              </a:rPr>
              <a:t>当文本图层上有蒙版时，可以将蒙版用作路径，制作路径文本的效果。用户不仅可以指定文本的路径，还可以设置各个字符在路径上的显示。</a:t>
            </a:r>
          </a:p>
        </p:txBody>
      </p:sp>
      <p:pic>
        <p:nvPicPr>
          <p:cNvPr id="2" name="图片 1">
            <a:extLst>
              <a:ext uri="{FF2B5EF4-FFF2-40B4-BE49-F238E27FC236}">
                <a16:creationId xmlns:a16="http://schemas.microsoft.com/office/drawing/2014/main" id="{2B59B638-E4AF-43FD-B695-80D756F0DB69}"/>
              </a:ext>
            </a:extLst>
          </p:cNvPr>
          <p:cNvPicPr>
            <a:picLocks noChangeAspect="1"/>
          </p:cNvPicPr>
          <p:nvPr/>
        </p:nvPicPr>
        <p:blipFill>
          <a:blip r:embed="rId3"/>
          <a:stretch>
            <a:fillRect/>
          </a:stretch>
        </p:blipFill>
        <p:spPr>
          <a:xfrm>
            <a:off x="498348" y="4288677"/>
            <a:ext cx="5216652" cy="2180844"/>
          </a:xfrm>
          <a:prstGeom prst="rect">
            <a:avLst/>
          </a:prstGeom>
        </p:spPr>
      </p:pic>
      <p:pic>
        <p:nvPicPr>
          <p:cNvPr id="5" name="图片 4">
            <a:extLst>
              <a:ext uri="{FF2B5EF4-FFF2-40B4-BE49-F238E27FC236}">
                <a16:creationId xmlns:a16="http://schemas.microsoft.com/office/drawing/2014/main" id="{E3C80B56-9DB1-4A64-8639-7F19CAFB7025}"/>
              </a:ext>
            </a:extLst>
          </p:cNvPr>
          <p:cNvPicPr>
            <a:picLocks noChangeAspect="1"/>
          </p:cNvPicPr>
          <p:nvPr/>
        </p:nvPicPr>
        <p:blipFill>
          <a:blip r:embed="rId4"/>
          <a:stretch>
            <a:fillRect/>
          </a:stretch>
        </p:blipFill>
        <p:spPr>
          <a:xfrm>
            <a:off x="5384673" y="4288677"/>
            <a:ext cx="5216652" cy="2180844"/>
          </a:xfrm>
          <a:prstGeom prst="rect">
            <a:avLst/>
          </a:prstGeom>
        </p:spPr>
      </p:pic>
    </p:spTree>
    <p:extLst>
      <p:ext uri="{BB962C8B-B14F-4D97-AF65-F5344CB8AC3E}">
        <p14:creationId xmlns:p14="http://schemas.microsoft.com/office/powerpoint/2010/main" val="16940234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文本图层属性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更多选项</a:t>
            </a:r>
          </a:p>
          <a:p>
            <a:pPr indent="457200">
              <a:lnSpc>
                <a:spcPct val="150000"/>
              </a:lnSpc>
            </a:pPr>
            <a:r>
              <a:rPr lang="zh-CN" altLang="en-US" dirty="0">
                <a:latin typeface="微软雅黑" panose="020B0503020204020204" pitchFamily="34" charset="-122"/>
                <a:ea typeface="微软雅黑" panose="020B0503020204020204" pitchFamily="34" charset="-122"/>
              </a:rPr>
              <a:t>“更多选项”属性组中的子选项与“字符”面板中的选项功能相同，并且有些选项还可以控制“字符”面板中的选项设置。</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锚点分组：指定用于变换的锚点是属于单个字符、词、行或是全部。</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分组对齐：用于控制字符锚点相对于组锚点的对齐方式。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填充和描边：用于控制填充和描边的显示方式。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字符间混合：用于控制字符间的混合模式，类似于图层混合模式。</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43938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动画控制器是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中一种用于控制动画属性的工具，通过它可以精确地控制和调整文本动效。</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41BC651D-A014-4CFB-B7AB-1DEE0674F25F}"/>
              </a:ext>
            </a:extLst>
          </p:cNvPr>
          <p:cNvPicPr>
            <a:picLocks noChangeAspect="1"/>
          </p:cNvPicPr>
          <p:nvPr/>
        </p:nvPicPr>
        <p:blipFill>
          <a:blip r:embed="rId3"/>
          <a:stretch>
            <a:fillRect/>
          </a:stretch>
        </p:blipFill>
        <p:spPr>
          <a:xfrm>
            <a:off x="2575463" y="2785158"/>
            <a:ext cx="7041073" cy="3591539"/>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文本选择器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文本选择器可以控制动画制作器影响的范围和程度，一般与动画制作器联合使用，每个动画制作器组都包括一个默认的范围选择器。</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范围选择器</a:t>
            </a:r>
          </a:p>
          <a:p>
            <a:pPr indent="457200">
              <a:lnSpc>
                <a:spcPct val="150000"/>
              </a:lnSpc>
            </a:pPr>
            <a:r>
              <a:rPr lang="zh-CN" altLang="en-US" dirty="0">
                <a:latin typeface="微软雅黑" panose="020B0503020204020204" pitchFamily="34" charset="-122"/>
                <a:ea typeface="微软雅黑" panose="020B0503020204020204" pitchFamily="34" charset="-122"/>
              </a:rPr>
              <a:t>范围选择器是最基础常用的选择器，可用于设置动画影响的文本范围。</a:t>
            </a:r>
          </a:p>
        </p:txBody>
      </p:sp>
      <p:pic>
        <p:nvPicPr>
          <p:cNvPr id="3" name="图片 2">
            <a:extLst>
              <a:ext uri="{FF2B5EF4-FFF2-40B4-BE49-F238E27FC236}">
                <a16:creationId xmlns:a16="http://schemas.microsoft.com/office/drawing/2014/main" id="{893835FF-0587-41AA-B6EC-E71C65F36304}"/>
              </a:ext>
            </a:extLst>
          </p:cNvPr>
          <p:cNvPicPr>
            <a:picLocks noChangeAspect="1"/>
          </p:cNvPicPr>
          <p:nvPr/>
        </p:nvPicPr>
        <p:blipFill>
          <a:blip r:embed="rId3"/>
          <a:stretch>
            <a:fillRect/>
          </a:stretch>
        </p:blipFill>
        <p:spPr>
          <a:xfrm>
            <a:off x="2658998" y="3429000"/>
            <a:ext cx="6383139" cy="2914650"/>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文本选择器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摆动选择器</a:t>
            </a:r>
          </a:p>
          <a:p>
            <a:pPr indent="457200">
              <a:lnSpc>
                <a:spcPct val="150000"/>
              </a:lnSpc>
            </a:pPr>
            <a:r>
              <a:rPr lang="zh-CN" altLang="en-US" dirty="0">
                <a:latin typeface="微软雅黑" panose="020B0503020204020204" pitchFamily="34" charset="-122"/>
                <a:ea typeface="微软雅黑" panose="020B0503020204020204" pitchFamily="34" charset="-122"/>
              </a:rPr>
              <a:t>摆动控制器可以控制文本的抖动，配合关键帧动画制作出更加复杂的动画效果。</a:t>
            </a:r>
          </a:p>
        </p:txBody>
      </p:sp>
      <p:pic>
        <p:nvPicPr>
          <p:cNvPr id="2" name="图片 1">
            <a:extLst>
              <a:ext uri="{FF2B5EF4-FFF2-40B4-BE49-F238E27FC236}">
                <a16:creationId xmlns:a16="http://schemas.microsoft.com/office/drawing/2014/main" id="{76948E94-A6B6-4EA2-8645-419768CE8215}"/>
              </a:ext>
            </a:extLst>
          </p:cNvPr>
          <p:cNvPicPr>
            <a:picLocks noChangeAspect="1"/>
          </p:cNvPicPr>
          <p:nvPr/>
        </p:nvPicPr>
        <p:blipFill>
          <a:blip r:embed="rId3"/>
          <a:stretch>
            <a:fillRect/>
          </a:stretch>
        </p:blipFill>
        <p:spPr>
          <a:xfrm>
            <a:off x="2672936" y="2725138"/>
            <a:ext cx="6084128" cy="3515630"/>
          </a:xfrm>
          <a:prstGeom prst="rect">
            <a:avLst/>
          </a:prstGeom>
        </p:spPr>
      </p:pic>
    </p:spTree>
    <p:extLst>
      <p:ext uri="{BB962C8B-B14F-4D97-AF65-F5344CB8AC3E}">
        <p14:creationId xmlns:p14="http://schemas.microsoft.com/office/powerpoint/2010/main" val="32822275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文本动画预设</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“效果和预设”面板中，提供了多组文本动画预设，可以帮助用户快速制作文本动画。</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从中选择预设，并将其拖拽至文本图层上即可，如图所示为添加“中央螺旋”动画预设的文本图层。</a:t>
            </a:r>
          </a:p>
        </p:txBody>
      </p:sp>
      <p:pic>
        <p:nvPicPr>
          <p:cNvPr id="2" name="图片 1">
            <a:extLst>
              <a:ext uri="{FF2B5EF4-FFF2-40B4-BE49-F238E27FC236}">
                <a16:creationId xmlns:a16="http://schemas.microsoft.com/office/drawing/2014/main" id="{C5CA6830-4CEA-4BEA-A545-468EC1890D5B}"/>
              </a:ext>
            </a:extLst>
          </p:cNvPr>
          <p:cNvPicPr>
            <a:picLocks noChangeAspect="1"/>
          </p:cNvPicPr>
          <p:nvPr/>
        </p:nvPicPr>
        <p:blipFill>
          <a:blip r:embed="rId3"/>
          <a:stretch>
            <a:fillRect/>
          </a:stretch>
        </p:blipFill>
        <p:spPr>
          <a:xfrm>
            <a:off x="2267047" y="3181354"/>
            <a:ext cx="6895905" cy="2882863"/>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案例实操：信息回复动效</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2308071"/>
            <a:ext cx="4522192" cy="2536400"/>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案例实操：信息回复动效</a:t>
            </a:r>
          </a:p>
          <a:p>
            <a:pPr indent="457200">
              <a:lnSpc>
                <a:spcPct val="150000"/>
              </a:lnSpc>
            </a:pPr>
            <a:r>
              <a:rPr lang="zh-CN" altLang="en-US" dirty="0">
                <a:latin typeface="微软雅黑" panose="020B0503020204020204" pitchFamily="34" charset="-122"/>
                <a:ea typeface="微软雅黑" panose="020B0503020204020204" pitchFamily="34" charset="-122"/>
              </a:rPr>
              <a:t>对话界面是</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设计中的常见界面，可以提供沟通交流的作用，为其中的信息回复添加动效，可以有效提升用户体验。本案例将通过文本制作、关键帧等制作信息回复动效。</a:t>
            </a:r>
          </a:p>
        </p:txBody>
      </p:sp>
      <p:pic>
        <p:nvPicPr>
          <p:cNvPr id="3" name="图片 2">
            <a:extLst>
              <a:ext uri="{FF2B5EF4-FFF2-40B4-BE49-F238E27FC236}">
                <a16:creationId xmlns:a16="http://schemas.microsoft.com/office/drawing/2014/main" id="{5BD23048-367A-4118-B4EB-AE24E455D71F}"/>
              </a:ext>
            </a:extLst>
          </p:cNvPr>
          <p:cNvPicPr>
            <a:picLocks noChangeAspect="1"/>
          </p:cNvPicPr>
          <p:nvPr/>
        </p:nvPicPr>
        <p:blipFill>
          <a:blip r:embed="rId3"/>
          <a:stretch>
            <a:fillRect/>
          </a:stretch>
        </p:blipFill>
        <p:spPr>
          <a:xfrm>
            <a:off x="6358026" y="1684038"/>
            <a:ext cx="3598164" cy="4512564"/>
          </a:xfrm>
          <a:prstGeom prst="rect">
            <a:avLst/>
          </a:prstGeom>
        </p:spPr>
      </p:pic>
    </p:spTree>
    <p:extLst>
      <p:ext uri="{BB962C8B-B14F-4D97-AF65-F5344CB8AC3E}">
        <p14:creationId xmlns:p14="http://schemas.microsoft.com/office/powerpoint/2010/main" val="10407017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文本动效在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设计中可以快速吸引用户的注意力，增强文本的可读性和趣味性。本章节将对文本动效的制作进行介绍，包括文本的创建与编辑、文本图层属性的设置、动画制作器的创建与编辑、文本选择器的应用、文本动画预设的应用等。通过学习和掌握这些知识，用户可以从容应对各类文本动效的制作。</a:t>
            </a:r>
          </a:p>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 </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62122" y="228161"/>
            <a:ext cx="878406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a:t>
            </a:r>
          </a:p>
          <a:p>
            <a:pPr eaLnBrk="0" hangingPunct="0">
              <a:lnSpc>
                <a:spcPct val="150000"/>
              </a:lnSpc>
            </a:pP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spc="300" dirty="0" err="1">
                <a:solidFill>
                  <a:schemeClr val="tx1">
                    <a:lumMod val="75000"/>
                    <a:lumOff val="25000"/>
                  </a:schemeClr>
                </a:solidFill>
                <a:latin typeface="微软雅黑" panose="020B0503020204020204" pitchFamily="34" charset="-122"/>
                <a:ea typeface="微软雅黑" panose="020B0503020204020204" pitchFamily="34" charset="-122"/>
              </a:rPr>
              <a:t>Photoshop+Illustrator+After</a:t>
            </a:r>
            <a:r>
              <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rPr>
              <a:t> Effects</a:t>
            </a: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文本的创建与编辑</a:t>
            </a:r>
          </a:p>
        </p:txBody>
      </p:sp>
      <p:sp>
        <p:nvSpPr>
          <p:cNvPr id="8" name="Rectangle 18"/>
          <p:cNvSpPr>
            <a:spLocks noChangeArrowheads="1"/>
          </p:cNvSpPr>
          <p:nvPr/>
        </p:nvSpPr>
        <p:spPr bwMode="auto">
          <a:xfrm>
            <a:off x="4215424" y="32694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文本动效的制作</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809446"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文本的创建与编辑</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Design and Production</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1357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文字工具是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软件中创建文本的主要工具，包括横排文字工具和直排文字工具两种，在“工具”面板中选择任意文字工具，在“合成”面板中单击输入文本，将创建点文本，</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E948A16-B196-4B83-BB69-87C95EA8AEA6}"/>
              </a:ext>
            </a:extLst>
          </p:cNvPr>
          <p:cNvPicPr>
            <a:picLocks noChangeAspect="1"/>
          </p:cNvPicPr>
          <p:nvPr/>
        </p:nvPicPr>
        <p:blipFill>
          <a:blip r:embed="rId3"/>
          <a:stretch>
            <a:fillRect/>
          </a:stretch>
        </p:blipFill>
        <p:spPr>
          <a:xfrm>
            <a:off x="1000643" y="3267622"/>
            <a:ext cx="5216652" cy="2180844"/>
          </a:xfrm>
          <a:prstGeom prst="rect">
            <a:avLst/>
          </a:prstGeom>
        </p:spPr>
      </p:pic>
      <p:pic>
        <p:nvPicPr>
          <p:cNvPr id="3" name="图片 2">
            <a:extLst>
              <a:ext uri="{FF2B5EF4-FFF2-40B4-BE49-F238E27FC236}">
                <a16:creationId xmlns:a16="http://schemas.microsoft.com/office/drawing/2014/main" id="{5133C848-6B13-45D4-B0F2-EEF3B1575FFF}"/>
              </a:ext>
            </a:extLst>
          </p:cNvPr>
          <p:cNvPicPr>
            <a:picLocks noChangeAspect="1"/>
          </p:cNvPicPr>
          <p:nvPr/>
        </p:nvPicPr>
        <p:blipFill>
          <a:blip r:embed="rId4"/>
          <a:stretch>
            <a:fillRect/>
          </a:stretch>
        </p:blipFill>
        <p:spPr>
          <a:xfrm>
            <a:off x="5041773" y="3267622"/>
            <a:ext cx="5216652" cy="2180844"/>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Design and Production</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为了获得视觉质量更加优秀的文本效果，用户可以在创建文本后，通过“字符”面板、“段落”面板等面板对文本进行编辑调整。</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字符”面板</a:t>
            </a:r>
          </a:p>
          <a:p>
            <a:pPr indent="457200">
              <a:lnSpc>
                <a:spcPct val="150000"/>
              </a:lnSpc>
            </a:pPr>
            <a:r>
              <a:rPr lang="zh-CN" altLang="en-US" dirty="0">
                <a:latin typeface="微软雅黑" panose="020B0503020204020204" pitchFamily="34" charset="-122"/>
                <a:ea typeface="微软雅黑" panose="020B0503020204020204" pitchFamily="34" charset="-122"/>
              </a:rPr>
              <a:t>“字符”面板主要用于设置文本的字符格式，包括字体、字号、填充、描边等。</a:t>
            </a:r>
          </a:p>
        </p:txBody>
      </p:sp>
      <p:pic>
        <p:nvPicPr>
          <p:cNvPr id="2" name="图片 1">
            <a:extLst>
              <a:ext uri="{FF2B5EF4-FFF2-40B4-BE49-F238E27FC236}">
                <a16:creationId xmlns:a16="http://schemas.microsoft.com/office/drawing/2014/main" id="{9160EE92-5214-4B21-9D45-9E5331AE9858}"/>
              </a:ext>
            </a:extLst>
          </p:cNvPr>
          <p:cNvPicPr>
            <a:picLocks noChangeAspect="1"/>
          </p:cNvPicPr>
          <p:nvPr/>
        </p:nvPicPr>
        <p:blipFill>
          <a:blip r:embed="rId3"/>
          <a:stretch>
            <a:fillRect/>
          </a:stretch>
        </p:blipFill>
        <p:spPr>
          <a:xfrm>
            <a:off x="2331558" y="3448477"/>
            <a:ext cx="6766883" cy="2828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Design and Production</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段落”面板</a:t>
            </a:r>
          </a:p>
          <a:p>
            <a:pPr indent="457200">
              <a:lnSpc>
                <a:spcPct val="150000"/>
              </a:lnSpc>
            </a:pPr>
            <a:r>
              <a:rPr lang="zh-CN" altLang="en-US" dirty="0">
                <a:latin typeface="微软雅黑" panose="020B0503020204020204" pitchFamily="34" charset="-122"/>
                <a:ea typeface="微软雅黑" panose="020B0503020204020204" pitchFamily="34" charset="-122"/>
              </a:rPr>
              <a:t>“段落”面板主要用于设置文本段落，如缩进、对齐方式等。</a:t>
            </a:r>
          </a:p>
        </p:txBody>
      </p:sp>
      <p:pic>
        <p:nvPicPr>
          <p:cNvPr id="3" name="图片 2">
            <a:extLst>
              <a:ext uri="{FF2B5EF4-FFF2-40B4-BE49-F238E27FC236}">
                <a16:creationId xmlns:a16="http://schemas.microsoft.com/office/drawing/2014/main" id="{223640E3-CD47-4B60-80B1-E1CE4FF38523}"/>
              </a:ext>
            </a:extLst>
          </p:cNvPr>
          <p:cNvPicPr>
            <a:picLocks noChangeAspect="1"/>
          </p:cNvPicPr>
          <p:nvPr/>
        </p:nvPicPr>
        <p:blipFill>
          <a:blip r:embed="rId3"/>
          <a:stretch>
            <a:fillRect/>
          </a:stretch>
        </p:blipFill>
        <p:spPr>
          <a:xfrm>
            <a:off x="2086857" y="2852124"/>
            <a:ext cx="7256286" cy="3033522"/>
          </a:xfrm>
          <a:prstGeom prst="rect">
            <a:avLst/>
          </a:prstGeom>
        </p:spPr>
      </p:pic>
    </p:spTree>
    <p:extLst>
      <p:ext uri="{BB962C8B-B14F-4D97-AF65-F5344CB8AC3E}">
        <p14:creationId xmlns:p14="http://schemas.microsoft.com/office/powerpoint/2010/main" val="12194462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Design and Production</a:t>
            </a:r>
            <a:endParaRPr lang="en-US" altLang="zh-CN" dirty="0"/>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属性”面板</a:t>
            </a:r>
          </a:p>
          <a:p>
            <a:pPr indent="457200">
              <a:lnSpc>
                <a:spcPct val="150000"/>
              </a:lnSpc>
            </a:pPr>
            <a:r>
              <a:rPr lang="zh-CN" altLang="en-US" dirty="0">
                <a:latin typeface="微软雅黑" panose="020B0503020204020204" pitchFamily="34" charset="-122"/>
                <a:ea typeface="微软雅黑" panose="020B0503020204020204" pitchFamily="34" charset="-122"/>
              </a:rPr>
              <a:t>“属性”面板综合了“字符”和“段落”面板的功能，还提供了图层变换、文本动画等选项，可以对选中文本的字符、段落变换等多种属性及文本动画进行设置。</a:t>
            </a:r>
          </a:p>
        </p:txBody>
      </p:sp>
      <p:pic>
        <p:nvPicPr>
          <p:cNvPr id="2" name="图片 1">
            <a:extLst>
              <a:ext uri="{FF2B5EF4-FFF2-40B4-BE49-F238E27FC236}">
                <a16:creationId xmlns:a16="http://schemas.microsoft.com/office/drawing/2014/main" id="{9953E5D1-F287-4F76-959A-CA604924B454}"/>
              </a:ext>
            </a:extLst>
          </p:cNvPr>
          <p:cNvPicPr>
            <a:picLocks noChangeAspect="1"/>
          </p:cNvPicPr>
          <p:nvPr/>
        </p:nvPicPr>
        <p:blipFill>
          <a:blip r:embed="rId3"/>
          <a:stretch>
            <a:fillRect/>
          </a:stretch>
        </p:blipFill>
        <p:spPr>
          <a:xfrm>
            <a:off x="2267047" y="3267622"/>
            <a:ext cx="6895905" cy="2882863"/>
          </a:xfrm>
          <a:prstGeom prst="rect">
            <a:avLst/>
          </a:prstGeom>
        </p:spPr>
      </p:pic>
    </p:spTree>
    <p:extLst>
      <p:ext uri="{BB962C8B-B14F-4D97-AF65-F5344CB8AC3E}">
        <p14:creationId xmlns:p14="http://schemas.microsoft.com/office/powerpoint/2010/main" val="40151859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文本动效的制作</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996</Words>
  <Application>Microsoft Office PowerPoint</Application>
  <PresentationFormat>宽屏</PresentationFormat>
  <Paragraphs>102</Paragraphs>
  <Slides>18</Slides>
  <Notes>17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18</vt:i4>
      </vt:variant>
    </vt:vector>
  </HeadingPairs>
  <TitlesOfParts>
    <vt:vector size="32"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UI动效设计3合1（Photoshop+Illustrator+After Effects）</dc:title>
  <dc:creator/>
  <cp:keywords>UI动效设计3合1（Photoshop+Illustrator+After Effects）</cp:keywords>
  <dc:description>www.2ppt.com-爱PPT提供资源下载</dc:description>
  <cp:lastModifiedBy/>
  <cp:revision>2</cp:revision>
  <dcterms:created xsi:type="dcterms:W3CDTF">2021-05-01T02:52:20Z</dcterms:created>
  <dcterms:modified xsi:type="dcterms:W3CDTF">2024-11-04T07:57:23Z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