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3.xml" ContentType="application/vnd.openxmlformats-officedocument.presentationml.tag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47"/>
  </p:notesMasterIdLst>
  <p:handoutMasterIdLst>
    <p:handoutMasterId r:id="rId48"/>
  </p:handoutMasterIdLst>
  <p:sldIdLst>
    <p:sldId id="374" r:id="rId3"/>
    <p:sldId id="340" r:id="rId4"/>
    <p:sldId id="360" r:id="rId5"/>
    <p:sldId id="361" r:id="rId6"/>
    <p:sldId id="407" r:id="rId7"/>
    <p:sldId id="357" r:id="rId8"/>
    <p:sldId id="408" r:id="rId9"/>
    <p:sldId id="440" r:id="rId10"/>
    <p:sldId id="406" r:id="rId11"/>
    <p:sldId id="413" r:id="rId12"/>
    <p:sldId id="412" r:id="rId13"/>
    <p:sldId id="441" r:id="rId14"/>
    <p:sldId id="442" r:id="rId15"/>
    <p:sldId id="414" r:id="rId16"/>
    <p:sldId id="443" r:id="rId17"/>
    <p:sldId id="444" r:id="rId18"/>
    <p:sldId id="445" r:id="rId19"/>
    <p:sldId id="446" r:id="rId20"/>
    <p:sldId id="415" r:id="rId21"/>
    <p:sldId id="423" r:id="rId22"/>
    <p:sldId id="424" r:id="rId23"/>
    <p:sldId id="425" r:id="rId24"/>
    <p:sldId id="447" r:id="rId25"/>
    <p:sldId id="448" r:id="rId26"/>
    <p:sldId id="449" r:id="rId27"/>
    <p:sldId id="450" r:id="rId28"/>
    <p:sldId id="451" r:id="rId29"/>
    <p:sldId id="426" r:id="rId30"/>
    <p:sldId id="428" r:id="rId31"/>
    <p:sldId id="433" r:id="rId32"/>
    <p:sldId id="434" r:id="rId33"/>
    <p:sldId id="430" r:id="rId34"/>
    <p:sldId id="432" r:id="rId35"/>
    <p:sldId id="435" r:id="rId36"/>
    <p:sldId id="436" r:id="rId37"/>
    <p:sldId id="431" r:id="rId38"/>
    <p:sldId id="429" r:id="rId39"/>
    <p:sldId id="439" r:id="rId40"/>
    <p:sldId id="438" r:id="rId41"/>
    <p:sldId id="437" r:id="rId42"/>
    <p:sldId id="452" r:id="rId43"/>
    <p:sldId id="453" r:id="rId44"/>
    <p:sldId id="454" r:id="rId45"/>
    <p:sldId id="372" r:id="rId46"/>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71" d="100"/>
          <a:sy n="71" d="100"/>
        </p:scale>
        <p:origin x="852" y="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982347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1352343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1622660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1572325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2044919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306049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1166072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330730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6697222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451486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2982930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1238610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2656619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163204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39315650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255908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29288915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902665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37</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16211676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39</a:t>
            </a:fld>
            <a:endParaRPr lang="zh-CN" altLang="en-US"/>
          </a:p>
        </p:txBody>
      </p:sp>
    </p:spTree>
    <p:extLst>
      <p:ext uri="{BB962C8B-B14F-4D97-AF65-F5344CB8AC3E}">
        <p14:creationId xmlns:p14="http://schemas.microsoft.com/office/powerpoint/2010/main" val="21988099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2691464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5816709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42</a:t>
            </a:fld>
            <a:endParaRPr lang="zh-CN" altLang="en-US"/>
          </a:p>
        </p:txBody>
      </p:sp>
    </p:spTree>
    <p:extLst>
      <p:ext uri="{BB962C8B-B14F-4D97-AF65-F5344CB8AC3E}">
        <p14:creationId xmlns:p14="http://schemas.microsoft.com/office/powerpoint/2010/main" val="8166834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43</a:t>
            </a:fld>
            <a:endParaRPr lang="zh-CN" altLang="en-US"/>
          </a:p>
        </p:txBody>
      </p:sp>
    </p:spTree>
    <p:extLst>
      <p:ext uri="{BB962C8B-B14F-4D97-AF65-F5344CB8AC3E}">
        <p14:creationId xmlns:p14="http://schemas.microsoft.com/office/powerpoint/2010/main" val="590556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44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057294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1890398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1038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9.xml"/><Relationship Id="rId1" Type="http://schemas.openxmlformats.org/officeDocument/2006/relationships/slideLayout" Target="../slideLayouts/slideLayout32.xml"/><Relationship Id="rId4" Type="http://schemas.openxmlformats.org/officeDocument/2006/relationships/image" Target="../media/image32.emf"/></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32.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39.emf"/></Relationships>
</file>

<file path=ppt/slides/_rels/slide3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41.emf"/></Relationships>
</file>

<file path=ppt/slides/_rels/slide3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3.emf"/></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4</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a:t>
            </a:r>
            <a:r>
              <a:rPr lang="en-US" altLang="zh-CN" sz="4000" b="1" dirty="0" err="1">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Illustrstor</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矢量绘图详解</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4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9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绘制线段和网格</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使用直线段工具、弧形工具以及矩形网格工具以创建出线段组成的各种图形。</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．绘制直线</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．绘制曲线</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．绘制网格</a:t>
            </a:r>
          </a:p>
        </p:txBody>
      </p:sp>
      <p:pic>
        <p:nvPicPr>
          <p:cNvPr id="2" name="图片 1">
            <a:extLst>
              <a:ext uri="{FF2B5EF4-FFF2-40B4-BE49-F238E27FC236}">
                <a16:creationId xmlns:a16="http://schemas.microsoft.com/office/drawing/2014/main" id="{95B4571A-9032-44F2-8A5E-254FFAE19F8A}"/>
              </a:ext>
            </a:extLst>
          </p:cNvPr>
          <p:cNvPicPr>
            <a:picLocks noChangeAspect="1"/>
          </p:cNvPicPr>
          <p:nvPr/>
        </p:nvPicPr>
        <p:blipFill>
          <a:blip r:embed="rId3"/>
          <a:stretch>
            <a:fillRect/>
          </a:stretch>
        </p:blipFill>
        <p:spPr>
          <a:xfrm>
            <a:off x="1122705" y="3860121"/>
            <a:ext cx="5184648" cy="1586484"/>
          </a:xfrm>
          <a:prstGeom prst="rect">
            <a:avLst/>
          </a:prstGeom>
        </p:spPr>
      </p:pic>
      <p:pic>
        <p:nvPicPr>
          <p:cNvPr id="5" name="图片 4">
            <a:extLst>
              <a:ext uri="{FF2B5EF4-FFF2-40B4-BE49-F238E27FC236}">
                <a16:creationId xmlns:a16="http://schemas.microsoft.com/office/drawing/2014/main" id="{34CC107E-5EAD-40D2-97FC-F6AF788F5693}"/>
              </a:ext>
            </a:extLst>
          </p:cNvPr>
          <p:cNvPicPr>
            <a:picLocks noChangeAspect="1"/>
          </p:cNvPicPr>
          <p:nvPr/>
        </p:nvPicPr>
        <p:blipFill>
          <a:blip r:embed="rId4"/>
          <a:stretch>
            <a:fillRect/>
          </a:stretch>
        </p:blipFill>
        <p:spPr>
          <a:xfrm>
            <a:off x="5715000" y="3658953"/>
            <a:ext cx="5184648" cy="1787652"/>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绘制路径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路径是</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中非常重要的概念，它由锚点和线段组成，用于定义图形的轮廓。使用钢笔工具以及曲率工具可以创建直线和曲线路径。</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．钢笔工具</a:t>
            </a:r>
          </a:p>
          <a:p>
            <a:pPr indent="457200">
              <a:lnSpc>
                <a:spcPct val="150000"/>
              </a:lnSpc>
            </a:pPr>
            <a:r>
              <a:rPr lang="zh-CN" altLang="en-US" dirty="0">
                <a:latin typeface="微软雅黑" panose="020B0503020204020204" pitchFamily="34" charset="-122"/>
                <a:ea typeface="微软雅黑" panose="020B0503020204020204" pitchFamily="34" charset="-122"/>
              </a:rPr>
              <a:t>钢笔工具可以使用锚点和手柄精确创建路径。</a:t>
            </a:r>
          </a:p>
        </p:txBody>
      </p:sp>
      <p:pic>
        <p:nvPicPr>
          <p:cNvPr id="3" name="图片 2">
            <a:extLst>
              <a:ext uri="{FF2B5EF4-FFF2-40B4-BE49-F238E27FC236}">
                <a16:creationId xmlns:a16="http://schemas.microsoft.com/office/drawing/2014/main" id="{2138B37A-3BC7-4BEF-B6A8-668C25C11F12}"/>
              </a:ext>
            </a:extLst>
          </p:cNvPr>
          <p:cNvPicPr>
            <a:picLocks noChangeAspect="1"/>
          </p:cNvPicPr>
          <p:nvPr/>
        </p:nvPicPr>
        <p:blipFill>
          <a:blip r:embed="rId3"/>
          <a:stretch>
            <a:fillRect/>
          </a:stretch>
        </p:blipFill>
        <p:spPr>
          <a:xfrm>
            <a:off x="1118012" y="3406928"/>
            <a:ext cx="9193975" cy="2813324"/>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绘制路径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．曲率工具</a:t>
            </a:r>
          </a:p>
          <a:p>
            <a:pPr indent="457200">
              <a:lnSpc>
                <a:spcPct val="150000"/>
              </a:lnSpc>
            </a:pPr>
            <a:r>
              <a:rPr lang="zh-CN" altLang="en-US" dirty="0">
                <a:latin typeface="微软雅黑" panose="020B0503020204020204" pitchFamily="34" charset="-122"/>
                <a:ea typeface="微软雅黑" panose="020B0503020204020204" pitchFamily="34" charset="-122"/>
              </a:rPr>
              <a:t>曲率工具可以轻松创建并编辑曲线和直线。</a:t>
            </a:r>
          </a:p>
        </p:txBody>
      </p:sp>
      <p:pic>
        <p:nvPicPr>
          <p:cNvPr id="2" name="图片 1">
            <a:extLst>
              <a:ext uri="{FF2B5EF4-FFF2-40B4-BE49-F238E27FC236}">
                <a16:creationId xmlns:a16="http://schemas.microsoft.com/office/drawing/2014/main" id="{596C8DA6-6B0D-4F3D-9D81-3BA36E365AAD}"/>
              </a:ext>
            </a:extLst>
          </p:cNvPr>
          <p:cNvPicPr>
            <a:picLocks noChangeAspect="1"/>
          </p:cNvPicPr>
          <p:nvPr/>
        </p:nvPicPr>
        <p:blipFill>
          <a:blip r:embed="rId3"/>
          <a:stretch>
            <a:fillRect/>
          </a:stretch>
        </p:blipFill>
        <p:spPr>
          <a:xfrm>
            <a:off x="1122705" y="2852124"/>
            <a:ext cx="8857864" cy="2710475"/>
          </a:xfrm>
          <a:prstGeom prst="rect">
            <a:avLst/>
          </a:prstGeom>
        </p:spPr>
      </p:pic>
    </p:spTree>
    <p:extLst>
      <p:ext uri="{BB962C8B-B14F-4D97-AF65-F5344CB8AC3E}">
        <p14:creationId xmlns:p14="http://schemas.microsoft.com/office/powerpoint/2010/main" val="9015081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绘制路径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．画笔工具</a:t>
            </a:r>
          </a:p>
          <a:p>
            <a:pPr indent="457200">
              <a:lnSpc>
                <a:spcPct val="150000"/>
              </a:lnSpc>
            </a:pPr>
            <a:r>
              <a:rPr lang="zh-CN" altLang="en-US" dirty="0">
                <a:latin typeface="微软雅黑" panose="020B0503020204020204" pitchFamily="34" charset="-122"/>
                <a:ea typeface="微软雅黑" panose="020B0503020204020204" pitchFamily="34" charset="-122"/>
              </a:rPr>
              <a:t>画笔工具可以在应用画笔描边的情况下绘制自由路径。</a:t>
            </a:r>
          </a:p>
        </p:txBody>
      </p:sp>
      <p:pic>
        <p:nvPicPr>
          <p:cNvPr id="3" name="图片 2">
            <a:extLst>
              <a:ext uri="{FF2B5EF4-FFF2-40B4-BE49-F238E27FC236}">
                <a16:creationId xmlns:a16="http://schemas.microsoft.com/office/drawing/2014/main" id="{8063A859-C23D-4849-B80B-CE93FD713853}"/>
              </a:ext>
            </a:extLst>
          </p:cNvPr>
          <p:cNvPicPr>
            <a:picLocks noChangeAspect="1"/>
          </p:cNvPicPr>
          <p:nvPr/>
        </p:nvPicPr>
        <p:blipFill>
          <a:blip r:embed="rId3"/>
          <a:stretch>
            <a:fillRect/>
          </a:stretch>
        </p:blipFill>
        <p:spPr>
          <a:xfrm>
            <a:off x="817625" y="2785158"/>
            <a:ext cx="8721339" cy="2668699"/>
          </a:xfrm>
          <a:prstGeom prst="rect">
            <a:avLst/>
          </a:prstGeom>
        </p:spPr>
      </p:pic>
    </p:spTree>
    <p:extLst>
      <p:ext uri="{BB962C8B-B14F-4D97-AF65-F5344CB8AC3E}">
        <p14:creationId xmlns:p14="http://schemas.microsoft.com/office/powerpoint/2010/main" val="33573466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绘制几何形状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提供了多种几何形状工具，如矩形工具、圆角矩形工具、椭圆工具、多边形工具等，用于绘制基本的几何形状。</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．绘制矩形和正方形</a:t>
            </a:r>
          </a:p>
          <a:p>
            <a:pPr indent="457200">
              <a:lnSpc>
                <a:spcPct val="150000"/>
              </a:lnSpc>
            </a:pPr>
            <a:r>
              <a:rPr lang="zh-CN" altLang="en-US" dirty="0">
                <a:latin typeface="微软雅黑" panose="020B0503020204020204" pitchFamily="34" charset="-122"/>
                <a:ea typeface="微软雅黑" panose="020B0503020204020204" pitchFamily="34" charset="-122"/>
              </a:rPr>
              <a:t>选择“矩形工具” ，直接拖动可绘制自定义大小的矩形。</a:t>
            </a:r>
          </a:p>
        </p:txBody>
      </p:sp>
      <p:pic>
        <p:nvPicPr>
          <p:cNvPr id="3" name="图片 2">
            <a:extLst>
              <a:ext uri="{FF2B5EF4-FFF2-40B4-BE49-F238E27FC236}">
                <a16:creationId xmlns:a16="http://schemas.microsoft.com/office/drawing/2014/main" id="{B14DAB0A-1E1D-4427-8984-CB23E664967E}"/>
              </a:ext>
            </a:extLst>
          </p:cNvPr>
          <p:cNvPicPr>
            <a:picLocks noChangeAspect="1"/>
          </p:cNvPicPr>
          <p:nvPr/>
        </p:nvPicPr>
        <p:blipFill>
          <a:blip r:embed="rId3"/>
          <a:stretch>
            <a:fillRect/>
          </a:stretch>
        </p:blipFill>
        <p:spPr>
          <a:xfrm>
            <a:off x="1502939" y="3598811"/>
            <a:ext cx="7541646" cy="2307717"/>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绘制几何形状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．绘制圆角矩形</a:t>
            </a:r>
          </a:p>
          <a:p>
            <a:pPr indent="457200">
              <a:lnSpc>
                <a:spcPct val="150000"/>
              </a:lnSpc>
            </a:pPr>
            <a:r>
              <a:rPr lang="zh-CN" altLang="en-US" dirty="0">
                <a:latin typeface="微软雅黑" panose="020B0503020204020204" pitchFamily="34" charset="-122"/>
                <a:ea typeface="微软雅黑" panose="020B0503020204020204" pitchFamily="34" charset="-122"/>
              </a:rPr>
              <a:t>选择“圆角矩形工具” ，直接拖动可绘制自定义大小的圆角矩形。</a:t>
            </a:r>
          </a:p>
        </p:txBody>
      </p:sp>
      <p:pic>
        <p:nvPicPr>
          <p:cNvPr id="2" name="图片 1">
            <a:extLst>
              <a:ext uri="{FF2B5EF4-FFF2-40B4-BE49-F238E27FC236}">
                <a16:creationId xmlns:a16="http://schemas.microsoft.com/office/drawing/2014/main" id="{5D5AE6BF-1747-42F8-AF88-B66365EEF7E5}"/>
              </a:ext>
            </a:extLst>
          </p:cNvPr>
          <p:cNvPicPr>
            <a:picLocks noChangeAspect="1"/>
          </p:cNvPicPr>
          <p:nvPr/>
        </p:nvPicPr>
        <p:blipFill>
          <a:blip r:embed="rId3"/>
          <a:stretch>
            <a:fillRect/>
          </a:stretch>
        </p:blipFill>
        <p:spPr>
          <a:xfrm>
            <a:off x="831913" y="2976916"/>
            <a:ext cx="8450042" cy="2585683"/>
          </a:xfrm>
          <a:prstGeom prst="rect">
            <a:avLst/>
          </a:prstGeom>
        </p:spPr>
      </p:pic>
    </p:spTree>
    <p:extLst>
      <p:ext uri="{BB962C8B-B14F-4D97-AF65-F5344CB8AC3E}">
        <p14:creationId xmlns:p14="http://schemas.microsoft.com/office/powerpoint/2010/main" val="24368573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绘制几何形状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．绘制椭圆形与圆形</a:t>
            </a:r>
          </a:p>
          <a:p>
            <a:pPr indent="457200">
              <a:lnSpc>
                <a:spcPct val="150000"/>
              </a:lnSpc>
            </a:pPr>
            <a:r>
              <a:rPr lang="zh-CN" altLang="en-US" dirty="0">
                <a:latin typeface="微软雅黑" panose="020B0503020204020204" pitchFamily="34" charset="-122"/>
                <a:ea typeface="微软雅黑" panose="020B0503020204020204" pitchFamily="34" charset="-122"/>
              </a:rPr>
              <a:t>选择“椭圆工具” ，直接拖动可绘制自定义大小的椭圆形，在绘制椭圆形的过程中按住</a:t>
            </a:r>
            <a:r>
              <a:rPr lang="en-US" altLang="zh-CN" dirty="0">
                <a:latin typeface="微软雅黑" panose="020B0503020204020204" pitchFamily="34" charset="-122"/>
                <a:ea typeface="微软雅黑" panose="020B0503020204020204" pitchFamily="34" charset="-122"/>
              </a:rPr>
              <a:t>Shift</a:t>
            </a:r>
            <a:r>
              <a:rPr lang="zh-CN" altLang="en-US" dirty="0">
                <a:latin typeface="微软雅黑" panose="020B0503020204020204" pitchFamily="34" charset="-122"/>
                <a:ea typeface="微软雅黑" panose="020B0503020204020204" pitchFamily="34" charset="-122"/>
              </a:rPr>
              <a:t>键，可以绘制正圆形；按住</a:t>
            </a:r>
            <a:r>
              <a:rPr lang="en-US" altLang="zh-CN" dirty="0" err="1">
                <a:latin typeface="微软雅黑" panose="020B0503020204020204" pitchFamily="34" charset="-122"/>
                <a:ea typeface="微软雅黑" panose="020B0503020204020204" pitchFamily="34" charset="-122"/>
              </a:rPr>
              <a:t>Alt+Shift</a:t>
            </a:r>
            <a:r>
              <a:rPr lang="zh-CN" altLang="en-US" dirty="0">
                <a:latin typeface="微软雅黑" panose="020B0503020204020204" pitchFamily="34" charset="-122"/>
                <a:ea typeface="微软雅黑" panose="020B0503020204020204" pitchFamily="34" charset="-122"/>
              </a:rPr>
              <a:t>键，可以绘制以起点为中心的正圆形。</a:t>
            </a:r>
          </a:p>
        </p:txBody>
      </p:sp>
      <p:pic>
        <p:nvPicPr>
          <p:cNvPr id="3" name="图片 2">
            <a:extLst>
              <a:ext uri="{FF2B5EF4-FFF2-40B4-BE49-F238E27FC236}">
                <a16:creationId xmlns:a16="http://schemas.microsoft.com/office/drawing/2014/main" id="{C65E6E5C-8580-43EB-ABCC-75BA6A2A0DBA}"/>
              </a:ext>
            </a:extLst>
          </p:cNvPr>
          <p:cNvPicPr>
            <a:picLocks noChangeAspect="1"/>
          </p:cNvPicPr>
          <p:nvPr/>
        </p:nvPicPr>
        <p:blipFill>
          <a:blip r:embed="rId3"/>
          <a:stretch>
            <a:fillRect/>
          </a:stretch>
        </p:blipFill>
        <p:spPr>
          <a:xfrm>
            <a:off x="1489979" y="3200656"/>
            <a:ext cx="8450042" cy="2585683"/>
          </a:xfrm>
          <a:prstGeom prst="rect">
            <a:avLst/>
          </a:prstGeom>
        </p:spPr>
      </p:pic>
    </p:spTree>
    <p:extLst>
      <p:ext uri="{BB962C8B-B14F-4D97-AF65-F5344CB8AC3E}">
        <p14:creationId xmlns:p14="http://schemas.microsoft.com/office/powerpoint/2010/main" val="31105005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绘制几何形状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．绘制多边形</a:t>
            </a:r>
          </a:p>
          <a:p>
            <a:pPr indent="457200">
              <a:lnSpc>
                <a:spcPct val="150000"/>
              </a:lnSpc>
            </a:pPr>
            <a:r>
              <a:rPr lang="zh-CN" altLang="en-US" dirty="0">
                <a:latin typeface="微软雅黑" panose="020B0503020204020204" pitchFamily="34" charset="-122"/>
                <a:ea typeface="微软雅黑" panose="020B0503020204020204" pitchFamily="34" charset="-122"/>
              </a:rPr>
              <a:t>选择“多边形工具” 在画板上拖动鼠标可绘制不同边数的多边形。</a:t>
            </a:r>
          </a:p>
        </p:txBody>
      </p:sp>
      <p:pic>
        <p:nvPicPr>
          <p:cNvPr id="2" name="图片 1">
            <a:extLst>
              <a:ext uri="{FF2B5EF4-FFF2-40B4-BE49-F238E27FC236}">
                <a16:creationId xmlns:a16="http://schemas.microsoft.com/office/drawing/2014/main" id="{8C35F728-13BE-428A-9124-BB17EAD404A6}"/>
              </a:ext>
            </a:extLst>
          </p:cNvPr>
          <p:cNvPicPr>
            <a:picLocks noChangeAspect="1"/>
          </p:cNvPicPr>
          <p:nvPr/>
        </p:nvPicPr>
        <p:blipFill>
          <a:blip r:embed="rId3"/>
          <a:stretch>
            <a:fillRect/>
          </a:stretch>
        </p:blipFill>
        <p:spPr>
          <a:xfrm>
            <a:off x="1489979" y="2785158"/>
            <a:ext cx="8450042" cy="2585683"/>
          </a:xfrm>
          <a:prstGeom prst="rect">
            <a:avLst/>
          </a:prstGeom>
        </p:spPr>
      </p:pic>
    </p:spTree>
    <p:extLst>
      <p:ext uri="{BB962C8B-B14F-4D97-AF65-F5344CB8AC3E}">
        <p14:creationId xmlns:p14="http://schemas.microsoft.com/office/powerpoint/2010/main" val="36295579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95289"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绘制几何形状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．绘制星形</a:t>
            </a:r>
          </a:p>
          <a:p>
            <a:pPr indent="457200">
              <a:lnSpc>
                <a:spcPct val="150000"/>
              </a:lnSpc>
            </a:pPr>
            <a:r>
              <a:rPr lang="zh-CN" altLang="en-US" dirty="0">
                <a:latin typeface="微软雅黑" panose="020B0503020204020204" pitchFamily="34" charset="-122"/>
                <a:ea typeface="微软雅黑" panose="020B0503020204020204" pitchFamily="34" charset="-122"/>
              </a:rPr>
              <a:t>使用“星形工具” 可以绘制不同形状的星形图形。</a:t>
            </a:r>
          </a:p>
        </p:txBody>
      </p:sp>
      <p:pic>
        <p:nvPicPr>
          <p:cNvPr id="3" name="图片 2">
            <a:extLst>
              <a:ext uri="{FF2B5EF4-FFF2-40B4-BE49-F238E27FC236}">
                <a16:creationId xmlns:a16="http://schemas.microsoft.com/office/drawing/2014/main" id="{218523F3-19CF-464C-8456-587F495E5303}"/>
              </a:ext>
            </a:extLst>
          </p:cNvPr>
          <p:cNvPicPr>
            <a:picLocks noChangeAspect="1"/>
          </p:cNvPicPr>
          <p:nvPr/>
        </p:nvPicPr>
        <p:blipFill>
          <a:blip r:embed="rId3"/>
          <a:stretch>
            <a:fillRect/>
          </a:stretch>
        </p:blipFill>
        <p:spPr>
          <a:xfrm>
            <a:off x="0" y="2678620"/>
            <a:ext cx="10016308" cy="3064955"/>
          </a:xfrm>
          <a:prstGeom prst="rect">
            <a:avLst/>
          </a:prstGeom>
        </p:spPr>
      </p:pic>
    </p:spTree>
    <p:extLst>
      <p:ext uri="{BB962C8B-B14F-4D97-AF65-F5344CB8AC3E}">
        <p14:creationId xmlns:p14="http://schemas.microsoft.com/office/powerpoint/2010/main" val="23566639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编辑路径与形状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路径创建完成后，可以根据自身的需要对路径进行编辑。编辑路径不仅仅是使用直接选择工具，拖拽锚点那么简单，需要执行“对象”→“路径”命令下的下拉菜单中，去编辑路径对象。</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B5C63255-B2F5-436E-BAFA-53116AFC555E}"/>
              </a:ext>
            </a:extLst>
          </p:cNvPr>
          <p:cNvPicPr>
            <a:picLocks noChangeAspect="1"/>
          </p:cNvPicPr>
          <p:nvPr/>
        </p:nvPicPr>
        <p:blipFill>
          <a:blip r:embed="rId3"/>
          <a:stretch>
            <a:fillRect/>
          </a:stretch>
        </p:blipFill>
        <p:spPr>
          <a:xfrm>
            <a:off x="2901314" y="2937827"/>
            <a:ext cx="5171123" cy="3102674"/>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Illustrator</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动效制作中扮演着重要的前期准备和素材制作角色，其生成的矢量图形为后续的动画制作提供了坚实的基础。通过与动画软件的协同工作，设计师可以创建出高质量的</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动效，提升用户体验和界面吸引力。</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62122" y="228161"/>
            <a:ext cx="878406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a:t>
            </a:r>
          </a:p>
          <a:p>
            <a:pPr eaLnBrk="0" hangingPunct="0">
              <a:lnSpc>
                <a:spcPct val="150000"/>
              </a:lnSpc>
            </a:pP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b="1" spc="300" dirty="0" err="1">
                <a:solidFill>
                  <a:schemeClr val="tx1">
                    <a:lumMod val="75000"/>
                    <a:lumOff val="25000"/>
                  </a:schemeClr>
                </a:solidFill>
                <a:latin typeface="微软雅黑" panose="020B0503020204020204" pitchFamily="34" charset="-122"/>
                <a:ea typeface="微软雅黑" panose="020B0503020204020204" pitchFamily="34" charset="-122"/>
              </a:rPr>
              <a:t>Photoshop+Illustrator+After</a:t>
            </a:r>
            <a:r>
              <a:rPr lang="en-US" altLang="zh-CN" sz="1600" b="1" spc="300" dirty="0">
                <a:solidFill>
                  <a:schemeClr val="tx1">
                    <a:lumMod val="75000"/>
                    <a:lumOff val="25000"/>
                  </a:schemeClr>
                </a:solidFill>
                <a:latin typeface="微软雅黑" panose="020B0503020204020204" pitchFamily="34" charset="-122"/>
                <a:ea typeface="微软雅黑" panose="020B0503020204020204" pitchFamily="34" charset="-122"/>
              </a:rPr>
              <a:t> Effects</a:t>
            </a: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图形的填充与描边</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吸管工具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a:t>
            </a:r>
            <a:r>
              <a:rPr lang="en-US" altLang="zh-CN">
                <a:latin typeface="微软雅黑" panose="020B0503020204020204" pitchFamily="34" charset="-122"/>
                <a:ea typeface="微软雅黑" panose="020B0503020204020204" pitchFamily="34" charset="-122"/>
              </a:rPr>
              <a:t>Illustrator</a:t>
            </a:r>
            <a:r>
              <a:rPr lang="zh-CN" altLang="en-US">
                <a:latin typeface="微软雅黑" panose="020B0503020204020204" pitchFamily="34" charset="-122"/>
                <a:ea typeface="微软雅黑" panose="020B0503020204020204" pitchFamily="34" charset="-122"/>
              </a:rPr>
              <a:t>中，吸管工具不仅可以拾取颜色，还可以拾取对象的属性，并赋予到其它矢量对象上。矢量图形的描边样式、填充颜色、文字对象的字符属性、段落属性；位图中的某种颜色，都可以通过“吸管工具”来实现“复制”相同的样式。</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2F769CD4-392B-4F15-8524-FE7EED5D6B35}"/>
              </a:ext>
            </a:extLst>
          </p:cNvPr>
          <p:cNvPicPr>
            <a:picLocks noChangeAspect="1"/>
          </p:cNvPicPr>
          <p:nvPr/>
        </p:nvPicPr>
        <p:blipFill>
          <a:blip r:embed="rId3"/>
          <a:stretch>
            <a:fillRect/>
          </a:stretch>
        </p:blipFill>
        <p:spPr>
          <a:xfrm>
            <a:off x="1718024" y="3223480"/>
            <a:ext cx="8755951" cy="2679290"/>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图形填充</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中，可以使用颜色面板、色板面板、图案面板、渐变工具以及渐变面板够帮助用户轻松实现各种复杂的颜色效果和处理需求。</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．颜色面板</a:t>
            </a:r>
          </a:p>
          <a:p>
            <a:pPr indent="457200">
              <a:lnSpc>
                <a:spcPct val="150000"/>
              </a:lnSpc>
            </a:pPr>
            <a:r>
              <a:rPr lang="zh-CN" altLang="en-US" dirty="0">
                <a:latin typeface="微软雅黑" panose="020B0503020204020204" pitchFamily="34" charset="-122"/>
                <a:ea typeface="微软雅黑" panose="020B0503020204020204" pitchFamily="34" charset="-122"/>
              </a:rPr>
              <a:t>颜色面板可以为对象填充单色或设置单色描边。</a:t>
            </a:r>
          </a:p>
        </p:txBody>
      </p:sp>
      <p:pic>
        <p:nvPicPr>
          <p:cNvPr id="5" name="图片 4">
            <a:extLst>
              <a:ext uri="{FF2B5EF4-FFF2-40B4-BE49-F238E27FC236}">
                <a16:creationId xmlns:a16="http://schemas.microsoft.com/office/drawing/2014/main" id="{177C7809-0E77-4A14-A9FC-A807406428D6}"/>
              </a:ext>
            </a:extLst>
          </p:cNvPr>
          <p:cNvPicPr>
            <a:picLocks noChangeAspect="1"/>
          </p:cNvPicPr>
          <p:nvPr/>
        </p:nvPicPr>
        <p:blipFill>
          <a:blip r:embed="rId3"/>
          <a:stretch>
            <a:fillRect/>
          </a:stretch>
        </p:blipFill>
        <p:spPr>
          <a:xfrm>
            <a:off x="3608969" y="3538110"/>
            <a:ext cx="3391052" cy="2766933"/>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图形填充</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．“色板”面板</a:t>
            </a:r>
          </a:p>
          <a:p>
            <a:pPr indent="457200">
              <a:lnSpc>
                <a:spcPct val="150000"/>
              </a:lnSpc>
            </a:pPr>
            <a:r>
              <a:rPr lang="zh-CN" altLang="en-US" dirty="0">
                <a:latin typeface="微软雅黑" panose="020B0503020204020204" pitchFamily="34" charset="-122"/>
                <a:ea typeface="微软雅黑" panose="020B0503020204020204" pitchFamily="34" charset="-122"/>
              </a:rPr>
              <a:t>色板面板可以为对象填色和描边添加颜色、渐变或图案。</a:t>
            </a:r>
          </a:p>
        </p:txBody>
      </p:sp>
      <p:pic>
        <p:nvPicPr>
          <p:cNvPr id="4" name="图片 3">
            <a:extLst>
              <a:ext uri="{FF2B5EF4-FFF2-40B4-BE49-F238E27FC236}">
                <a16:creationId xmlns:a16="http://schemas.microsoft.com/office/drawing/2014/main" id="{4EAD8B45-FC13-4ADA-BFDA-6A8378740629}"/>
              </a:ext>
            </a:extLst>
          </p:cNvPr>
          <p:cNvPicPr>
            <a:picLocks noChangeAspect="1"/>
          </p:cNvPicPr>
          <p:nvPr/>
        </p:nvPicPr>
        <p:blipFill>
          <a:blip r:embed="rId3"/>
          <a:stretch>
            <a:fillRect/>
          </a:stretch>
        </p:blipFill>
        <p:spPr>
          <a:xfrm>
            <a:off x="3348129" y="2638503"/>
            <a:ext cx="3628433" cy="3133647"/>
          </a:xfrm>
          <a:prstGeom prst="rect">
            <a:avLst/>
          </a:prstGeom>
        </p:spPr>
      </p:pic>
    </p:spTree>
    <p:extLst>
      <p:ext uri="{BB962C8B-B14F-4D97-AF65-F5344CB8AC3E}">
        <p14:creationId xmlns:p14="http://schemas.microsoft.com/office/powerpoint/2010/main" val="84368068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图形填充</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．渐变填充</a:t>
            </a:r>
          </a:p>
          <a:p>
            <a:pPr indent="457200">
              <a:lnSpc>
                <a:spcPct val="150000"/>
              </a:lnSpc>
            </a:pPr>
            <a:r>
              <a:rPr lang="zh-CN" altLang="en-US" dirty="0">
                <a:latin typeface="微软雅黑" panose="020B0503020204020204" pitchFamily="34" charset="-122"/>
                <a:ea typeface="微软雅黑" panose="020B0503020204020204" pitchFamily="34" charset="-122"/>
              </a:rPr>
              <a:t>渐变是两种或多种颜色之间或同一颜色的不同色调之间的逐渐混和。在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中，创建渐变效果有两种方法：一种是使用工具箱中的“渐变”工具，另一种是使用“渐变”面板。</a:t>
            </a:r>
          </a:p>
        </p:txBody>
      </p:sp>
      <p:pic>
        <p:nvPicPr>
          <p:cNvPr id="5" name="图片 4">
            <a:extLst>
              <a:ext uri="{FF2B5EF4-FFF2-40B4-BE49-F238E27FC236}">
                <a16:creationId xmlns:a16="http://schemas.microsoft.com/office/drawing/2014/main" id="{6811D57B-B451-4DD9-BFD4-72A4FF5EBF2C}"/>
              </a:ext>
            </a:extLst>
          </p:cNvPr>
          <p:cNvPicPr>
            <a:picLocks noChangeAspect="1"/>
          </p:cNvPicPr>
          <p:nvPr/>
        </p:nvPicPr>
        <p:blipFill>
          <a:blip r:embed="rId3"/>
          <a:stretch>
            <a:fillRect/>
          </a:stretch>
        </p:blipFill>
        <p:spPr>
          <a:xfrm>
            <a:off x="1329012" y="3429000"/>
            <a:ext cx="9129164" cy="2793492"/>
          </a:xfrm>
          <a:prstGeom prst="rect">
            <a:avLst/>
          </a:prstGeom>
        </p:spPr>
      </p:pic>
    </p:spTree>
    <p:extLst>
      <p:ext uri="{BB962C8B-B14F-4D97-AF65-F5344CB8AC3E}">
        <p14:creationId xmlns:p14="http://schemas.microsoft.com/office/powerpoint/2010/main" val="16819041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图形填充</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．“图案”面板</a:t>
            </a:r>
          </a:p>
          <a:p>
            <a:pPr indent="457200">
              <a:lnSpc>
                <a:spcPct val="150000"/>
              </a:lnSpc>
            </a:pPr>
            <a:r>
              <a:rPr lang="zh-CN" altLang="en-US" dirty="0">
                <a:latin typeface="微软雅黑" panose="020B0503020204020204" pitchFamily="34" charset="-122"/>
                <a:ea typeface="微软雅黑" panose="020B0503020204020204" pitchFamily="34" charset="-122"/>
              </a:rPr>
              <a:t>除了颜色和渐变填充外，</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软件中还提供了多种图案，以帮助用户制作出更加精美的效果。</a:t>
            </a:r>
          </a:p>
        </p:txBody>
      </p:sp>
      <p:pic>
        <p:nvPicPr>
          <p:cNvPr id="4" name="图片 3">
            <a:extLst>
              <a:ext uri="{FF2B5EF4-FFF2-40B4-BE49-F238E27FC236}">
                <a16:creationId xmlns:a16="http://schemas.microsoft.com/office/drawing/2014/main" id="{F74DA998-C6E8-4AEE-B6BD-39461E93267A}"/>
              </a:ext>
            </a:extLst>
          </p:cNvPr>
          <p:cNvPicPr>
            <a:picLocks noChangeAspect="1"/>
          </p:cNvPicPr>
          <p:nvPr/>
        </p:nvPicPr>
        <p:blipFill>
          <a:blip r:embed="rId3"/>
          <a:stretch>
            <a:fillRect/>
          </a:stretch>
        </p:blipFill>
        <p:spPr>
          <a:xfrm>
            <a:off x="1317688" y="3102737"/>
            <a:ext cx="8148640" cy="2493455"/>
          </a:xfrm>
          <a:prstGeom prst="rect">
            <a:avLst/>
          </a:prstGeom>
        </p:spPr>
      </p:pic>
    </p:spTree>
    <p:extLst>
      <p:ext uri="{BB962C8B-B14F-4D97-AF65-F5344CB8AC3E}">
        <p14:creationId xmlns:p14="http://schemas.microsoft.com/office/powerpoint/2010/main" val="8303307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图形填充</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．实时上色工具</a:t>
            </a:r>
          </a:p>
          <a:p>
            <a:pPr indent="457200">
              <a:lnSpc>
                <a:spcPct val="150000"/>
              </a:lnSpc>
            </a:pPr>
            <a:r>
              <a:rPr lang="zh-CN" altLang="en-US" dirty="0">
                <a:latin typeface="微软雅黑" panose="020B0503020204020204" pitchFamily="34" charset="-122"/>
                <a:ea typeface="微软雅黑" panose="020B0503020204020204" pitchFamily="34" charset="-122"/>
              </a:rPr>
              <a:t>实时上色是一种智能填充方式。可以使用不同颜色为每个路径段描边，并使用不同的颜色、图案或渐变填充每个路径。</a:t>
            </a:r>
          </a:p>
        </p:txBody>
      </p:sp>
      <p:pic>
        <p:nvPicPr>
          <p:cNvPr id="5" name="图片 4">
            <a:extLst>
              <a:ext uri="{FF2B5EF4-FFF2-40B4-BE49-F238E27FC236}">
                <a16:creationId xmlns:a16="http://schemas.microsoft.com/office/drawing/2014/main" id="{5BBEAEDE-1CD9-419A-AD0F-A9ED8E2DCC8C}"/>
              </a:ext>
            </a:extLst>
          </p:cNvPr>
          <p:cNvPicPr>
            <a:picLocks noChangeAspect="1"/>
          </p:cNvPicPr>
          <p:nvPr/>
        </p:nvPicPr>
        <p:blipFill>
          <a:blip r:embed="rId3"/>
          <a:stretch>
            <a:fillRect/>
          </a:stretch>
        </p:blipFill>
        <p:spPr>
          <a:xfrm>
            <a:off x="1392881" y="3358279"/>
            <a:ext cx="8765532" cy="2682222"/>
          </a:xfrm>
          <a:prstGeom prst="rect">
            <a:avLst/>
          </a:prstGeom>
        </p:spPr>
      </p:pic>
    </p:spTree>
    <p:extLst>
      <p:ext uri="{BB962C8B-B14F-4D97-AF65-F5344CB8AC3E}">
        <p14:creationId xmlns:p14="http://schemas.microsoft.com/office/powerpoint/2010/main" val="20442354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图形填充</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．网格填充</a:t>
            </a:r>
          </a:p>
          <a:p>
            <a:pPr indent="457200">
              <a:lnSpc>
                <a:spcPct val="150000"/>
              </a:lnSpc>
            </a:pPr>
            <a:r>
              <a:rPr lang="zh-CN" altLang="en-US" dirty="0">
                <a:latin typeface="微软雅黑" panose="020B0503020204020204" pitchFamily="34" charset="-122"/>
                <a:ea typeface="微软雅黑" panose="020B0503020204020204" pitchFamily="34" charset="-122"/>
              </a:rPr>
              <a:t>网格工具主要通过在图像上创建网格，设置网格点上的颜色，可以沿不同方向顺畅分布且从一点平滑过渡到另一点。通过移动和编辑网格线上的点，可以更改颜色的变化强度，或者更改对象上的着色区域范围。</a:t>
            </a:r>
          </a:p>
        </p:txBody>
      </p:sp>
      <p:pic>
        <p:nvPicPr>
          <p:cNvPr id="4" name="图片 3">
            <a:extLst>
              <a:ext uri="{FF2B5EF4-FFF2-40B4-BE49-F238E27FC236}">
                <a16:creationId xmlns:a16="http://schemas.microsoft.com/office/drawing/2014/main" id="{CC59E6D2-BEF4-4563-B646-5575D4ADFEA8}"/>
              </a:ext>
            </a:extLst>
          </p:cNvPr>
          <p:cNvPicPr>
            <a:picLocks noChangeAspect="1"/>
          </p:cNvPicPr>
          <p:nvPr/>
        </p:nvPicPr>
        <p:blipFill>
          <a:blip r:embed="rId3"/>
          <a:stretch>
            <a:fillRect/>
          </a:stretch>
        </p:blipFill>
        <p:spPr>
          <a:xfrm>
            <a:off x="1920830" y="3638978"/>
            <a:ext cx="7588339" cy="2322005"/>
          </a:xfrm>
          <a:prstGeom prst="rect">
            <a:avLst/>
          </a:prstGeom>
        </p:spPr>
      </p:pic>
    </p:spTree>
    <p:extLst>
      <p:ext uri="{BB962C8B-B14F-4D97-AF65-F5344CB8AC3E}">
        <p14:creationId xmlns:p14="http://schemas.microsoft.com/office/powerpoint/2010/main" val="40197843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图形描边</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执行“窗口”→“描边”命令，打开“描边”面板。选中要设置描边的对象，在该面板中设置描边的粗细、端点、边角等参数，即可在图像编辑窗口中观察到效果。</a:t>
            </a:r>
          </a:p>
        </p:txBody>
      </p:sp>
      <p:pic>
        <p:nvPicPr>
          <p:cNvPr id="5" name="图片 4">
            <a:extLst>
              <a:ext uri="{FF2B5EF4-FFF2-40B4-BE49-F238E27FC236}">
                <a16:creationId xmlns:a16="http://schemas.microsoft.com/office/drawing/2014/main" id="{47A53AB1-D018-4567-8C81-6F4808262B28}"/>
              </a:ext>
            </a:extLst>
          </p:cNvPr>
          <p:cNvPicPr>
            <a:picLocks noChangeAspect="1"/>
          </p:cNvPicPr>
          <p:nvPr/>
        </p:nvPicPr>
        <p:blipFill>
          <a:blip r:embed="rId3"/>
          <a:stretch>
            <a:fillRect/>
          </a:stretch>
        </p:blipFill>
        <p:spPr>
          <a:xfrm>
            <a:off x="1502939" y="2904393"/>
            <a:ext cx="8522170" cy="2607754"/>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791629" y="393135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文本的创建与编辑</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529749" y="2022418"/>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Illustrator</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8" name="Rectangle 18"/>
          <p:cNvSpPr>
            <a:spLocks noChangeArrowheads="1"/>
          </p:cNvSpPr>
          <p:nvPr/>
        </p:nvSpPr>
        <p:spPr bwMode="auto">
          <a:xfrm>
            <a:off x="4529749" y="2667914"/>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路径的绘制与编辑</a:t>
            </a:r>
          </a:p>
        </p:txBody>
      </p:sp>
      <p:sp>
        <p:nvSpPr>
          <p:cNvPr id="9" name="Rectangle 18"/>
          <p:cNvSpPr>
            <a:spLocks noChangeArrowheads="1"/>
          </p:cNvSpPr>
          <p:nvPr/>
        </p:nvSpPr>
        <p:spPr bwMode="auto">
          <a:xfrm>
            <a:off x="4529749" y="331341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a:t>
            </a:r>
          </a:p>
        </p:txBody>
      </p:sp>
      <p:sp>
        <p:nvSpPr>
          <p:cNvPr id="10" name="Rectangle 18"/>
          <p:cNvSpPr>
            <a:spLocks noChangeArrowheads="1"/>
          </p:cNvSpPr>
          <p:nvPr/>
        </p:nvSpPr>
        <p:spPr bwMode="auto">
          <a:xfrm>
            <a:off x="4529749" y="395890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文本的创建与编辑</a:t>
            </a:r>
          </a:p>
        </p:txBody>
      </p:sp>
      <p:sp>
        <p:nvSpPr>
          <p:cNvPr id="11" name="Rectangle 18">
            <a:extLst>
              <a:ext uri="{FF2B5EF4-FFF2-40B4-BE49-F238E27FC236}">
                <a16:creationId xmlns:a16="http://schemas.microsoft.com/office/drawing/2014/main" id="{32C15199-50E4-4076-ADAA-8963E02C2C4F}"/>
              </a:ext>
            </a:extLst>
          </p:cNvPr>
          <p:cNvSpPr>
            <a:spLocks noChangeArrowheads="1"/>
          </p:cNvSpPr>
          <p:nvPr/>
        </p:nvSpPr>
        <p:spPr bwMode="auto">
          <a:xfrm>
            <a:off x="4529749" y="460440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特效与样式</a:t>
            </a:r>
          </a:p>
        </p:txBody>
      </p:sp>
      <p:sp>
        <p:nvSpPr>
          <p:cNvPr id="12" name="Rectangle 18">
            <a:extLst>
              <a:ext uri="{FF2B5EF4-FFF2-40B4-BE49-F238E27FC236}">
                <a16:creationId xmlns:a16="http://schemas.microsoft.com/office/drawing/2014/main" id="{CDA11D76-332C-495F-B34B-64D7B38AC1DB}"/>
              </a:ext>
            </a:extLst>
          </p:cNvPr>
          <p:cNvSpPr>
            <a:spLocks noChangeArrowheads="1"/>
          </p:cNvSpPr>
          <p:nvPr/>
        </p:nvSpPr>
        <p:spPr bwMode="auto">
          <a:xfrm>
            <a:off x="4529749" y="524989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高级应用技巧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当需要输入少量文字时，可使用“文字工具” 或“直排文字工具” 在页面单击，出现插入文本光标，此时就可以输入文本。</a:t>
            </a:r>
          </a:p>
        </p:txBody>
      </p:sp>
      <p:pic>
        <p:nvPicPr>
          <p:cNvPr id="4" name="图片 3">
            <a:extLst>
              <a:ext uri="{FF2B5EF4-FFF2-40B4-BE49-F238E27FC236}">
                <a16:creationId xmlns:a16="http://schemas.microsoft.com/office/drawing/2014/main" id="{7F51C548-E43B-4DFD-A408-8F798D96AAD4}"/>
              </a:ext>
            </a:extLst>
          </p:cNvPr>
          <p:cNvPicPr>
            <a:picLocks noChangeAspect="1"/>
          </p:cNvPicPr>
          <p:nvPr/>
        </p:nvPicPr>
        <p:blipFill>
          <a:blip r:embed="rId3"/>
          <a:stretch>
            <a:fillRect/>
          </a:stretch>
        </p:blipFill>
        <p:spPr>
          <a:xfrm>
            <a:off x="1355389" y="2807982"/>
            <a:ext cx="8719222" cy="1337870"/>
          </a:xfrm>
          <a:prstGeom prst="rect">
            <a:avLst/>
          </a:prstGeom>
        </p:spPr>
      </p:pic>
      <p:pic>
        <p:nvPicPr>
          <p:cNvPr id="5" name="图片 4">
            <a:extLst>
              <a:ext uri="{FF2B5EF4-FFF2-40B4-BE49-F238E27FC236}">
                <a16:creationId xmlns:a16="http://schemas.microsoft.com/office/drawing/2014/main" id="{2D99696A-BA70-44EB-8AA1-6BCD1C620406}"/>
              </a:ext>
            </a:extLst>
          </p:cNvPr>
          <p:cNvPicPr>
            <a:picLocks noChangeAspect="1"/>
          </p:cNvPicPr>
          <p:nvPr/>
        </p:nvPicPr>
        <p:blipFill>
          <a:blip r:embed="rId4"/>
          <a:stretch>
            <a:fillRect/>
          </a:stretch>
        </p:blipFill>
        <p:spPr>
          <a:xfrm>
            <a:off x="2292666" y="4420044"/>
            <a:ext cx="6844668" cy="1575360"/>
          </a:xfrm>
          <a:prstGeom prst="rect">
            <a:avLst/>
          </a:prstGeom>
        </p:spPr>
      </p:pic>
    </p:spTree>
    <p:extLst>
      <p:ext uri="{BB962C8B-B14F-4D97-AF65-F5344CB8AC3E}">
        <p14:creationId xmlns:p14="http://schemas.microsoft.com/office/powerpoint/2010/main" val="71742734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创建完文本后，可借助“选择工具”和“字符”、“段落”面板对文本进行编辑。</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．选择文本</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．设置字符参数</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．设置段落参数</a:t>
            </a:r>
          </a:p>
          <a:p>
            <a:pPr indent="457200">
              <a:lnSpc>
                <a:spcPct val="150000"/>
              </a:lnSpc>
            </a:pP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F15F922C-C014-41C7-8299-21FD0A56F66E}"/>
              </a:ext>
            </a:extLst>
          </p:cNvPr>
          <p:cNvPicPr>
            <a:picLocks noChangeAspect="1"/>
          </p:cNvPicPr>
          <p:nvPr/>
        </p:nvPicPr>
        <p:blipFill>
          <a:blip r:embed="rId3"/>
          <a:stretch>
            <a:fillRect/>
          </a:stretch>
        </p:blipFill>
        <p:spPr>
          <a:xfrm>
            <a:off x="4758363" y="3504066"/>
            <a:ext cx="2746881" cy="2879490"/>
          </a:xfrm>
          <a:prstGeom prst="rect">
            <a:avLst/>
          </a:prstGeom>
        </p:spPr>
      </p:pic>
      <p:pic>
        <p:nvPicPr>
          <p:cNvPr id="5" name="图片 4">
            <a:extLst>
              <a:ext uri="{FF2B5EF4-FFF2-40B4-BE49-F238E27FC236}">
                <a16:creationId xmlns:a16="http://schemas.microsoft.com/office/drawing/2014/main" id="{6DD680FA-94F0-4BC1-A471-BDCF5B421C77}"/>
              </a:ext>
            </a:extLst>
          </p:cNvPr>
          <p:cNvPicPr>
            <a:picLocks noChangeAspect="1"/>
          </p:cNvPicPr>
          <p:nvPr/>
        </p:nvPicPr>
        <p:blipFill>
          <a:blip r:embed="rId4"/>
          <a:stretch>
            <a:fillRect/>
          </a:stretch>
        </p:blipFill>
        <p:spPr>
          <a:xfrm>
            <a:off x="7887954" y="3429000"/>
            <a:ext cx="2675271" cy="2879490"/>
          </a:xfrm>
          <a:prstGeom prst="rect">
            <a:avLst/>
          </a:prstGeom>
        </p:spPr>
      </p:pic>
    </p:spTree>
    <p:extLst>
      <p:ext uri="{BB962C8B-B14F-4D97-AF65-F5344CB8AC3E}">
        <p14:creationId xmlns:p14="http://schemas.microsoft.com/office/powerpoint/2010/main" val="285144392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477304" y="393068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特效与样式</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57663680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特效详解</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提供了丰富的特效功能，这些特效可以通过菜单栏中的“效果”选项找到。特效主要分为两大类：</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效果和</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效果。</a:t>
            </a:r>
          </a:p>
        </p:txBody>
      </p:sp>
      <p:pic>
        <p:nvPicPr>
          <p:cNvPr id="4" name="图片 3">
            <a:extLst>
              <a:ext uri="{FF2B5EF4-FFF2-40B4-BE49-F238E27FC236}">
                <a16:creationId xmlns:a16="http://schemas.microsoft.com/office/drawing/2014/main" id="{9724CEE6-1D8D-437B-823A-4373DB920853}"/>
              </a:ext>
            </a:extLst>
          </p:cNvPr>
          <p:cNvPicPr>
            <a:picLocks noChangeAspect="1"/>
          </p:cNvPicPr>
          <p:nvPr/>
        </p:nvPicPr>
        <p:blipFill>
          <a:blip r:embed="rId3"/>
          <a:stretch>
            <a:fillRect/>
          </a:stretch>
        </p:blipFill>
        <p:spPr>
          <a:xfrm>
            <a:off x="931925" y="2807982"/>
            <a:ext cx="9360931" cy="2509456"/>
          </a:xfrm>
          <a:prstGeom prst="rect">
            <a:avLst/>
          </a:prstGeom>
        </p:spPr>
      </p:pic>
    </p:spTree>
    <p:extLst>
      <p:ext uri="{BB962C8B-B14F-4D97-AF65-F5344CB8AC3E}">
        <p14:creationId xmlns:p14="http://schemas.microsoft.com/office/powerpoint/2010/main" val="167154252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外观属性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外观属性是一组在不改变对象基础结构的前提下影响对象外观的属性。</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通过“外观”面板，可以修改对象的现有外观属性，如对象的填色、描边、不透明度以及效果等。</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．更改颜色</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．更改描边参数</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．不透明度</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．效果</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2C1EAB5-EFDC-4172-BFBF-BD4A9D838418}"/>
              </a:ext>
            </a:extLst>
          </p:cNvPr>
          <p:cNvPicPr>
            <a:picLocks noChangeAspect="1"/>
          </p:cNvPicPr>
          <p:nvPr/>
        </p:nvPicPr>
        <p:blipFill>
          <a:blip r:embed="rId3"/>
          <a:stretch>
            <a:fillRect/>
          </a:stretch>
        </p:blipFill>
        <p:spPr>
          <a:xfrm>
            <a:off x="4203762" y="3143941"/>
            <a:ext cx="6856015" cy="1837944"/>
          </a:xfrm>
          <a:prstGeom prst="rect">
            <a:avLst/>
          </a:prstGeom>
        </p:spPr>
      </p:pic>
    </p:spTree>
    <p:extLst>
      <p:ext uri="{BB962C8B-B14F-4D97-AF65-F5344CB8AC3E}">
        <p14:creationId xmlns:p14="http://schemas.microsoft.com/office/powerpoint/2010/main" val="22341118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图形样式是一组可反复使用的外观属性，可以通过图形样式快速更改对象的外观。应用图形样式进行的所有更改都是完全可逆的。</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B9DE7D66-DE7F-4272-A6F9-C0AB3C30E549}"/>
              </a:ext>
            </a:extLst>
          </p:cNvPr>
          <p:cNvPicPr>
            <a:picLocks noChangeAspect="1"/>
          </p:cNvPicPr>
          <p:nvPr/>
        </p:nvPicPr>
        <p:blipFill>
          <a:blip r:embed="rId3"/>
          <a:stretch>
            <a:fillRect/>
          </a:stretch>
        </p:blipFill>
        <p:spPr>
          <a:xfrm>
            <a:off x="1502939" y="2763087"/>
            <a:ext cx="7815345" cy="2095119"/>
          </a:xfrm>
          <a:prstGeom prst="rect">
            <a:avLst/>
          </a:prstGeom>
        </p:spPr>
      </p:pic>
    </p:spTree>
    <p:extLst>
      <p:ext uri="{BB962C8B-B14F-4D97-AF65-F5344CB8AC3E}">
        <p14:creationId xmlns:p14="http://schemas.microsoft.com/office/powerpoint/2010/main" val="3855543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477304" y="3929872"/>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高级应用技巧</a:t>
            </a:r>
          </a:p>
        </p:txBody>
      </p:sp>
    </p:spTree>
    <p:extLst>
      <p:ext uri="{BB962C8B-B14F-4D97-AF65-F5344CB8AC3E}">
        <p14:creationId xmlns:p14="http://schemas.microsoft.com/office/powerpoint/2010/main" val="273439600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混合对象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混合对象可以在一个或多个对象之间创建连续的中间形状或颜色渐变过渡效果。不仅限于形状，还可以用于颜色和透明度等属性的混合。</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D1C699FD-84D7-41BA-9F0D-001538950223}"/>
              </a:ext>
            </a:extLst>
          </p:cNvPr>
          <p:cNvPicPr>
            <a:picLocks noChangeAspect="1"/>
          </p:cNvPicPr>
          <p:nvPr/>
        </p:nvPicPr>
        <p:blipFill>
          <a:blip r:embed="rId3"/>
          <a:stretch>
            <a:fillRect/>
          </a:stretch>
        </p:blipFill>
        <p:spPr>
          <a:xfrm>
            <a:off x="2619375" y="2445642"/>
            <a:ext cx="5467350" cy="1672990"/>
          </a:xfrm>
          <a:prstGeom prst="rect">
            <a:avLst/>
          </a:prstGeom>
        </p:spPr>
      </p:pic>
      <p:pic>
        <p:nvPicPr>
          <p:cNvPr id="6" name="图片 5">
            <a:extLst>
              <a:ext uri="{FF2B5EF4-FFF2-40B4-BE49-F238E27FC236}">
                <a16:creationId xmlns:a16="http://schemas.microsoft.com/office/drawing/2014/main" id="{865C8CE3-4446-4967-974E-339B94E914F8}"/>
              </a:ext>
            </a:extLst>
          </p:cNvPr>
          <p:cNvPicPr>
            <a:picLocks noChangeAspect="1"/>
          </p:cNvPicPr>
          <p:nvPr/>
        </p:nvPicPr>
        <p:blipFill>
          <a:blip r:embed="rId4"/>
          <a:stretch>
            <a:fillRect/>
          </a:stretch>
        </p:blipFill>
        <p:spPr>
          <a:xfrm>
            <a:off x="2224703" y="4286249"/>
            <a:ext cx="6256694" cy="1914526"/>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剪贴蒙版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剪贴蒙版可以将一个对象的形状或图案限定在另一个对象的范围内，从而实现图形的修饰、填充和遮罩效果。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885D4C4-6083-4173-A664-226884F57E3F}"/>
              </a:ext>
            </a:extLst>
          </p:cNvPr>
          <p:cNvPicPr>
            <a:picLocks noChangeAspect="1"/>
          </p:cNvPicPr>
          <p:nvPr/>
        </p:nvPicPr>
        <p:blipFill>
          <a:blip r:embed="rId3"/>
          <a:stretch>
            <a:fillRect/>
          </a:stretch>
        </p:blipFill>
        <p:spPr>
          <a:xfrm>
            <a:off x="2464784" y="2488895"/>
            <a:ext cx="6144551" cy="1880211"/>
          </a:xfrm>
          <a:prstGeom prst="rect">
            <a:avLst/>
          </a:prstGeom>
        </p:spPr>
      </p:pic>
      <p:pic>
        <p:nvPicPr>
          <p:cNvPr id="5" name="图片 4">
            <a:extLst>
              <a:ext uri="{FF2B5EF4-FFF2-40B4-BE49-F238E27FC236}">
                <a16:creationId xmlns:a16="http://schemas.microsoft.com/office/drawing/2014/main" id="{B0E6501B-BF17-4C9D-BC1E-CA8E5BE78CAD}"/>
              </a:ext>
            </a:extLst>
          </p:cNvPr>
          <p:cNvPicPr>
            <a:picLocks noChangeAspect="1"/>
          </p:cNvPicPr>
          <p:nvPr/>
        </p:nvPicPr>
        <p:blipFill>
          <a:blip r:embed="rId4"/>
          <a:stretch>
            <a:fillRect/>
          </a:stretch>
        </p:blipFill>
        <p:spPr>
          <a:xfrm>
            <a:off x="2421442" y="4454017"/>
            <a:ext cx="6144551" cy="1880211"/>
          </a:xfrm>
          <a:prstGeom prst="rect">
            <a:avLst/>
          </a:prstGeom>
        </p:spPr>
      </p:pic>
    </p:spTree>
    <p:extLst>
      <p:ext uri="{BB962C8B-B14F-4D97-AF65-F5344CB8AC3E}">
        <p14:creationId xmlns:p14="http://schemas.microsoft.com/office/powerpoint/2010/main" val="28432353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图像描摹</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图像描摹可以将位图图像（如</a:t>
            </a:r>
            <a:r>
              <a:rPr lang="en-US" altLang="zh-CN">
                <a:latin typeface="微软雅黑" panose="020B0503020204020204" pitchFamily="34" charset="-122"/>
                <a:ea typeface="微软雅黑" panose="020B0503020204020204" pitchFamily="34" charset="-122"/>
              </a:rPr>
              <a:t>JPEG</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PNG</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BMP</a:t>
            </a:r>
            <a:r>
              <a:rPr lang="zh-CN" altLang="en-US">
                <a:latin typeface="微软雅黑" panose="020B0503020204020204" pitchFamily="34" charset="-122"/>
                <a:ea typeface="微软雅黑" panose="020B0503020204020204" pitchFamily="34" charset="-122"/>
              </a:rPr>
              <a:t>等格式）自动转换成矢量图形。利用此功能，可以通过描摹现有图稿，轻松地在该图稿基础上绘制新图稿。</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D46A32D-DEFB-4803-AB62-DE9800BFACA2}"/>
              </a:ext>
            </a:extLst>
          </p:cNvPr>
          <p:cNvPicPr>
            <a:picLocks noChangeAspect="1"/>
          </p:cNvPicPr>
          <p:nvPr/>
        </p:nvPicPr>
        <p:blipFill>
          <a:blip r:embed="rId3"/>
          <a:stretch>
            <a:fillRect/>
          </a:stretch>
        </p:blipFill>
        <p:spPr>
          <a:xfrm>
            <a:off x="2574514" y="2650044"/>
            <a:ext cx="6280971" cy="1921955"/>
          </a:xfrm>
          <a:prstGeom prst="rect">
            <a:avLst/>
          </a:prstGeom>
        </p:spPr>
      </p:pic>
      <p:pic>
        <p:nvPicPr>
          <p:cNvPr id="5" name="图片 4">
            <a:extLst>
              <a:ext uri="{FF2B5EF4-FFF2-40B4-BE49-F238E27FC236}">
                <a16:creationId xmlns:a16="http://schemas.microsoft.com/office/drawing/2014/main" id="{796EA528-7CA9-44A6-9669-76E46093F2D0}"/>
              </a:ext>
            </a:extLst>
          </p:cNvPr>
          <p:cNvPicPr>
            <a:picLocks noChangeAspect="1"/>
          </p:cNvPicPr>
          <p:nvPr/>
        </p:nvPicPr>
        <p:blipFill>
          <a:blip r:embed="rId4"/>
          <a:stretch>
            <a:fillRect/>
          </a:stretch>
        </p:blipFill>
        <p:spPr>
          <a:xfrm>
            <a:off x="2574514" y="4575980"/>
            <a:ext cx="6280971" cy="1921955"/>
          </a:xfrm>
          <a:prstGeom prst="rect">
            <a:avLst/>
          </a:prstGeom>
        </p:spPr>
      </p:pic>
    </p:spTree>
    <p:extLst>
      <p:ext uri="{BB962C8B-B14F-4D97-AF65-F5344CB8AC3E}">
        <p14:creationId xmlns:p14="http://schemas.microsoft.com/office/powerpoint/2010/main" val="27145980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Illustrator</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封套扭曲</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中的封套扭曲是一种强大的图形变形工具，它允许用户将选定的对象沿着指定的路径进行扭曲，从而创造出各种有趣的视觉效果。</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．用变形建立</a:t>
            </a:r>
          </a:p>
          <a:p>
            <a:pPr indent="457200">
              <a:lnSpc>
                <a:spcPct val="150000"/>
              </a:lnSpc>
            </a:pPr>
            <a:r>
              <a:rPr lang="zh-CN" altLang="en-US" dirty="0">
                <a:latin typeface="微软雅黑" panose="020B0503020204020204" pitchFamily="34" charset="-122"/>
                <a:ea typeface="微软雅黑" panose="020B0503020204020204" pitchFamily="34" charset="-122"/>
              </a:rPr>
              <a:t>用变形建立可以快速创建简单的变形效果。</a:t>
            </a:r>
          </a:p>
        </p:txBody>
      </p:sp>
      <p:pic>
        <p:nvPicPr>
          <p:cNvPr id="4" name="图片 3">
            <a:extLst>
              <a:ext uri="{FF2B5EF4-FFF2-40B4-BE49-F238E27FC236}">
                <a16:creationId xmlns:a16="http://schemas.microsoft.com/office/drawing/2014/main" id="{36B187A4-1E67-4607-8E41-E3126183FA6F}"/>
              </a:ext>
            </a:extLst>
          </p:cNvPr>
          <p:cNvPicPr>
            <a:picLocks noChangeAspect="1"/>
          </p:cNvPicPr>
          <p:nvPr/>
        </p:nvPicPr>
        <p:blipFill>
          <a:blip r:embed="rId3"/>
          <a:stretch>
            <a:fillRect/>
          </a:stretch>
        </p:blipFill>
        <p:spPr>
          <a:xfrm>
            <a:off x="1628775" y="3663586"/>
            <a:ext cx="7767786" cy="2376915"/>
          </a:xfrm>
          <a:prstGeom prst="rect">
            <a:avLst/>
          </a:prstGeom>
        </p:spPr>
      </p:pic>
    </p:spTree>
    <p:extLst>
      <p:ext uri="{BB962C8B-B14F-4D97-AF65-F5344CB8AC3E}">
        <p14:creationId xmlns:p14="http://schemas.microsoft.com/office/powerpoint/2010/main" val="38294258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封套扭曲</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．用网格建立</a:t>
            </a:r>
          </a:p>
          <a:p>
            <a:pPr indent="457200">
              <a:lnSpc>
                <a:spcPct val="150000"/>
              </a:lnSpc>
            </a:pPr>
            <a:r>
              <a:rPr lang="zh-CN" altLang="en-US" dirty="0">
                <a:latin typeface="微软雅黑" panose="020B0503020204020204" pitchFamily="34" charset="-122"/>
                <a:ea typeface="微软雅黑" panose="020B0503020204020204" pitchFamily="34" charset="-122"/>
              </a:rPr>
              <a:t>用网格建立适用于需要基于特定形状进行扭曲的场景。</a:t>
            </a:r>
          </a:p>
        </p:txBody>
      </p:sp>
      <p:pic>
        <p:nvPicPr>
          <p:cNvPr id="5" name="图片 4">
            <a:extLst>
              <a:ext uri="{FF2B5EF4-FFF2-40B4-BE49-F238E27FC236}">
                <a16:creationId xmlns:a16="http://schemas.microsoft.com/office/drawing/2014/main" id="{F7295BCE-9F7F-4818-BD3A-210C91F81EE7}"/>
              </a:ext>
            </a:extLst>
          </p:cNvPr>
          <p:cNvPicPr>
            <a:picLocks noChangeAspect="1"/>
          </p:cNvPicPr>
          <p:nvPr/>
        </p:nvPicPr>
        <p:blipFill>
          <a:blip r:embed="rId3"/>
          <a:stretch>
            <a:fillRect/>
          </a:stretch>
        </p:blipFill>
        <p:spPr>
          <a:xfrm>
            <a:off x="974789" y="2763087"/>
            <a:ext cx="9082474" cy="2779205"/>
          </a:xfrm>
          <a:prstGeom prst="rect">
            <a:avLst/>
          </a:prstGeom>
        </p:spPr>
      </p:pic>
    </p:spTree>
    <p:extLst>
      <p:ext uri="{BB962C8B-B14F-4D97-AF65-F5344CB8AC3E}">
        <p14:creationId xmlns:p14="http://schemas.microsoft.com/office/powerpoint/2010/main" val="425261582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封套扭曲</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．用顶层对象建立</a:t>
            </a:r>
          </a:p>
          <a:p>
            <a:pPr indent="457200">
              <a:lnSpc>
                <a:spcPct val="150000"/>
              </a:lnSpc>
            </a:pPr>
            <a:r>
              <a:rPr lang="zh-CN" altLang="en-US" dirty="0">
                <a:latin typeface="微软雅黑" panose="020B0503020204020204" pitchFamily="34" charset="-122"/>
                <a:ea typeface="微软雅黑" panose="020B0503020204020204" pitchFamily="34" charset="-122"/>
              </a:rPr>
              <a:t>用顶层对象建立适用于需要精细调整变形效果的场景，如创建复杂的曲面或流线型设计。</a:t>
            </a:r>
          </a:p>
        </p:txBody>
      </p:sp>
      <p:pic>
        <p:nvPicPr>
          <p:cNvPr id="4" name="图片 3">
            <a:extLst>
              <a:ext uri="{FF2B5EF4-FFF2-40B4-BE49-F238E27FC236}">
                <a16:creationId xmlns:a16="http://schemas.microsoft.com/office/drawing/2014/main" id="{D1364F6D-B30F-460A-A537-B591354038B8}"/>
              </a:ext>
            </a:extLst>
          </p:cNvPr>
          <p:cNvPicPr>
            <a:picLocks noChangeAspect="1"/>
          </p:cNvPicPr>
          <p:nvPr/>
        </p:nvPicPr>
        <p:blipFill>
          <a:blip r:embed="rId3"/>
          <a:stretch>
            <a:fillRect/>
          </a:stretch>
        </p:blipFill>
        <p:spPr>
          <a:xfrm>
            <a:off x="1664027" y="3248654"/>
            <a:ext cx="8101946" cy="2479167"/>
          </a:xfrm>
          <a:prstGeom prst="rect">
            <a:avLst/>
          </a:prstGeom>
        </p:spPr>
      </p:pic>
    </p:spTree>
    <p:extLst>
      <p:ext uri="{BB962C8B-B14F-4D97-AF65-F5344CB8AC3E}">
        <p14:creationId xmlns:p14="http://schemas.microsoft.com/office/powerpoint/2010/main" val="24281644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封套扭曲</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案例实操：制作空状态插画</a:t>
            </a:r>
          </a:p>
          <a:p>
            <a:pPr indent="457200">
              <a:lnSpc>
                <a:spcPct val="150000"/>
              </a:lnSpc>
            </a:pPr>
            <a:r>
              <a:rPr lang="zh-CN" altLang="en-US" dirty="0">
                <a:latin typeface="微软雅黑" panose="020B0503020204020204" pitchFamily="34" charset="-122"/>
                <a:ea typeface="微软雅黑" panose="020B0503020204020204" pitchFamily="34" charset="-122"/>
              </a:rPr>
              <a:t>本案例将制作空状态插画效果。在实操中主要用到的知识点有新建文件、钢笔工具、剪刀工具、实时上色工具、画笔工具、符号、文字工具等。</a:t>
            </a:r>
          </a:p>
        </p:txBody>
      </p:sp>
      <p:pic>
        <p:nvPicPr>
          <p:cNvPr id="5" name="图片 4">
            <a:extLst>
              <a:ext uri="{FF2B5EF4-FFF2-40B4-BE49-F238E27FC236}">
                <a16:creationId xmlns:a16="http://schemas.microsoft.com/office/drawing/2014/main" id="{9966B9C5-5B86-4971-9CDB-0FF92203074D}"/>
              </a:ext>
            </a:extLst>
          </p:cNvPr>
          <p:cNvPicPr>
            <a:picLocks noChangeAspect="1"/>
          </p:cNvPicPr>
          <p:nvPr/>
        </p:nvPicPr>
        <p:blipFill>
          <a:blip r:embed="rId3"/>
          <a:stretch>
            <a:fillRect/>
          </a:stretch>
        </p:blipFill>
        <p:spPr>
          <a:xfrm>
            <a:off x="3324346" y="3158892"/>
            <a:ext cx="3834944" cy="2857409"/>
          </a:xfrm>
          <a:prstGeom prst="rect">
            <a:avLst/>
          </a:prstGeom>
        </p:spPr>
      </p:pic>
    </p:spTree>
    <p:extLst>
      <p:ext uri="{BB962C8B-B14F-4D97-AF65-F5344CB8AC3E}">
        <p14:creationId xmlns:p14="http://schemas.microsoft.com/office/powerpoint/2010/main" val="114493457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4.1.1  Illustrator</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工作界面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启动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，打开任意文件或图像，进入其工作界面。该工作界面主要由菜单栏、控制栏、工具栏、浮动面板、图像编辑窗口、状态栏以及上下文任务栏等。</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425509C1-8286-47B9-83AB-6E8946B68F81}"/>
              </a:ext>
            </a:extLst>
          </p:cNvPr>
          <p:cNvPicPr>
            <a:picLocks noChangeAspect="1"/>
          </p:cNvPicPr>
          <p:nvPr/>
        </p:nvPicPr>
        <p:blipFill>
          <a:blip r:embed="rId3"/>
          <a:stretch>
            <a:fillRect/>
          </a:stretch>
        </p:blipFill>
        <p:spPr>
          <a:xfrm>
            <a:off x="3005389" y="2852124"/>
            <a:ext cx="4886954" cy="3054346"/>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文档的基本操作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中，文档的创建、置入与导出是基本的操作流程。</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．文档的创建</a:t>
            </a:r>
          </a:p>
          <a:p>
            <a:pPr indent="457200">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．文档的置入</a:t>
            </a:r>
          </a:p>
          <a:p>
            <a:pPr indent="457200">
              <a:lnSpc>
                <a:spcPct val="150000"/>
              </a:lnSpc>
            </a:pP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．文档的导出</a:t>
            </a:r>
          </a:p>
          <a:p>
            <a:pPr indent="457200">
              <a:lnSpc>
                <a:spcPct val="150000"/>
              </a:lnSpc>
            </a:pP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．文档的保存</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13F414EE-E19D-4DDE-BA0E-266E88E4ABE9}"/>
              </a:ext>
            </a:extLst>
          </p:cNvPr>
          <p:cNvPicPr>
            <a:picLocks noChangeAspect="1"/>
          </p:cNvPicPr>
          <p:nvPr/>
        </p:nvPicPr>
        <p:blipFill>
          <a:blip r:embed="rId3"/>
          <a:stretch>
            <a:fillRect/>
          </a:stretch>
        </p:blipFill>
        <p:spPr>
          <a:xfrm>
            <a:off x="5386543" y="2300399"/>
            <a:ext cx="4515571" cy="3262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对象的显示调整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中，对象的显示调整是设计过程中不可或缺的一部分，而裁剪工具和画板工具是实现这一目标的重要工具。</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．裁剪工具</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裁切图像功能仅适用于当前选定的图像。此外，链接的图像在裁切后会变为嵌入的图像。图像被裁切的部分会被丢弃并且不可恢复。</a:t>
            </a:r>
          </a:p>
        </p:txBody>
      </p:sp>
      <p:pic>
        <p:nvPicPr>
          <p:cNvPr id="3" name="图片 2">
            <a:extLst>
              <a:ext uri="{FF2B5EF4-FFF2-40B4-BE49-F238E27FC236}">
                <a16:creationId xmlns:a16="http://schemas.microsoft.com/office/drawing/2014/main" id="{613E0AF4-AD90-4494-ADEF-23BF61AB1F22}"/>
              </a:ext>
            </a:extLst>
          </p:cNvPr>
          <p:cNvPicPr>
            <a:picLocks noChangeAspect="1"/>
          </p:cNvPicPr>
          <p:nvPr/>
        </p:nvPicPr>
        <p:blipFill>
          <a:blip r:embed="rId3"/>
          <a:stretch>
            <a:fillRect/>
          </a:stretch>
        </p:blipFill>
        <p:spPr>
          <a:xfrm>
            <a:off x="1502939" y="3935406"/>
            <a:ext cx="8078162" cy="2471889"/>
          </a:xfrm>
          <a:prstGeom prst="rect">
            <a:avLst/>
          </a:prstGeom>
        </p:spPr>
      </p:pic>
    </p:spTree>
    <p:extLst>
      <p:ext uri="{BB962C8B-B14F-4D97-AF65-F5344CB8AC3E}">
        <p14:creationId xmlns:p14="http://schemas.microsoft.com/office/powerpoint/2010/main" val="8615468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对象显示状态的调整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．画板工具</a:t>
            </a:r>
          </a:p>
          <a:p>
            <a:pPr indent="457200">
              <a:lnSpc>
                <a:spcPct val="150000"/>
              </a:lnSpc>
            </a:pPr>
            <a:r>
              <a:rPr lang="zh-CN" altLang="en-US" dirty="0">
                <a:latin typeface="微软雅黑" panose="020B0503020204020204" pitchFamily="34" charset="-122"/>
                <a:ea typeface="微软雅黑" panose="020B0503020204020204" pitchFamily="34" charset="-122"/>
              </a:rPr>
              <a:t>画板是设计作品的基础框架，用于承载各种图形和文本元素。画板工具用于创建、选择和调整画板的大小、位置和方向。</a:t>
            </a:r>
          </a:p>
        </p:txBody>
      </p:sp>
      <p:pic>
        <p:nvPicPr>
          <p:cNvPr id="2" name="图片 1">
            <a:extLst>
              <a:ext uri="{FF2B5EF4-FFF2-40B4-BE49-F238E27FC236}">
                <a16:creationId xmlns:a16="http://schemas.microsoft.com/office/drawing/2014/main" id="{CAD2ACD7-24B1-48F1-937C-9368FEB62427}"/>
              </a:ext>
            </a:extLst>
          </p:cNvPr>
          <p:cNvPicPr>
            <a:picLocks noChangeAspect="1"/>
          </p:cNvPicPr>
          <p:nvPr/>
        </p:nvPicPr>
        <p:blipFill>
          <a:blip r:embed="rId3"/>
          <a:stretch>
            <a:fillRect/>
          </a:stretch>
        </p:blipFill>
        <p:spPr>
          <a:xfrm>
            <a:off x="1079540" y="3200656"/>
            <a:ext cx="9564950" cy="2926841"/>
          </a:xfrm>
          <a:prstGeom prst="rect">
            <a:avLst/>
          </a:prstGeom>
        </p:spPr>
      </p:pic>
    </p:spTree>
    <p:extLst>
      <p:ext uri="{BB962C8B-B14F-4D97-AF65-F5344CB8AC3E}">
        <p14:creationId xmlns:p14="http://schemas.microsoft.com/office/powerpoint/2010/main" val="42451350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路径的绘制与编辑</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2056</Words>
  <Application>Microsoft Office PowerPoint</Application>
  <PresentationFormat>宽屏</PresentationFormat>
  <Paragraphs>249</Paragraphs>
  <Slides>44</Slides>
  <Notes>43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44</vt:i4>
      </vt:variant>
    </vt:vector>
  </HeadingPairs>
  <TitlesOfParts>
    <vt:vector size="57"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UI动效设计3合1（Photoshop+Illustrator+After Effects）</dc:title>
  <dc:creator/>
  <cp:keywords>UI动效设计3合1（Photoshop+Illustrator+After Effects）</cp:keywords>
  <dc:description>www.2ppt.com-爱PPT提供资源下载</dc:description>
  <cp:lastModifiedBy/>
  <cp:revision>2</cp:revision>
  <dcterms:created xsi:type="dcterms:W3CDTF">2021-05-01T02:52:20Z</dcterms:created>
  <dcterms:modified xsi:type="dcterms:W3CDTF">2025-03-05T01:38:40Z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