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3.xml" ContentType="application/vnd.openxmlformats-officedocument.presentationml.tags+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9"/>
  </p:notesMasterIdLst>
  <p:handoutMasterIdLst>
    <p:handoutMasterId r:id="rId40"/>
  </p:handoutMasterIdLst>
  <p:sldIdLst>
    <p:sldId id="374" r:id="rId3"/>
    <p:sldId id="340" r:id="rId4"/>
    <p:sldId id="360" r:id="rId5"/>
    <p:sldId id="361" r:id="rId6"/>
    <p:sldId id="407" r:id="rId7"/>
    <p:sldId id="431" r:id="rId8"/>
    <p:sldId id="432" r:id="rId9"/>
    <p:sldId id="357" r:id="rId10"/>
    <p:sldId id="433" r:id="rId11"/>
    <p:sldId id="408" r:id="rId12"/>
    <p:sldId id="406" r:id="rId13"/>
    <p:sldId id="412" r:id="rId14"/>
    <p:sldId id="413" r:id="rId15"/>
    <p:sldId id="434" r:id="rId16"/>
    <p:sldId id="435" r:id="rId17"/>
    <p:sldId id="436" r:id="rId18"/>
    <p:sldId id="437" r:id="rId19"/>
    <p:sldId id="438" r:id="rId20"/>
    <p:sldId id="439" r:id="rId21"/>
    <p:sldId id="414" r:id="rId22"/>
    <p:sldId id="440" r:id="rId23"/>
    <p:sldId id="441" r:id="rId24"/>
    <p:sldId id="442" r:id="rId25"/>
    <p:sldId id="443" r:id="rId26"/>
    <p:sldId id="444" r:id="rId27"/>
    <p:sldId id="445" r:id="rId28"/>
    <p:sldId id="446" r:id="rId29"/>
    <p:sldId id="447" r:id="rId30"/>
    <p:sldId id="423" r:id="rId31"/>
    <p:sldId id="424" r:id="rId32"/>
    <p:sldId id="425" r:id="rId33"/>
    <p:sldId id="448" r:id="rId34"/>
    <p:sldId id="426" r:id="rId35"/>
    <p:sldId id="430" r:id="rId36"/>
    <p:sldId id="449" r:id="rId37"/>
    <p:sldId id="372" r:id="rId38"/>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71" d="100"/>
          <a:sy n="71" d="100"/>
        </p:scale>
        <p:origin x="852" y="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636049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1989174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962924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63082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2815762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11193021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1345790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1771335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3567106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648471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2278274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532286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34153677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1201454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30210653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26793187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24229908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36</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3118209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548763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2660809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40572949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2025/3/5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2025/3/5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6.emf"/></Relationships>
</file>

<file path=ppt/slides/_rels/slide2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8.emf"/></Relationships>
</file>

<file path=ppt/slides/_rels/slide2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30.emf"/></Relationships>
</file>

<file path=ppt/slides/_rels/slide2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3.emf"/></Relationships>
</file>

<file path=ppt/slides/_rels/slide2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5.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6</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图层与关键帧动效</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图层的基本属性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“时间轴”面板中几乎每个图层都具有锚点、位置、缩放、旋转和不透明度</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个基本属性，用户可以通过这</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个基本属性和关键帧结合，创造出动效变化的效果。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3B18720D-7A73-4919-99DA-8B79B2A219C7}"/>
              </a:ext>
            </a:extLst>
          </p:cNvPr>
          <p:cNvPicPr>
            <a:picLocks noChangeAspect="1"/>
          </p:cNvPicPr>
          <p:nvPr/>
        </p:nvPicPr>
        <p:blipFill>
          <a:blip r:embed="rId3"/>
          <a:stretch>
            <a:fillRect/>
          </a:stretch>
        </p:blipFill>
        <p:spPr>
          <a:xfrm>
            <a:off x="0" y="2785158"/>
            <a:ext cx="6308828" cy="3356230"/>
          </a:xfrm>
          <a:prstGeom prst="rect">
            <a:avLst/>
          </a:prstGeom>
        </p:spPr>
      </p:pic>
      <p:pic>
        <p:nvPicPr>
          <p:cNvPr id="5" name="图片 4">
            <a:extLst>
              <a:ext uri="{FF2B5EF4-FFF2-40B4-BE49-F238E27FC236}">
                <a16:creationId xmlns:a16="http://schemas.microsoft.com/office/drawing/2014/main" id="{6F99962D-8D30-478A-A42B-C9CF6D3D4957}"/>
              </a:ext>
            </a:extLst>
          </p:cNvPr>
          <p:cNvPicPr>
            <a:picLocks noChangeAspect="1"/>
          </p:cNvPicPr>
          <p:nvPr/>
        </p:nvPicPr>
        <p:blipFill>
          <a:blip r:embed="rId4"/>
          <a:stretch>
            <a:fillRect/>
          </a:stretch>
        </p:blipFill>
        <p:spPr>
          <a:xfrm>
            <a:off x="4541710" y="2785159"/>
            <a:ext cx="6308826" cy="3356229"/>
          </a:xfrm>
          <a:prstGeom prst="rect">
            <a:avLst/>
          </a:prstGeom>
        </p:spPr>
      </p:pic>
    </p:spTree>
    <p:extLst>
      <p:ext uri="{BB962C8B-B14F-4D97-AF65-F5344CB8AC3E}">
        <p14:creationId xmlns:p14="http://schemas.microsoft.com/office/powerpoint/2010/main" val="8615468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图层的编辑与管理</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在“时间轴”面板中，可以进行图层的扩展、工作区域调整等工作。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选择图层</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在对图层进行操作之前，首先需要选中图层。</a:t>
            </a:r>
          </a:p>
        </p:txBody>
      </p:sp>
      <p:pic>
        <p:nvPicPr>
          <p:cNvPr id="3" name="图片 2">
            <a:extLst>
              <a:ext uri="{FF2B5EF4-FFF2-40B4-BE49-F238E27FC236}">
                <a16:creationId xmlns:a16="http://schemas.microsoft.com/office/drawing/2014/main" id="{BBAB4931-42B0-4E95-A582-A4E7C4C16C5C}"/>
              </a:ext>
            </a:extLst>
          </p:cNvPr>
          <p:cNvPicPr>
            <a:picLocks noChangeAspect="1"/>
          </p:cNvPicPr>
          <p:nvPr/>
        </p:nvPicPr>
        <p:blipFill>
          <a:blip r:embed="rId3"/>
          <a:stretch>
            <a:fillRect/>
          </a:stretch>
        </p:blipFill>
        <p:spPr>
          <a:xfrm>
            <a:off x="1945852" y="3200656"/>
            <a:ext cx="6967864" cy="1581099"/>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复制图层</a:t>
            </a:r>
          </a:p>
          <a:p>
            <a:pPr indent="457200">
              <a:lnSpc>
                <a:spcPct val="150000"/>
              </a:lnSpc>
            </a:pPr>
            <a:r>
              <a:rPr lang="zh-CN" altLang="en-US" dirty="0">
                <a:latin typeface="微软雅黑" panose="020B0503020204020204" pitchFamily="34" charset="-122"/>
                <a:ea typeface="微软雅黑" panose="020B0503020204020204" pitchFamily="34" charset="-122"/>
              </a:rPr>
              <a:t>复制图层可以创建原始图层的备份，避免在编辑过程中丢失或破坏原始图层，也可以快速制作相同的效果和动画。</a:t>
            </a:r>
          </a:p>
        </p:txBody>
      </p:sp>
      <p:pic>
        <p:nvPicPr>
          <p:cNvPr id="2" name="图片 1">
            <a:extLst>
              <a:ext uri="{FF2B5EF4-FFF2-40B4-BE49-F238E27FC236}">
                <a16:creationId xmlns:a16="http://schemas.microsoft.com/office/drawing/2014/main" id="{ED5AEB6D-7998-4E07-889D-7197D00750BA}"/>
              </a:ext>
            </a:extLst>
          </p:cNvPr>
          <p:cNvPicPr>
            <a:picLocks noChangeAspect="1"/>
          </p:cNvPicPr>
          <p:nvPr/>
        </p:nvPicPr>
        <p:blipFill>
          <a:blip r:embed="rId3"/>
          <a:stretch>
            <a:fillRect/>
          </a:stretch>
        </p:blipFill>
        <p:spPr>
          <a:xfrm>
            <a:off x="2289648" y="3429000"/>
            <a:ext cx="7326954" cy="1952566"/>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删除图层</a:t>
            </a:r>
          </a:p>
          <a:p>
            <a:pPr indent="457200">
              <a:lnSpc>
                <a:spcPct val="150000"/>
              </a:lnSpc>
            </a:pPr>
            <a:r>
              <a:rPr lang="zh-CN" altLang="en-US" dirty="0">
                <a:latin typeface="微软雅黑" panose="020B0503020204020204" pitchFamily="34" charset="-122"/>
                <a:ea typeface="微软雅黑" panose="020B0503020204020204" pitchFamily="34" charset="-122"/>
              </a:rPr>
              <a:t>在“时间轴”面板中选中图层，执行“编辑”→“清除”命令将删除该图层。用户也可以按</a:t>
            </a:r>
            <a:r>
              <a:rPr lang="en-US" altLang="zh-CN" dirty="0">
                <a:latin typeface="微软雅黑" panose="020B0503020204020204" pitchFamily="34" charset="-122"/>
                <a:ea typeface="微软雅黑" panose="020B0503020204020204" pitchFamily="34" charset="-122"/>
              </a:rPr>
              <a:t>Delete</a:t>
            </a:r>
            <a:r>
              <a:rPr lang="zh-CN" altLang="en-US" dirty="0">
                <a:latin typeface="微软雅黑" panose="020B0503020204020204" pitchFamily="34" charset="-122"/>
                <a:ea typeface="微软雅黑" panose="020B0503020204020204" pitchFamily="34" charset="-122"/>
              </a:rPr>
              <a:t>键或</a:t>
            </a:r>
            <a:r>
              <a:rPr lang="en-US" altLang="zh-CN" dirty="0" err="1">
                <a:latin typeface="微软雅黑" panose="020B0503020204020204" pitchFamily="34" charset="-122"/>
                <a:ea typeface="微软雅黑" panose="020B0503020204020204" pitchFamily="34" charset="-122"/>
              </a:rPr>
              <a:t>BackSpace</a:t>
            </a:r>
            <a:r>
              <a:rPr lang="zh-CN" altLang="en-US" dirty="0">
                <a:latin typeface="微软雅黑" panose="020B0503020204020204" pitchFamily="34" charset="-122"/>
                <a:ea typeface="微软雅黑" panose="020B0503020204020204" pitchFamily="34" charset="-122"/>
              </a:rPr>
              <a:t>键快速删除。</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重命名图层</a:t>
            </a:r>
          </a:p>
          <a:p>
            <a:pPr indent="457200">
              <a:lnSpc>
                <a:spcPct val="150000"/>
              </a:lnSpc>
            </a:pPr>
            <a:r>
              <a:rPr lang="zh-CN" altLang="en-US" dirty="0">
                <a:latin typeface="微软雅黑" panose="020B0503020204020204" pitchFamily="34" charset="-122"/>
                <a:ea typeface="微软雅黑" panose="020B0503020204020204" pitchFamily="34" charset="-122"/>
              </a:rPr>
              <a:t>重命名图层可以分类整理区分素材，便于团队协作和后期修改。</a:t>
            </a:r>
          </a:p>
        </p:txBody>
      </p:sp>
      <p:pic>
        <p:nvPicPr>
          <p:cNvPr id="3" name="图片 2">
            <a:extLst>
              <a:ext uri="{FF2B5EF4-FFF2-40B4-BE49-F238E27FC236}">
                <a16:creationId xmlns:a16="http://schemas.microsoft.com/office/drawing/2014/main" id="{095E7517-A83F-4F08-92E2-7D98B9BFF39B}"/>
              </a:ext>
            </a:extLst>
          </p:cNvPr>
          <p:cNvPicPr>
            <a:picLocks noChangeAspect="1"/>
          </p:cNvPicPr>
          <p:nvPr/>
        </p:nvPicPr>
        <p:blipFill>
          <a:blip r:embed="rId3"/>
          <a:stretch>
            <a:fillRect/>
          </a:stretch>
        </p:blipFill>
        <p:spPr>
          <a:xfrm>
            <a:off x="2450488" y="4173660"/>
            <a:ext cx="7005273" cy="1866841"/>
          </a:xfrm>
          <a:prstGeom prst="rect">
            <a:avLst/>
          </a:prstGeom>
        </p:spPr>
      </p:pic>
    </p:spTree>
    <p:extLst>
      <p:ext uri="{BB962C8B-B14F-4D97-AF65-F5344CB8AC3E}">
        <p14:creationId xmlns:p14="http://schemas.microsoft.com/office/powerpoint/2010/main" val="31964941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调整图层顺序</a:t>
            </a:r>
          </a:p>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是一个层级式的后期处理软件，图层顺序影响视觉显示效果，用户可以根据制作需要进行调整。</a:t>
            </a:r>
          </a:p>
        </p:txBody>
      </p:sp>
      <p:pic>
        <p:nvPicPr>
          <p:cNvPr id="2" name="图片 1">
            <a:extLst>
              <a:ext uri="{FF2B5EF4-FFF2-40B4-BE49-F238E27FC236}">
                <a16:creationId xmlns:a16="http://schemas.microsoft.com/office/drawing/2014/main" id="{8FF06DB3-535C-41CB-8D9A-615AA0A838E4}"/>
              </a:ext>
            </a:extLst>
          </p:cNvPr>
          <p:cNvPicPr>
            <a:picLocks noChangeAspect="1"/>
          </p:cNvPicPr>
          <p:nvPr/>
        </p:nvPicPr>
        <p:blipFill>
          <a:blip r:embed="rId3"/>
          <a:stretch>
            <a:fillRect/>
          </a:stretch>
        </p:blipFill>
        <p:spPr>
          <a:xfrm>
            <a:off x="3038656" y="3209820"/>
            <a:ext cx="5071672" cy="2276394"/>
          </a:xfrm>
          <a:prstGeom prst="rect">
            <a:avLst/>
          </a:prstGeom>
        </p:spPr>
      </p:pic>
    </p:spTree>
    <p:extLst>
      <p:ext uri="{BB962C8B-B14F-4D97-AF65-F5344CB8AC3E}">
        <p14:creationId xmlns:p14="http://schemas.microsoft.com/office/powerpoint/2010/main" val="40607286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剪辑</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扩展图层</a:t>
            </a:r>
          </a:p>
          <a:p>
            <a:pPr indent="457200">
              <a:lnSpc>
                <a:spcPct val="150000"/>
              </a:lnSpc>
            </a:pPr>
            <a:r>
              <a:rPr lang="zh-CN" altLang="en-US" dirty="0">
                <a:latin typeface="微软雅黑" panose="020B0503020204020204" pitchFamily="34" charset="-122"/>
                <a:ea typeface="微软雅黑" panose="020B0503020204020204" pitchFamily="34" charset="-122"/>
              </a:rPr>
              <a:t>剪辑和扩展图层可以调整图层长度，从而改变影片显示内容。移动鼠标至图层的入点或出点处，按住左键拖拽进行剪辑，图层长度会发生变化。</a:t>
            </a:r>
          </a:p>
        </p:txBody>
      </p:sp>
      <p:pic>
        <p:nvPicPr>
          <p:cNvPr id="3" name="图片 2">
            <a:extLst>
              <a:ext uri="{FF2B5EF4-FFF2-40B4-BE49-F238E27FC236}">
                <a16:creationId xmlns:a16="http://schemas.microsoft.com/office/drawing/2014/main" id="{7B66B83B-9753-4EB3-BCFE-75B889631709}"/>
              </a:ext>
            </a:extLst>
          </p:cNvPr>
          <p:cNvPicPr>
            <a:picLocks noChangeAspect="1"/>
          </p:cNvPicPr>
          <p:nvPr/>
        </p:nvPicPr>
        <p:blipFill>
          <a:blip r:embed="rId3"/>
          <a:stretch>
            <a:fillRect/>
          </a:stretch>
        </p:blipFill>
        <p:spPr>
          <a:xfrm>
            <a:off x="3457800" y="3175283"/>
            <a:ext cx="3609524" cy="961905"/>
          </a:xfrm>
          <a:prstGeom prst="rect">
            <a:avLst/>
          </a:prstGeom>
        </p:spPr>
      </p:pic>
      <p:pic>
        <p:nvPicPr>
          <p:cNvPr id="5" name="图片 4">
            <a:extLst>
              <a:ext uri="{FF2B5EF4-FFF2-40B4-BE49-F238E27FC236}">
                <a16:creationId xmlns:a16="http://schemas.microsoft.com/office/drawing/2014/main" id="{4ADC0831-EDCB-4FEB-BA15-7760879EAAF1}"/>
              </a:ext>
            </a:extLst>
          </p:cNvPr>
          <p:cNvPicPr>
            <a:picLocks noChangeAspect="1"/>
          </p:cNvPicPr>
          <p:nvPr/>
        </p:nvPicPr>
        <p:blipFill>
          <a:blip r:embed="rId4"/>
          <a:stretch>
            <a:fillRect/>
          </a:stretch>
        </p:blipFill>
        <p:spPr>
          <a:xfrm>
            <a:off x="3462563" y="4349415"/>
            <a:ext cx="3609524" cy="961905"/>
          </a:xfrm>
          <a:prstGeom prst="rect">
            <a:avLst/>
          </a:prstGeom>
        </p:spPr>
      </p:pic>
      <p:pic>
        <p:nvPicPr>
          <p:cNvPr id="6" name="图片 5">
            <a:extLst>
              <a:ext uri="{FF2B5EF4-FFF2-40B4-BE49-F238E27FC236}">
                <a16:creationId xmlns:a16="http://schemas.microsoft.com/office/drawing/2014/main" id="{0D5F9450-3BCE-4637-98B3-C9A6D2A5F021}"/>
              </a:ext>
            </a:extLst>
          </p:cNvPr>
          <p:cNvPicPr>
            <a:picLocks noChangeAspect="1"/>
          </p:cNvPicPr>
          <p:nvPr/>
        </p:nvPicPr>
        <p:blipFill>
          <a:blip r:embed="rId5"/>
          <a:stretch>
            <a:fillRect/>
          </a:stretch>
        </p:blipFill>
        <p:spPr>
          <a:xfrm>
            <a:off x="3462563" y="5448416"/>
            <a:ext cx="3609524" cy="961905"/>
          </a:xfrm>
          <a:prstGeom prst="rect">
            <a:avLst/>
          </a:prstGeom>
        </p:spPr>
      </p:pic>
    </p:spTree>
    <p:extLst>
      <p:ext uri="{BB962C8B-B14F-4D97-AF65-F5344CB8AC3E}">
        <p14:creationId xmlns:p14="http://schemas.microsoft.com/office/powerpoint/2010/main" val="179544635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提升</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提取工作区域</a:t>
            </a:r>
          </a:p>
          <a:p>
            <a:pPr indent="457200">
              <a:lnSpc>
                <a:spcPct val="150000"/>
              </a:lnSpc>
            </a:pPr>
            <a:r>
              <a:rPr lang="zh-CN" altLang="en-US" dirty="0">
                <a:latin typeface="微软雅黑" panose="020B0503020204020204" pitchFamily="34" charset="-122"/>
                <a:ea typeface="微软雅黑" panose="020B0503020204020204" pitchFamily="34" charset="-122"/>
              </a:rPr>
              <a:t>“提升工作区域”命令和“提取工作区域”命令均可以去除工作区域内的部分素材，但适用场景和效果略有不同。</a:t>
            </a:r>
          </a:p>
        </p:txBody>
      </p:sp>
      <p:pic>
        <p:nvPicPr>
          <p:cNvPr id="2" name="图片 1">
            <a:extLst>
              <a:ext uri="{FF2B5EF4-FFF2-40B4-BE49-F238E27FC236}">
                <a16:creationId xmlns:a16="http://schemas.microsoft.com/office/drawing/2014/main" id="{DEB5FAA9-5214-4C0C-B3C1-CC474CAECB9B}"/>
              </a:ext>
            </a:extLst>
          </p:cNvPr>
          <p:cNvPicPr>
            <a:picLocks noChangeAspect="1"/>
          </p:cNvPicPr>
          <p:nvPr/>
        </p:nvPicPr>
        <p:blipFill>
          <a:blip r:embed="rId3"/>
          <a:stretch>
            <a:fillRect/>
          </a:stretch>
        </p:blipFill>
        <p:spPr>
          <a:xfrm>
            <a:off x="3294832" y="3200430"/>
            <a:ext cx="4840336" cy="1289905"/>
          </a:xfrm>
          <a:prstGeom prst="rect">
            <a:avLst/>
          </a:prstGeom>
        </p:spPr>
      </p:pic>
      <p:pic>
        <p:nvPicPr>
          <p:cNvPr id="7" name="图片 6">
            <a:extLst>
              <a:ext uri="{FF2B5EF4-FFF2-40B4-BE49-F238E27FC236}">
                <a16:creationId xmlns:a16="http://schemas.microsoft.com/office/drawing/2014/main" id="{BAA829FC-56DF-4900-9DC7-2A6621304D2D}"/>
              </a:ext>
            </a:extLst>
          </p:cNvPr>
          <p:cNvPicPr>
            <a:picLocks noChangeAspect="1"/>
          </p:cNvPicPr>
          <p:nvPr/>
        </p:nvPicPr>
        <p:blipFill>
          <a:blip r:embed="rId4"/>
          <a:stretch>
            <a:fillRect/>
          </a:stretch>
        </p:blipFill>
        <p:spPr>
          <a:xfrm>
            <a:off x="3311070" y="4777685"/>
            <a:ext cx="4840336" cy="1289905"/>
          </a:xfrm>
          <a:prstGeom prst="rect">
            <a:avLst/>
          </a:prstGeom>
        </p:spPr>
      </p:pic>
    </p:spTree>
    <p:extLst>
      <p:ext uri="{BB962C8B-B14F-4D97-AF65-F5344CB8AC3E}">
        <p14:creationId xmlns:p14="http://schemas.microsoft.com/office/powerpoint/2010/main" val="353889351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拆分图层</a:t>
            </a:r>
          </a:p>
          <a:p>
            <a:pPr indent="457200">
              <a:lnSpc>
                <a:spcPct val="150000"/>
              </a:lnSpc>
            </a:pPr>
            <a:r>
              <a:rPr lang="zh-CN" altLang="en-US" dirty="0">
                <a:latin typeface="微软雅黑" panose="020B0503020204020204" pitchFamily="34" charset="-122"/>
                <a:ea typeface="微软雅黑" panose="020B0503020204020204" pitchFamily="34" charset="-122"/>
              </a:rPr>
              <a:t>“拆分图层”命令可以在当前时间指示器处复制并修剪素材，使其前后段分布在两个独立的图层上，以便进行不同的操作。</a:t>
            </a:r>
          </a:p>
        </p:txBody>
      </p:sp>
      <p:pic>
        <p:nvPicPr>
          <p:cNvPr id="3" name="图片 2">
            <a:extLst>
              <a:ext uri="{FF2B5EF4-FFF2-40B4-BE49-F238E27FC236}">
                <a16:creationId xmlns:a16="http://schemas.microsoft.com/office/drawing/2014/main" id="{1AD382D7-4468-4F6B-A5A5-B29DDECAE173}"/>
              </a:ext>
            </a:extLst>
          </p:cNvPr>
          <p:cNvPicPr>
            <a:picLocks noChangeAspect="1"/>
          </p:cNvPicPr>
          <p:nvPr/>
        </p:nvPicPr>
        <p:blipFill>
          <a:blip r:embed="rId3"/>
          <a:stretch>
            <a:fillRect/>
          </a:stretch>
        </p:blipFill>
        <p:spPr>
          <a:xfrm>
            <a:off x="2976787" y="3270131"/>
            <a:ext cx="4840336" cy="1289905"/>
          </a:xfrm>
          <a:prstGeom prst="rect">
            <a:avLst/>
          </a:prstGeom>
        </p:spPr>
      </p:pic>
      <p:pic>
        <p:nvPicPr>
          <p:cNvPr id="5" name="图片 4">
            <a:extLst>
              <a:ext uri="{FF2B5EF4-FFF2-40B4-BE49-F238E27FC236}">
                <a16:creationId xmlns:a16="http://schemas.microsoft.com/office/drawing/2014/main" id="{814032F2-56C2-49C9-90DD-73A6C93232F4}"/>
              </a:ext>
            </a:extLst>
          </p:cNvPr>
          <p:cNvPicPr>
            <a:picLocks noChangeAspect="1"/>
          </p:cNvPicPr>
          <p:nvPr/>
        </p:nvPicPr>
        <p:blipFill>
          <a:blip r:embed="rId3"/>
          <a:stretch>
            <a:fillRect/>
          </a:stretch>
        </p:blipFill>
        <p:spPr>
          <a:xfrm>
            <a:off x="2976787" y="4740488"/>
            <a:ext cx="4840336" cy="1289905"/>
          </a:xfrm>
          <a:prstGeom prst="rect">
            <a:avLst/>
          </a:prstGeom>
        </p:spPr>
      </p:pic>
    </p:spTree>
    <p:extLst>
      <p:ext uri="{BB962C8B-B14F-4D97-AF65-F5344CB8AC3E}">
        <p14:creationId xmlns:p14="http://schemas.microsoft.com/office/powerpoint/2010/main" val="34882058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图样样式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图层样式可以为图层添加各种视觉效果，如投影、发光、描边等。</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8EDABE53-4459-4791-A8D0-7F56A4DA0DEB}"/>
              </a:ext>
            </a:extLst>
          </p:cNvPr>
          <p:cNvPicPr>
            <a:picLocks noChangeAspect="1"/>
          </p:cNvPicPr>
          <p:nvPr/>
        </p:nvPicPr>
        <p:blipFill>
          <a:blip r:embed="rId3"/>
          <a:stretch>
            <a:fillRect/>
          </a:stretch>
        </p:blipFill>
        <p:spPr>
          <a:xfrm>
            <a:off x="2430398" y="2642833"/>
            <a:ext cx="6873651" cy="3397668"/>
          </a:xfrm>
          <a:prstGeom prst="rect">
            <a:avLst/>
          </a:prstGeom>
        </p:spPr>
      </p:pic>
    </p:spTree>
    <p:extLst>
      <p:ext uri="{BB962C8B-B14F-4D97-AF65-F5344CB8AC3E}">
        <p14:creationId xmlns:p14="http://schemas.microsoft.com/office/powerpoint/2010/main" val="413070049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993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动效的制作离不开图层的创建和关键帧的添加，用户可以通过不同属性的关键帧，制作出丰富的</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动效。本章节将对</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动效的制作进行介绍，包括不同类型图层的创建、图层属性的设置、图层样式、混合模式的设置及关键帧动画的创建与编辑等。通过学习和掌握这些知识，用户可以得心应手地创建各类</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动效。</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62122" y="228161"/>
            <a:ext cx="8784061"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动效设计</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a:t>
            </a:r>
          </a:p>
          <a:p>
            <a:pPr eaLnBrk="0" hangingPunct="0">
              <a:lnSpc>
                <a:spcPct val="150000"/>
              </a:lnSpc>
            </a:pP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b="1" spc="300" dirty="0" err="1">
                <a:solidFill>
                  <a:schemeClr val="tx1">
                    <a:lumMod val="75000"/>
                    <a:lumOff val="25000"/>
                  </a:schemeClr>
                </a:solidFill>
                <a:latin typeface="微软雅黑" panose="020B0503020204020204" pitchFamily="34" charset="-122"/>
                <a:ea typeface="微软雅黑" panose="020B0503020204020204" pitchFamily="34" charset="-122"/>
              </a:rPr>
              <a:t>Photoshop+Illustrator+After</a:t>
            </a:r>
            <a:r>
              <a:rPr lang="en-US" altLang="zh-CN" sz="1600" b="1" spc="300" dirty="0">
                <a:solidFill>
                  <a:schemeClr val="tx1">
                    <a:lumMod val="75000"/>
                    <a:lumOff val="25000"/>
                  </a:schemeClr>
                </a:solidFill>
                <a:latin typeface="微软雅黑" panose="020B0503020204020204" pitchFamily="34" charset="-122"/>
                <a:ea typeface="微软雅黑" panose="020B0503020204020204" pitchFamily="34" charset="-122"/>
              </a:rPr>
              <a:t> Effects</a:t>
            </a: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图层的混合模式控制图层如何与其下方的图层混合或交互，在“时间轴”面板中的“模式”列中，或执行“图层”→“混合模式”命令，可以设置图层的混合模式。</a:t>
            </a:r>
          </a:p>
        </p:txBody>
      </p:sp>
      <p:pic>
        <p:nvPicPr>
          <p:cNvPr id="3" name="图片 2">
            <a:extLst>
              <a:ext uri="{FF2B5EF4-FFF2-40B4-BE49-F238E27FC236}">
                <a16:creationId xmlns:a16="http://schemas.microsoft.com/office/drawing/2014/main" id="{E51D12EB-2B07-4DAC-9B5F-70566C533C67}"/>
              </a:ext>
            </a:extLst>
          </p:cNvPr>
          <p:cNvPicPr>
            <a:picLocks noChangeAspect="1"/>
          </p:cNvPicPr>
          <p:nvPr/>
        </p:nvPicPr>
        <p:blipFill>
          <a:blip r:embed="rId3"/>
          <a:stretch>
            <a:fillRect/>
          </a:stretch>
        </p:blipFill>
        <p:spPr>
          <a:xfrm>
            <a:off x="2873312" y="2621316"/>
            <a:ext cx="5216652" cy="3963924"/>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混合模式菜单通过分隔线将混合模式细分为八个类别，这八个类别的混合模式作用介绍如下。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正常模式组</a:t>
            </a:r>
          </a:p>
          <a:p>
            <a:pPr indent="457200">
              <a:lnSpc>
                <a:spcPct val="150000"/>
              </a:lnSpc>
            </a:pPr>
            <a:r>
              <a:rPr lang="zh-CN" altLang="en-US" dirty="0">
                <a:latin typeface="微软雅黑" panose="020B0503020204020204" pitchFamily="34" charset="-122"/>
                <a:ea typeface="微软雅黑" panose="020B0503020204020204" pitchFamily="34" charset="-122"/>
              </a:rPr>
              <a:t>正该组中包括正常、溶解和动态抖动溶解三种混合模式。</a:t>
            </a:r>
          </a:p>
        </p:txBody>
      </p:sp>
      <p:pic>
        <p:nvPicPr>
          <p:cNvPr id="2" name="图片 1">
            <a:extLst>
              <a:ext uri="{FF2B5EF4-FFF2-40B4-BE49-F238E27FC236}">
                <a16:creationId xmlns:a16="http://schemas.microsoft.com/office/drawing/2014/main" id="{598656B5-7FA6-456B-88E8-A885690D089A}"/>
              </a:ext>
            </a:extLst>
          </p:cNvPr>
          <p:cNvPicPr>
            <a:picLocks noChangeAspect="1"/>
          </p:cNvPicPr>
          <p:nvPr/>
        </p:nvPicPr>
        <p:blipFill>
          <a:blip r:embed="rId3"/>
          <a:stretch>
            <a:fillRect/>
          </a:stretch>
        </p:blipFill>
        <p:spPr>
          <a:xfrm>
            <a:off x="1559776" y="3909277"/>
            <a:ext cx="8604478" cy="1312164"/>
          </a:xfrm>
          <a:prstGeom prst="rect">
            <a:avLst/>
          </a:prstGeom>
        </p:spPr>
      </p:pic>
    </p:spTree>
    <p:extLst>
      <p:ext uri="{BB962C8B-B14F-4D97-AF65-F5344CB8AC3E}">
        <p14:creationId xmlns:p14="http://schemas.microsoft.com/office/powerpoint/2010/main" val="4851264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减少模式组</a:t>
            </a:r>
          </a:p>
          <a:p>
            <a:pPr indent="457200">
              <a:lnSpc>
                <a:spcPct val="150000"/>
              </a:lnSpc>
            </a:pPr>
            <a:r>
              <a:rPr lang="zh-CN" altLang="en-US" dirty="0">
                <a:latin typeface="微软雅黑" panose="020B0503020204020204" pitchFamily="34" charset="-122"/>
                <a:ea typeface="微软雅黑" panose="020B0503020204020204" pitchFamily="34" charset="-122"/>
              </a:rPr>
              <a:t>减少模式组中的混合模式可以变暗图像的整体颜色，该组包括变暗、相乘、颜色加深、经典颜色加深、线性加深和较深颜色六种混合模式。</a:t>
            </a:r>
          </a:p>
        </p:txBody>
      </p:sp>
      <p:pic>
        <p:nvPicPr>
          <p:cNvPr id="3" name="图片 2">
            <a:extLst>
              <a:ext uri="{FF2B5EF4-FFF2-40B4-BE49-F238E27FC236}">
                <a16:creationId xmlns:a16="http://schemas.microsoft.com/office/drawing/2014/main" id="{D90B23A4-4FFC-443C-BE39-D880E94113DB}"/>
              </a:ext>
            </a:extLst>
          </p:cNvPr>
          <p:cNvPicPr>
            <a:picLocks noChangeAspect="1"/>
          </p:cNvPicPr>
          <p:nvPr/>
        </p:nvPicPr>
        <p:blipFill>
          <a:blip r:embed="rId3"/>
          <a:stretch>
            <a:fillRect/>
          </a:stretch>
        </p:blipFill>
        <p:spPr>
          <a:xfrm>
            <a:off x="736473" y="3200656"/>
            <a:ext cx="5216652" cy="2775204"/>
          </a:xfrm>
          <a:prstGeom prst="rect">
            <a:avLst/>
          </a:prstGeom>
        </p:spPr>
      </p:pic>
      <p:pic>
        <p:nvPicPr>
          <p:cNvPr id="5" name="图片 4">
            <a:extLst>
              <a:ext uri="{FF2B5EF4-FFF2-40B4-BE49-F238E27FC236}">
                <a16:creationId xmlns:a16="http://schemas.microsoft.com/office/drawing/2014/main" id="{781FDF1E-6E37-4797-9825-E8D992C20758}"/>
              </a:ext>
            </a:extLst>
          </p:cNvPr>
          <p:cNvPicPr>
            <a:picLocks noChangeAspect="1"/>
          </p:cNvPicPr>
          <p:nvPr/>
        </p:nvPicPr>
        <p:blipFill>
          <a:blip r:embed="rId4"/>
          <a:stretch>
            <a:fillRect/>
          </a:stretch>
        </p:blipFill>
        <p:spPr>
          <a:xfrm>
            <a:off x="5862015" y="3155320"/>
            <a:ext cx="5216652" cy="2775204"/>
          </a:xfrm>
          <a:prstGeom prst="rect">
            <a:avLst/>
          </a:prstGeom>
        </p:spPr>
      </p:pic>
    </p:spTree>
    <p:extLst>
      <p:ext uri="{BB962C8B-B14F-4D97-AF65-F5344CB8AC3E}">
        <p14:creationId xmlns:p14="http://schemas.microsoft.com/office/powerpoint/2010/main" val="7015823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添加模式组</a:t>
            </a:r>
          </a:p>
          <a:p>
            <a:pPr indent="457200">
              <a:lnSpc>
                <a:spcPct val="150000"/>
              </a:lnSpc>
            </a:pPr>
            <a:r>
              <a:rPr lang="zh-CN" altLang="en-US" dirty="0">
                <a:latin typeface="微软雅黑" panose="020B0503020204020204" pitchFamily="34" charset="-122"/>
                <a:ea typeface="微软雅黑" panose="020B0503020204020204" pitchFamily="34" charset="-122"/>
              </a:rPr>
              <a:t>添加模式组中的混合模式可以使当前图层中的黑色消失，从而变亮图像，该组包括相加、变亮、屏幕等七种混合模式。</a:t>
            </a:r>
          </a:p>
        </p:txBody>
      </p:sp>
      <p:pic>
        <p:nvPicPr>
          <p:cNvPr id="2" name="图片 1">
            <a:extLst>
              <a:ext uri="{FF2B5EF4-FFF2-40B4-BE49-F238E27FC236}">
                <a16:creationId xmlns:a16="http://schemas.microsoft.com/office/drawing/2014/main" id="{9A5D1923-C5DA-4B2C-8631-DF6B8EA3BF98}"/>
              </a:ext>
            </a:extLst>
          </p:cNvPr>
          <p:cNvPicPr>
            <a:picLocks noChangeAspect="1"/>
          </p:cNvPicPr>
          <p:nvPr/>
        </p:nvPicPr>
        <p:blipFill>
          <a:blip r:embed="rId3"/>
          <a:stretch>
            <a:fillRect/>
          </a:stretch>
        </p:blipFill>
        <p:spPr>
          <a:xfrm>
            <a:off x="695325" y="3368250"/>
            <a:ext cx="5216652" cy="2775204"/>
          </a:xfrm>
          <a:prstGeom prst="rect">
            <a:avLst/>
          </a:prstGeom>
        </p:spPr>
      </p:pic>
      <p:pic>
        <p:nvPicPr>
          <p:cNvPr id="6" name="图片 5">
            <a:extLst>
              <a:ext uri="{FF2B5EF4-FFF2-40B4-BE49-F238E27FC236}">
                <a16:creationId xmlns:a16="http://schemas.microsoft.com/office/drawing/2014/main" id="{66BDE6DE-1D7A-4984-B06A-D57F09056246}"/>
              </a:ext>
            </a:extLst>
          </p:cNvPr>
          <p:cNvPicPr>
            <a:picLocks noChangeAspect="1"/>
          </p:cNvPicPr>
          <p:nvPr/>
        </p:nvPicPr>
        <p:blipFill>
          <a:blip r:embed="rId4"/>
          <a:stretch>
            <a:fillRect/>
          </a:stretch>
        </p:blipFill>
        <p:spPr>
          <a:xfrm>
            <a:off x="5715000" y="3234831"/>
            <a:ext cx="5216652" cy="2775204"/>
          </a:xfrm>
          <a:prstGeom prst="rect">
            <a:avLst/>
          </a:prstGeom>
        </p:spPr>
      </p:pic>
    </p:spTree>
    <p:extLst>
      <p:ext uri="{BB962C8B-B14F-4D97-AF65-F5344CB8AC3E}">
        <p14:creationId xmlns:p14="http://schemas.microsoft.com/office/powerpoint/2010/main" val="210295146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复杂模式组</a:t>
            </a:r>
          </a:p>
          <a:p>
            <a:pPr indent="457200">
              <a:lnSpc>
                <a:spcPct val="150000"/>
              </a:lnSpc>
            </a:pPr>
            <a:r>
              <a:rPr lang="zh-CN" altLang="en-US" dirty="0">
                <a:latin typeface="微软雅黑" panose="020B0503020204020204" pitchFamily="34" charset="-122"/>
                <a:ea typeface="微软雅黑" panose="020B0503020204020204" pitchFamily="34" charset="-122"/>
              </a:rPr>
              <a:t>复杂模式组中的混合模式在进行混合时</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的灰色会完全消失，任何高于</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的区域都可能加亮下方的图像，而低于</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灰色区域都可能使下方图像变暗。该组包括叠加、柔光、强光等七种混合模式。</a:t>
            </a:r>
          </a:p>
        </p:txBody>
      </p:sp>
      <p:pic>
        <p:nvPicPr>
          <p:cNvPr id="3" name="图片 2">
            <a:extLst>
              <a:ext uri="{FF2B5EF4-FFF2-40B4-BE49-F238E27FC236}">
                <a16:creationId xmlns:a16="http://schemas.microsoft.com/office/drawing/2014/main" id="{3EF1E892-76E6-4833-9772-EDEE969279E2}"/>
              </a:ext>
            </a:extLst>
          </p:cNvPr>
          <p:cNvPicPr>
            <a:picLocks noChangeAspect="1"/>
          </p:cNvPicPr>
          <p:nvPr/>
        </p:nvPicPr>
        <p:blipFill>
          <a:blip r:embed="rId3"/>
          <a:stretch>
            <a:fillRect/>
          </a:stretch>
        </p:blipFill>
        <p:spPr>
          <a:xfrm>
            <a:off x="879348" y="3516039"/>
            <a:ext cx="5216652" cy="2775204"/>
          </a:xfrm>
          <a:prstGeom prst="rect">
            <a:avLst/>
          </a:prstGeom>
        </p:spPr>
      </p:pic>
      <p:pic>
        <p:nvPicPr>
          <p:cNvPr id="5" name="图片 4">
            <a:extLst>
              <a:ext uri="{FF2B5EF4-FFF2-40B4-BE49-F238E27FC236}">
                <a16:creationId xmlns:a16="http://schemas.microsoft.com/office/drawing/2014/main" id="{1CFBE695-0499-47DE-9C48-945D10425CA4}"/>
              </a:ext>
            </a:extLst>
          </p:cNvPr>
          <p:cNvPicPr>
            <a:picLocks noChangeAspect="1"/>
          </p:cNvPicPr>
          <p:nvPr/>
        </p:nvPicPr>
        <p:blipFill>
          <a:blip r:embed="rId4"/>
          <a:stretch>
            <a:fillRect/>
          </a:stretch>
        </p:blipFill>
        <p:spPr>
          <a:xfrm>
            <a:off x="5715000" y="3400751"/>
            <a:ext cx="5216652" cy="2775204"/>
          </a:xfrm>
          <a:prstGeom prst="rect">
            <a:avLst/>
          </a:prstGeom>
        </p:spPr>
      </p:pic>
    </p:spTree>
    <p:extLst>
      <p:ext uri="{BB962C8B-B14F-4D97-AF65-F5344CB8AC3E}">
        <p14:creationId xmlns:p14="http://schemas.microsoft.com/office/powerpoint/2010/main" val="170626592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差异模式组</a:t>
            </a:r>
          </a:p>
          <a:p>
            <a:pPr indent="457200">
              <a:lnSpc>
                <a:spcPct val="150000"/>
              </a:lnSpc>
            </a:pPr>
            <a:r>
              <a:rPr lang="zh-CN" altLang="en-US" dirty="0">
                <a:latin typeface="微软雅黑" panose="020B0503020204020204" pitchFamily="34" charset="-122"/>
                <a:ea typeface="微软雅黑" panose="020B0503020204020204" pitchFamily="34" charset="-122"/>
              </a:rPr>
              <a:t>差异模式组中的混合模式可以基于源颜色和基础颜色值之间的差异创建颜色，该组包括差值、经典差值、排除、相减和相除五种混合模式。</a:t>
            </a:r>
          </a:p>
        </p:txBody>
      </p:sp>
      <p:pic>
        <p:nvPicPr>
          <p:cNvPr id="2" name="图片 1">
            <a:extLst>
              <a:ext uri="{FF2B5EF4-FFF2-40B4-BE49-F238E27FC236}">
                <a16:creationId xmlns:a16="http://schemas.microsoft.com/office/drawing/2014/main" id="{5DE31E41-F03B-466E-B6AC-192DAFA292AA}"/>
              </a:ext>
            </a:extLst>
          </p:cNvPr>
          <p:cNvPicPr>
            <a:picLocks noChangeAspect="1"/>
          </p:cNvPicPr>
          <p:nvPr/>
        </p:nvPicPr>
        <p:blipFill>
          <a:blip r:embed="rId3"/>
          <a:stretch>
            <a:fillRect/>
          </a:stretch>
        </p:blipFill>
        <p:spPr>
          <a:xfrm>
            <a:off x="3253689" y="3267622"/>
            <a:ext cx="5216652" cy="2775204"/>
          </a:xfrm>
          <a:prstGeom prst="rect">
            <a:avLst/>
          </a:prstGeom>
        </p:spPr>
      </p:pic>
    </p:spTree>
    <p:extLst>
      <p:ext uri="{BB962C8B-B14F-4D97-AF65-F5344CB8AC3E}">
        <p14:creationId xmlns:p14="http://schemas.microsoft.com/office/powerpoint/2010/main" val="13793190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6.HSL</a:t>
            </a:r>
            <a:r>
              <a:rPr lang="zh-CN" altLang="en-US" b="1" dirty="0">
                <a:latin typeface="微软雅黑" panose="020B0503020204020204" pitchFamily="34" charset="-122"/>
                <a:ea typeface="微软雅黑" panose="020B0503020204020204" pitchFamily="34" charset="-122"/>
              </a:rPr>
              <a:t>模式组</a:t>
            </a:r>
          </a:p>
          <a:p>
            <a:pPr indent="457200">
              <a:lnSpc>
                <a:spcPct val="150000"/>
              </a:lnSpc>
            </a:pPr>
            <a:r>
              <a:rPr lang="en-US" altLang="zh-CN" dirty="0">
                <a:latin typeface="微软雅黑" panose="020B0503020204020204" pitchFamily="34" charset="-122"/>
                <a:ea typeface="微软雅黑" panose="020B0503020204020204" pitchFamily="34" charset="-122"/>
              </a:rPr>
              <a:t>HSL</a:t>
            </a:r>
            <a:r>
              <a:rPr lang="zh-CN" altLang="en-US" dirty="0">
                <a:latin typeface="微软雅黑" panose="020B0503020204020204" pitchFamily="34" charset="-122"/>
                <a:ea typeface="微软雅黑" panose="020B0503020204020204" pitchFamily="34" charset="-122"/>
              </a:rPr>
              <a:t>模式组中的混合模式可以将色相、饱和度和发光度三要素中的一种或两种应用在图像上，该组包括色相、饱和度、颜色和发光度四种混合模式。</a:t>
            </a:r>
          </a:p>
        </p:txBody>
      </p:sp>
      <p:pic>
        <p:nvPicPr>
          <p:cNvPr id="3" name="图片 2">
            <a:extLst>
              <a:ext uri="{FF2B5EF4-FFF2-40B4-BE49-F238E27FC236}">
                <a16:creationId xmlns:a16="http://schemas.microsoft.com/office/drawing/2014/main" id="{8C8FD0B0-BD6D-4B2A-B7F5-EF5E07EB4595}"/>
              </a:ext>
            </a:extLst>
          </p:cNvPr>
          <p:cNvPicPr>
            <a:picLocks noChangeAspect="1"/>
          </p:cNvPicPr>
          <p:nvPr/>
        </p:nvPicPr>
        <p:blipFill>
          <a:blip r:embed="rId3"/>
          <a:stretch>
            <a:fillRect/>
          </a:stretch>
        </p:blipFill>
        <p:spPr>
          <a:xfrm>
            <a:off x="879348" y="3229231"/>
            <a:ext cx="5216652" cy="2775204"/>
          </a:xfrm>
          <a:prstGeom prst="rect">
            <a:avLst/>
          </a:prstGeom>
        </p:spPr>
      </p:pic>
      <p:pic>
        <p:nvPicPr>
          <p:cNvPr id="5" name="图片 4">
            <a:extLst>
              <a:ext uri="{FF2B5EF4-FFF2-40B4-BE49-F238E27FC236}">
                <a16:creationId xmlns:a16="http://schemas.microsoft.com/office/drawing/2014/main" id="{A00A8AB0-26DF-4E29-9713-16CD1E8CB3F8}"/>
              </a:ext>
            </a:extLst>
          </p:cNvPr>
          <p:cNvPicPr>
            <a:picLocks noChangeAspect="1"/>
          </p:cNvPicPr>
          <p:nvPr/>
        </p:nvPicPr>
        <p:blipFill>
          <a:blip r:embed="rId4"/>
          <a:stretch>
            <a:fillRect/>
          </a:stretch>
        </p:blipFill>
        <p:spPr>
          <a:xfrm>
            <a:off x="5259324" y="3200656"/>
            <a:ext cx="5216652" cy="2775204"/>
          </a:xfrm>
          <a:prstGeom prst="rect">
            <a:avLst/>
          </a:prstGeom>
        </p:spPr>
      </p:pic>
    </p:spTree>
    <p:extLst>
      <p:ext uri="{BB962C8B-B14F-4D97-AF65-F5344CB8AC3E}">
        <p14:creationId xmlns:p14="http://schemas.microsoft.com/office/powerpoint/2010/main" val="292338101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遮罩模式组</a:t>
            </a:r>
          </a:p>
          <a:p>
            <a:pPr indent="457200">
              <a:lnSpc>
                <a:spcPct val="150000"/>
              </a:lnSpc>
            </a:pPr>
            <a:r>
              <a:rPr lang="zh-CN" altLang="en-US" dirty="0">
                <a:latin typeface="微软雅黑" panose="020B0503020204020204" pitchFamily="34" charset="-122"/>
                <a:ea typeface="微软雅黑" panose="020B0503020204020204" pitchFamily="34" charset="-122"/>
              </a:rPr>
              <a:t>遮罩模式组中的混合模式可以将当前图层转换为底层的一个遮罩，该组包括模板</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、模板亮度、轮廓</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和轮廓亮度四种混合模式。</a:t>
            </a:r>
          </a:p>
        </p:txBody>
      </p:sp>
      <p:pic>
        <p:nvPicPr>
          <p:cNvPr id="2" name="图片 1">
            <a:extLst>
              <a:ext uri="{FF2B5EF4-FFF2-40B4-BE49-F238E27FC236}">
                <a16:creationId xmlns:a16="http://schemas.microsoft.com/office/drawing/2014/main" id="{E9467440-C6E8-4206-93DF-EC15E8E9AD32}"/>
              </a:ext>
            </a:extLst>
          </p:cNvPr>
          <p:cNvPicPr>
            <a:picLocks noChangeAspect="1"/>
          </p:cNvPicPr>
          <p:nvPr/>
        </p:nvPicPr>
        <p:blipFill>
          <a:blip r:embed="rId3"/>
          <a:stretch>
            <a:fillRect/>
          </a:stretch>
        </p:blipFill>
        <p:spPr>
          <a:xfrm>
            <a:off x="879348" y="3336734"/>
            <a:ext cx="5216652" cy="2775204"/>
          </a:xfrm>
          <a:prstGeom prst="rect">
            <a:avLst/>
          </a:prstGeom>
        </p:spPr>
      </p:pic>
      <p:pic>
        <p:nvPicPr>
          <p:cNvPr id="6" name="图片 5">
            <a:extLst>
              <a:ext uri="{FF2B5EF4-FFF2-40B4-BE49-F238E27FC236}">
                <a16:creationId xmlns:a16="http://schemas.microsoft.com/office/drawing/2014/main" id="{7523A08F-62BE-4402-AAB3-588278F77FF9}"/>
              </a:ext>
            </a:extLst>
          </p:cNvPr>
          <p:cNvPicPr>
            <a:picLocks noChangeAspect="1"/>
          </p:cNvPicPr>
          <p:nvPr/>
        </p:nvPicPr>
        <p:blipFill>
          <a:blip r:embed="rId4"/>
          <a:stretch>
            <a:fillRect/>
          </a:stretch>
        </p:blipFill>
        <p:spPr>
          <a:xfrm>
            <a:off x="5502212" y="3258756"/>
            <a:ext cx="5216652" cy="2775204"/>
          </a:xfrm>
          <a:prstGeom prst="rect">
            <a:avLst/>
          </a:prstGeom>
        </p:spPr>
      </p:pic>
    </p:spTree>
    <p:extLst>
      <p:ext uri="{BB962C8B-B14F-4D97-AF65-F5344CB8AC3E}">
        <p14:creationId xmlns:p14="http://schemas.microsoft.com/office/powerpoint/2010/main" val="41273394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实用工具模式组</a:t>
            </a:r>
          </a:p>
          <a:p>
            <a:pPr indent="457200">
              <a:lnSpc>
                <a:spcPct val="150000"/>
              </a:lnSpc>
            </a:pPr>
            <a:r>
              <a:rPr lang="zh-CN" altLang="en-US" dirty="0">
                <a:latin typeface="微软雅黑" panose="020B0503020204020204" pitchFamily="34" charset="-122"/>
                <a:ea typeface="微软雅黑" panose="020B0503020204020204" pitchFamily="34" charset="-122"/>
              </a:rPr>
              <a:t>实用工具模式组中的混合模式都可以使底层与当前图层的</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通道或透明区域像素产生相互作用，该组包括</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添加和冷光预乘两种混合模式。</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添加：将当前图层的</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通道值与下层图层的</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通道值相加，以创建一个无痕迹的透明区域。这种模式的主要目的是通过叠加多个图层的透明度信息，形成一个平滑过渡的透明效果。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冷光预乘：使当前图层的透明区域与底层图像相互作用，产生透镜和光亮的边缘效果。</a:t>
            </a:r>
          </a:p>
        </p:txBody>
      </p:sp>
    </p:spTree>
    <p:extLst>
      <p:ext uri="{BB962C8B-B14F-4D97-AF65-F5344CB8AC3E}">
        <p14:creationId xmlns:p14="http://schemas.microsoft.com/office/powerpoint/2010/main" val="41239339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关键帧动画</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图层的基本操作</a:t>
            </a:r>
          </a:p>
        </p:txBody>
      </p:sp>
      <p:sp>
        <p:nvSpPr>
          <p:cNvPr id="8" name="Rectangle 18"/>
          <p:cNvSpPr>
            <a:spLocks noChangeArrowheads="1"/>
          </p:cNvSpPr>
          <p:nvPr/>
        </p:nvSpPr>
        <p:spPr bwMode="auto">
          <a:xfrm>
            <a:off x="4215424" y="32694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图层的编辑与管理</a:t>
            </a:r>
          </a:p>
        </p:txBody>
      </p:sp>
      <p:sp>
        <p:nvSpPr>
          <p:cNvPr id="9" name="Rectangle 18"/>
          <p:cNvSpPr>
            <a:spLocks noChangeArrowheads="1"/>
          </p:cNvSpPr>
          <p:nvPr/>
        </p:nvSpPr>
        <p:spPr bwMode="auto">
          <a:xfrm>
            <a:off x="4215424" y="39190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关键帧动画</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激活关键帧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关键帧的激活与属性中的“时间变化秒表” 按钮息息相关。</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6932F7A6-E99F-45D6-BF71-3743AEEC465B}"/>
              </a:ext>
            </a:extLst>
          </p:cNvPr>
          <p:cNvPicPr>
            <a:picLocks noChangeAspect="1"/>
          </p:cNvPicPr>
          <p:nvPr/>
        </p:nvPicPr>
        <p:blipFill>
          <a:blip r:embed="rId3"/>
          <a:stretch>
            <a:fillRect/>
          </a:stretch>
        </p:blipFill>
        <p:spPr>
          <a:xfrm>
            <a:off x="1628775" y="3413176"/>
            <a:ext cx="3609524" cy="1371429"/>
          </a:xfrm>
          <a:prstGeom prst="rect">
            <a:avLst/>
          </a:prstGeom>
        </p:spPr>
      </p:pic>
      <p:pic>
        <p:nvPicPr>
          <p:cNvPr id="6" name="图片 5">
            <a:extLst>
              <a:ext uri="{FF2B5EF4-FFF2-40B4-BE49-F238E27FC236}">
                <a16:creationId xmlns:a16="http://schemas.microsoft.com/office/drawing/2014/main" id="{72725937-7C37-4DCB-9477-5E35DFC19313}"/>
              </a:ext>
            </a:extLst>
          </p:cNvPr>
          <p:cNvPicPr>
            <a:picLocks noChangeAspect="1"/>
          </p:cNvPicPr>
          <p:nvPr/>
        </p:nvPicPr>
        <p:blipFill>
          <a:blip r:embed="rId4"/>
          <a:stretch>
            <a:fillRect/>
          </a:stretch>
        </p:blipFill>
        <p:spPr>
          <a:xfrm>
            <a:off x="6096000" y="3413175"/>
            <a:ext cx="3609524" cy="1371429"/>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编辑关键帧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已创建的关键帧，可以进行选择、移动、复制等操作，还可以删除不需要的关键帧。</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选择关键帧</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移动关键帧</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B124ABE-D245-4750-8657-2AE9BC5F090C}"/>
              </a:ext>
            </a:extLst>
          </p:cNvPr>
          <p:cNvPicPr>
            <a:picLocks noChangeAspect="1"/>
          </p:cNvPicPr>
          <p:nvPr/>
        </p:nvPicPr>
        <p:blipFill>
          <a:blip r:embed="rId3"/>
          <a:stretch>
            <a:fillRect/>
          </a:stretch>
        </p:blipFill>
        <p:spPr>
          <a:xfrm>
            <a:off x="1502939" y="3872083"/>
            <a:ext cx="3609524" cy="1371429"/>
          </a:xfrm>
          <a:prstGeom prst="rect">
            <a:avLst/>
          </a:prstGeom>
        </p:spPr>
      </p:pic>
      <p:pic>
        <p:nvPicPr>
          <p:cNvPr id="7" name="图片 6">
            <a:extLst>
              <a:ext uri="{FF2B5EF4-FFF2-40B4-BE49-F238E27FC236}">
                <a16:creationId xmlns:a16="http://schemas.microsoft.com/office/drawing/2014/main" id="{28620CFC-DFD6-4087-A6D9-84849D77AF89}"/>
              </a:ext>
            </a:extLst>
          </p:cNvPr>
          <p:cNvPicPr>
            <a:picLocks noChangeAspect="1"/>
          </p:cNvPicPr>
          <p:nvPr/>
        </p:nvPicPr>
        <p:blipFill>
          <a:blip r:embed="rId4"/>
          <a:stretch>
            <a:fillRect/>
          </a:stretch>
        </p:blipFill>
        <p:spPr>
          <a:xfrm>
            <a:off x="5681662" y="3872082"/>
            <a:ext cx="3609524" cy="1371429"/>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66713"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编辑关键帧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复制关键帧</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删除关键帧</a:t>
            </a:r>
          </a:p>
        </p:txBody>
      </p:sp>
      <p:pic>
        <p:nvPicPr>
          <p:cNvPr id="4" name="图片 3">
            <a:extLst>
              <a:ext uri="{FF2B5EF4-FFF2-40B4-BE49-F238E27FC236}">
                <a16:creationId xmlns:a16="http://schemas.microsoft.com/office/drawing/2014/main" id="{514F3ADB-4D79-4F0D-8B6F-FB4BD268282A}"/>
              </a:ext>
            </a:extLst>
          </p:cNvPr>
          <p:cNvPicPr>
            <a:picLocks noChangeAspect="1"/>
          </p:cNvPicPr>
          <p:nvPr/>
        </p:nvPicPr>
        <p:blipFill>
          <a:blip r:embed="rId3"/>
          <a:stretch>
            <a:fillRect/>
          </a:stretch>
        </p:blipFill>
        <p:spPr>
          <a:xfrm>
            <a:off x="2633888" y="3003414"/>
            <a:ext cx="5790776" cy="2200190"/>
          </a:xfrm>
          <a:prstGeom prst="rect">
            <a:avLst/>
          </a:prstGeom>
        </p:spPr>
      </p:pic>
    </p:spTree>
    <p:extLst>
      <p:ext uri="{BB962C8B-B14F-4D97-AF65-F5344CB8AC3E}">
        <p14:creationId xmlns:p14="http://schemas.microsoft.com/office/powerpoint/2010/main" val="14562885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关键帧插值</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关键帧插值可以调节关键帧之间的变化速率，使变化效果更加流畅。选中关键帧后右击鼠标，在弹出的快捷菜单中执行“关键帧插值”命令打开“关键帧插值”对话框。</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2AE37234-C1D4-4388-A7C9-56724E678772}"/>
              </a:ext>
            </a:extLst>
          </p:cNvPr>
          <p:cNvPicPr>
            <a:picLocks noChangeAspect="1"/>
          </p:cNvPicPr>
          <p:nvPr/>
        </p:nvPicPr>
        <p:blipFill>
          <a:blip r:embed="rId3"/>
          <a:stretch>
            <a:fillRect/>
          </a:stretch>
        </p:blipFill>
        <p:spPr>
          <a:xfrm>
            <a:off x="3431096" y="2947766"/>
            <a:ext cx="4884366" cy="2897505"/>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图表编辑器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图表编辑器可用于查看和操作属性值、关键帧等，包括值图表（显示属性值）和速度图表（显示属性值变化速率）两种类型。单击“时间轴”面板中的“图表编辑器” 按钮，查看默认的速率图表类型的图表编辑器。</a:t>
            </a:r>
          </a:p>
        </p:txBody>
      </p:sp>
      <p:pic>
        <p:nvPicPr>
          <p:cNvPr id="4" name="图片 3">
            <a:extLst>
              <a:ext uri="{FF2B5EF4-FFF2-40B4-BE49-F238E27FC236}">
                <a16:creationId xmlns:a16="http://schemas.microsoft.com/office/drawing/2014/main" id="{AD09EDA1-B60A-4F53-B3AA-1ADEDD1C7764}"/>
              </a:ext>
            </a:extLst>
          </p:cNvPr>
          <p:cNvPicPr>
            <a:picLocks noChangeAspect="1"/>
          </p:cNvPicPr>
          <p:nvPr/>
        </p:nvPicPr>
        <p:blipFill>
          <a:blip r:embed="rId3"/>
          <a:stretch>
            <a:fillRect/>
          </a:stretch>
        </p:blipFill>
        <p:spPr>
          <a:xfrm>
            <a:off x="2415263" y="3429000"/>
            <a:ext cx="6599474" cy="2495740"/>
          </a:xfrm>
          <a:prstGeom prst="rect">
            <a:avLst/>
          </a:prstGeom>
        </p:spPr>
      </p:pic>
    </p:spTree>
    <p:extLst>
      <p:ext uri="{BB962C8B-B14F-4D97-AF65-F5344CB8AC3E}">
        <p14:creationId xmlns:p14="http://schemas.microsoft.com/office/powerpoint/2010/main" val="11001969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图表编辑器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106467" y="2609540"/>
            <a:ext cx="4829175" cy="2120902"/>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案例实操：家居美学</a:t>
            </a:r>
            <a:r>
              <a:rPr lang="en-US" altLang="zh-CN" b="1" dirty="0">
                <a:latin typeface="微软雅黑" panose="020B0503020204020204" pitchFamily="34" charset="-122"/>
                <a:ea typeface="微软雅黑" panose="020B0503020204020204" pitchFamily="34" charset="-122"/>
              </a:rPr>
              <a:t>APP</a:t>
            </a:r>
            <a:r>
              <a:rPr lang="zh-CN" altLang="en-US" b="1" dirty="0">
                <a:latin typeface="微软雅黑" panose="020B0503020204020204" pitchFamily="34" charset="-122"/>
                <a:ea typeface="微软雅黑" panose="020B0503020204020204" pitchFamily="34" charset="-122"/>
              </a:rPr>
              <a:t>界面切换动效</a:t>
            </a:r>
          </a:p>
          <a:p>
            <a:pPr indent="457200">
              <a:lnSpc>
                <a:spcPct val="150000"/>
              </a:lnSpc>
            </a:pPr>
            <a:r>
              <a:rPr lang="zh-CN" altLang="en-US" dirty="0">
                <a:latin typeface="微软雅黑" panose="020B0503020204020204" pitchFamily="34" charset="-122"/>
                <a:ea typeface="微软雅黑" panose="020B0503020204020204" pitchFamily="34" charset="-122"/>
              </a:rPr>
              <a:t>界面切换动效在移动</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中的应用非常广泛，它可以有效提升用户体验，减少不同界面之间切换的突兀感。本案例将通过图层和关键帧制作家居美学</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界面切换动效。</a:t>
            </a:r>
          </a:p>
        </p:txBody>
      </p:sp>
      <p:pic>
        <p:nvPicPr>
          <p:cNvPr id="5" name="图片 4">
            <a:extLst>
              <a:ext uri="{FF2B5EF4-FFF2-40B4-BE49-F238E27FC236}">
                <a16:creationId xmlns:a16="http://schemas.microsoft.com/office/drawing/2014/main" id="{F2F49FE7-C648-47F5-AFEE-17A271F702CA}"/>
              </a:ext>
            </a:extLst>
          </p:cNvPr>
          <p:cNvPicPr>
            <a:picLocks noChangeAspect="1"/>
          </p:cNvPicPr>
          <p:nvPr/>
        </p:nvPicPr>
        <p:blipFill>
          <a:blip r:embed="rId3"/>
          <a:stretch>
            <a:fillRect/>
          </a:stretch>
        </p:blipFill>
        <p:spPr>
          <a:xfrm>
            <a:off x="6740079" y="2028442"/>
            <a:ext cx="3560965" cy="4158045"/>
          </a:xfrm>
          <a:prstGeom prst="rect">
            <a:avLst/>
          </a:prstGeom>
        </p:spPr>
      </p:pic>
    </p:spTree>
    <p:extLst>
      <p:ext uri="{BB962C8B-B14F-4D97-AF65-F5344CB8AC3E}">
        <p14:creationId xmlns:p14="http://schemas.microsoft.com/office/powerpoint/2010/main" val="254970732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图层的基本操作</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图层可以理解为带有文本、图形等元素的透明片，这些透明片按照顺序叠放在一起，就形成了“合成”面板中呈现出的效果。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）素材图层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中最常见的图层就是素材图层。</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）文本图层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使用文本图层可以快速地创建文字，并制作文字动画，还可以进行移动、缩放、旋转及透明度等操作。</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）纯色图层</a:t>
            </a:r>
          </a:p>
          <a:p>
            <a:pPr indent="457200">
              <a:lnSpc>
                <a:spcPct val="150000"/>
              </a:lnSpc>
            </a:pPr>
            <a:r>
              <a:rPr lang="zh-CN" altLang="en-US" dirty="0">
                <a:latin typeface="微软雅黑" panose="020B0503020204020204" pitchFamily="34" charset="-122"/>
                <a:ea typeface="微软雅黑" panose="020B0503020204020204" pitchFamily="34" charset="-122"/>
              </a:rPr>
              <a:t>用户可以创建任何颜色和尺寸（最大尺寸可达</a:t>
            </a:r>
            <a:r>
              <a:rPr lang="en-US" altLang="zh-CN" dirty="0">
                <a:latin typeface="微软雅黑" panose="020B0503020204020204" pitchFamily="34" charset="-122"/>
                <a:ea typeface="微软雅黑" panose="020B0503020204020204" pitchFamily="34" charset="-122"/>
              </a:rPr>
              <a:t>30000*30000</a:t>
            </a:r>
            <a:r>
              <a:rPr lang="zh-CN" altLang="en-US" dirty="0">
                <a:latin typeface="微软雅黑" panose="020B0503020204020204" pitchFamily="34" charset="-122"/>
                <a:ea typeface="微软雅黑" panose="020B0503020204020204" pitchFamily="34" charset="-122"/>
              </a:rPr>
              <a:t>像素）的纯色图层，纯色图层和其他素材图层一样，可以创建遮罩、修改图层的变换属性，还可以添加特效。</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5242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）灯光图层</a:t>
            </a:r>
          </a:p>
          <a:p>
            <a:pPr indent="457200">
              <a:lnSpc>
                <a:spcPct val="150000"/>
              </a:lnSpc>
            </a:pPr>
            <a:r>
              <a:rPr lang="zh-CN" altLang="en-US" dirty="0">
                <a:latin typeface="微软雅黑" panose="020B0503020204020204" pitchFamily="34" charset="-122"/>
                <a:ea typeface="微软雅黑" panose="020B0503020204020204" pitchFamily="34" charset="-122"/>
              </a:rPr>
              <a:t>灯光图层主要用于模拟不同种类的真实光源，模拟出真实的阴影效果。</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）摄像机图层</a:t>
            </a:r>
          </a:p>
          <a:p>
            <a:pPr indent="457200">
              <a:lnSpc>
                <a:spcPct val="150000"/>
              </a:lnSpc>
            </a:pPr>
            <a:r>
              <a:rPr lang="zh-CN" altLang="en-US" dirty="0">
                <a:latin typeface="微软雅黑" panose="020B0503020204020204" pitchFamily="34" charset="-122"/>
                <a:ea typeface="微软雅黑" panose="020B0503020204020204" pitchFamily="34" charset="-122"/>
              </a:rPr>
              <a:t>摄像机图层常用于固定视角。用户可以制作摄像机动画，模拟真实的摄像机游离效果。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）空对象图层</a:t>
            </a:r>
          </a:p>
          <a:p>
            <a:pPr indent="457200">
              <a:lnSpc>
                <a:spcPct val="150000"/>
              </a:lnSpc>
            </a:pPr>
            <a:r>
              <a:rPr lang="zh-CN" altLang="en-US" dirty="0">
                <a:latin typeface="微软雅黑" panose="020B0503020204020204" pitchFamily="34" charset="-122"/>
                <a:ea typeface="微软雅黑" panose="020B0503020204020204" pitchFamily="34" charset="-122"/>
              </a:rPr>
              <a:t>空对象图层是具有可见图层的所有属性的不可见图层。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）形状图层</a:t>
            </a:r>
          </a:p>
          <a:p>
            <a:pPr indent="457200">
              <a:lnSpc>
                <a:spcPct val="150000"/>
              </a:lnSpc>
            </a:pPr>
            <a:r>
              <a:rPr lang="zh-CN" altLang="en-US" dirty="0">
                <a:latin typeface="微软雅黑" panose="020B0503020204020204" pitchFamily="34" charset="-122"/>
                <a:ea typeface="微软雅黑" panose="020B0503020204020204" pitchFamily="34" charset="-122"/>
              </a:rPr>
              <a:t>形状图层可以制作多种矢量图形效果。在不选择任何图层的情况中，使用形状工具或钢笔工具可以直接在“合成”面板中绘制形状生成形状图层。</a:t>
            </a:r>
          </a:p>
          <a:p>
            <a:pPr indent="457200">
              <a:lnSpc>
                <a:spcPct val="150000"/>
              </a:lnSpc>
            </a:pP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85723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5242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）调整图层</a:t>
            </a:r>
          </a:p>
          <a:p>
            <a:pPr indent="457200">
              <a:lnSpc>
                <a:spcPct val="150000"/>
              </a:lnSpc>
            </a:pPr>
            <a:r>
              <a:rPr lang="zh-CN" altLang="en-US" dirty="0">
                <a:latin typeface="微软雅黑" panose="020B0503020204020204" pitchFamily="34" charset="-122"/>
                <a:ea typeface="微软雅黑" panose="020B0503020204020204" pitchFamily="34" charset="-122"/>
              </a:rPr>
              <a:t>调整图层效果可以影响在图层堆叠顺序中位于该图层之下的所有图层。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图层</a:t>
            </a:r>
          </a:p>
          <a:p>
            <a:pPr indent="457200">
              <a:lnSpc>
                <a:spcPct val="150000"/>
              </a:lnSpc>
            </a:pPr>
            <a:r>
              <a:rPr lang="zh-CN" altLang="en-US" dirty="0">
                <a:latin typeface="微软雅黑" panose="020B0503020204020204" pitchFamily="34" charset="-122"/>
                <a:ea typeface="微软雅黑" panose="020B0503020204020204" pitchFamily="34" charset="-122"/>
              </a:rPr>
              <a:t>执行“图层”→“新建”→“</a:t>
            </a:r>
            <a:r>
              <a:rPr lang="en-US" altLang="zh-CN" dirty="0">
                <a:latin typeface="微软雅黑" panose="020B0503020204020204" pitchFamily="34" charset="-122"/>
                <a:ea typeface="微软雅黑" panose="020B0503020204020204" pitchFamily="34" charset="-122"/>
              </a:rPr>
              <a:t>Adobe Photoshop</a:t>
            </a:r>
            <a:r>
              <a:rPr lang="zh-CN" altLang="en-US" dirty="0">
                <a:latin typeface="微软雅黑" panose="020B0503020204020204" pitchFamily="34" charset="-122"/>
                <a:ea typeface="微软雅黑" panose="020B0503020204020204" pitchFamily="34" charset="-122"/>
              </a:rPr>
              <a:t>文件”命令，可创建</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图层及</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文件，在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中打开该文件并进行更改保存后，</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中引用这个</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源文件的影片也会随之更新。</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5490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中不同类型图层的创建方式基本相同，都可以通过“图层”命令进行创建，用户也可以通过现有素材创建图层。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通过“图层”命令创建</a:t>
            </a:r>
          </a:p>
        </p:txBody>
      </p:sp>
      <p:pic>
        <p:nvPicPr>
          <p:cNvPr id="2" name="图片 1">
            <a:extLst>
              <a:ext uri="{FF2B5EF4-FFF2-40B4-BE49-F238E27FC236}">
                <a16:creationId xmlns:a16="http://schemas.microsoft.com/office/drawing/2014/main" id="{6BCE7CF9-1534-4836-94F0-D2796CB08291}"/>
              </a:ext>
            </a:extLst>
          </p:cNvPr>
          <p:cNvPicPr>
            <a:picLocks noChangeAspect="1"/>
          </p:cNvPicPr>
          <p:nvPr/>
        </p:nvPicPr>
        <p:blipFill>
          <a:blip r:embed="rId3"/>
          <a:stretch>
            <a:fillRect/>
          </a:stretch>
        </p:blipFill>
        <p:spPr>
          <a:xfrm>
            <a:off x="1225381" y="3332230"/>
            <a:ext cx="8979237" cy="20539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en-US" altLang="zh-CN" b="1">
                <a:latin typeface="微软雅黑" panose="020B0503020204020204" pitchFamily="34" charset="-122"/>
                <a:ea typeface="微软雅黑" panose="020B0503020204020204" pitchFamily="34" charset="-122"/>
              </a:rPr>
              <a:t>2.</a:t>
            </a:r>
            <a:r>
              <a:rPr lang="zh-CN" altLang="en-US" b="1">
                <a:latin typeface="微软雅黑" panose="020B0503020204020204" pitchFamily="34" charset="-122"/>
                <a:ea typeface="微软雅黑" panose="020B0503020204020204" pitchFamily="34" charset="-122"/>
              </a:rPr>
              <a:t>根据素材创建</a:t>
            </a:r>
            <a:endParaRPr lang="zh-CN" altLang="en-US" b="1"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1008DE43-699F-4EBB-AF06-797C8E174385}"/>
              </a:ext>
            </a:extLst>
          </p:cNvPr>
          <p:cNvPicPr>
            <a:picLocks noChangeAspect="1"/>
          </p:cNvPicPr>
          <p:nvPr/>
        </p:nvPicPr>
        <p:blipFill>
          <a:blip r:embed="rId3"/>
          <a:stretch>
            <a:fillRect/>
          </a:stretch>
        </p:blipFill>
        <p:spPr>
          <a:xfrm>
            <a:off x="1502939" y="2710817"/>
            <a:ext cx="7128722" cy="2238305"/>
          </a:xfrm>
          <a:prstGeom prst="rect">
            <a:avLst/>
          </a:prstGeom>
        </p:spPr>
      </p:pic>
    </p:spTree>
    <p:extLst>
      <p:ext uri="{BB962C8B-B14F-4D97-AF65-F5344CB8AC3E}">
        <p14:creationId xmlns:p14="http://schemas.microsoft.com/office/powerpoint/2010/main" val="32626201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2125</Words>
  <Application>Microsoft Office PowerPoint</Application>
  <PresentationFormat>宽屏</PresentationFormat>
  <Paragraphs>213</Paragraphs>
  <Slides>36</Slides>
  <Notes>35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36</vt:i4>
      </vt:variant>
    </vt:vector>
  </HeadingPairs>
  <TitlesOfParts>
    <vt:vector size="50"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UI动效设计3合1（Photoshop+Illustrator+After Effects）</dc:title>
  <dc:creator/>
  <cp:keywords>UI动效设计3合1（Photoshop+Illustrator+After Effects）</cp:keywords>
  <dc:description>www.2ppt.com-爱PPT提供资源下载</dc:description>
  <cp:lastModifiedBy/>
  <cp:revision>2</cp:revision>
  <dcterms:created xsi:type="dcterms:W3CDTF">2021-05-01T02:52:20Z</dcterms:created>
  <dcterms:modified xsi:type="dcterms:W3CDTF">2025-03-05T01:37:12Z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