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ags/tag3.xml" ContentType="application/vnd.openxmlformats-officedocument.presentationml.tags+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84"/>
  </p:notesMasterIdLst>
  <p:handoutMasterIdLst>
    <p:handoutMasterId r:id="rId85"/>
  </p:handoutMasterIdLst>
  <p:sldIdLst>
    <p:sldId id="374" r:id="rId3"/>
    <p:sldId id="340" r:id="rId4"/>
    <p:sldId id="360" r:id="rId5"/>
    <p:sldId id="361" r:id="rId6"/>
    <p:sldId id="407" r:id="rId7"/>
    <p:sldId id="357" r:id="rId8"/>
    <p:sldId id="456" r:id="rId9"/>
    <p:sldId id="408" r:id="rId10"/>
    <p:sldId id="457" r:id="rId11"/>
    <p:sldId id="458" r:id="rId12"/>
    <p:sldId id="459" r:id="rId13"/>
    <p:sldId id="406" r:id="rId14"/>
    <p:sldId id="412" r:id="rId15"/>
    <p:sldId id="460" r:id="rId16"/>
    <p:sldId id="461" r:id="rId17"/>
    <p:sldId id="462" r:id="rId18"/>
    <p:sldId id="413" r:id="rId19"/>
    <p:sldId id="463" r:id="rId20"/>
    <p:sldId id="414" r:id="rId21"/>
    <p:sldId id="464" r:id="rId22"/>
    <p:sldId id="465" r:id="rId23"/>
    <p:sldId id="466" r:id="rId24"/>
    <p:sldId id="467" r:id="rId25"/>
    <p:sldId id="468" r:id="rId26"/>
    <p:sldId id="469" r:id="rId27"/>
    <p:sldId id="415" r:id="rId28"/>
    <p:sldId id="470" r:id="rId29"/>
    <p:sldId id="471" r:id="rId30"/>
    <p:sldId id="472" r:id="rId31"/>
    <p:sldId id="473" r:id="rId32"/>
    <p:sldId id="474" r:id="rId33"/>
    <p:sldId id="475" r:id="rId34"/>
    <p:sldId id="476" r:id="rId35"/>
    <p:sldId id="477" r:id="rId36"/>
    <p:sldId id="478" r:id="rId37"/>
    <p:sldId id="479" r:id="rId38"/>
    <p:sldId id="480" r:id="rId39"/>
    <p:sldId id="416" r:id="rId40"/>
    <p:sldId id="481" r:id="rId41"/>
    <p:sldId id="482" r:id="rId42"/>
    <p:sldId id="483" r:id="rId43"/>
    <p:sldId id="484" r:id="rId44"/>
    <p:sldId id="485" r:id="rId45"/>
    <p:sldId id="423" r:id="rId46"/>
    <p:sldId id="424" r:id="rId47"/>
    <p:sldId id="486" r:id="rId48"/>
    <p:sldId id="425" r:id="rId49"/>
    <p:sldId id="428" r:id="rId50"/>
    <p:sldId id="439" r:id="rId51"/>
    <p:sldId id="443" r:id="rId52"/>
    <p:sldId id="444" r:id="rId53"/>
    <p:sldId id="445" r:id="rId54"/>
    <p:sldId id="435" r:id="rId55"/>
    <p:sldId id="447" r:id="rId56"/>
    <p:sldId id="440" r:id="rId57"/>
    <p:sldId id="487" r:id="rId58"/>
    <p:sldId id="446" r:id="rId59"/>
    <p:sldId id="436" r:id="rId60"/>
    <p:sldId id="441" r:id="rId61"/>
    <p:sldId id="449" r:id="rId62"/>
    <p:sldId id="448" r:id="rId63"/>
    <p:sldId id="488" r:id="rId64"/>
    <p:sldId id="489" r:id="rId65"/>
    <p:sldId id="490" r:id="rId66"/>
    <p:sldId id="437" r:id="rId67"/>
    <p:sldId id="442" r:id="rId68"/>
    <p:sldId id="453" r:id="rId69"/>
    <p:sldId id="452" r:id="rId70"/>
    <p:sldId id="451" r:id="rId71"/>
    <p:sldId id="450" r:id="rId72"/>
    <p:sldId id="438" r:id="rId73"/>
    <p:sldId id="429" r:id="rId74"/>
    <p:sldId id="454" r:id="rId75"/>
    <p:sldId id="491" r:id="rId76"/>
    <p:sldId id="492" r:id="rId77"/>
    <p:sldId id="493" r:id="rId78"/>
    <p:sldId id="455" r:id="rId79"/>
    <p:sldId id="494" r:id="rId80"/>
    <p:sldId id="495" r:id="rId81"/>
    <p:sldId id="496" r:id="rId82"/>
    <p:sldId id="372" r:id="rId83"/>
  </p:sldIdLst>
  <p:sldSz cx="12192000" cy="6858000"/>
  <p:notesSz cx="6858000" cy="9144000"/>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71" d="100"/>
          <a:sy n="71" d="100"/>
        </p:scale>
        <p:origin x="852" y="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ableStyles" Target="tableStyle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2025/3/5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2715565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581036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741349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1003162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256971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152713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4030039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34409903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29340270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38436266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34878319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39070600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28827306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4145889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943728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4183465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8671460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1092784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2779106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27695556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36</a:t>
            </a:fld>
            <a:endParaRPr lang="zh-CN" altLang="en-US"/>
          </a:p>
        </p:txBody>
      </p:sp>
    </p:spTree>
    <p:extLst>
      <p:ext uri="{BB962C8B-B14F-4D97-AF65-F5344CB8AC3E}">
        <p14:creationId xmlns:p14="http://schemas.microsoft.com/office/powerpoint/2010/main" val="6052120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37</a:t>
            </a:fld>
            <a:endParaRPr lang="zh-CN" altLang="en-US"/>
          </a:p>
        </p:txBody>
      </p:sp>
    </p:spTree>
    <p:extLst>
      <p:ext uri="{BB962C8B-B14F-4D97-AF65-F5344CB8AC3E}">
        <p14:creationId xmlns:p14="http://schemas.microsoft.com/office/powerpoint/2010/main" val="7363679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38</a:t>
            </a:fld>
            <a:endParaRPr lang="zh-CN" altLang="en-US"/>
          </a:p>
        </p:txBody>
      </p:sp>
    </p:spTree>
    <p:extLst>
      <p:ext uri="{BB962C8B-B14F-4D97-AF65-F5344CB8AC3E}">
        <p14:creationId xmlns:p14="http://schemas.microsoft.com/office/powerpoint/2010/main" val="11968267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39</a:t>
            </a:fld>
            <a:endParaRPr lang="zh-CN" altLang="en-US"/>
          </a:p>
        </p:txBody>
      </p:sp>
    </p:spTree>
    <p:extLst>
      <p:ext uri="{BB962C8B-B14F-4D97-AF65-F5344CB8AC3E}">
        <p14:creationId xmlns:p14="http://schemas.microsoft.com/office/powerpoint/2010/main" val="36575918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40</a:t>
            </a:fld>
            <a:endParaRPr lang="zh-CN" altLang="en-US"/>
          </a:p>
        </p:txBody>
      </p:sp>
    </p:spTree>
    <p:extLst>
      <p:ext uri="{BB962C8B-B14F-4D97-AF65-F5344CB8AC3E}">
        <p14:creationId xmlns:p14="http://schemas.microsoft.com/office/powerpoint/2010/main" val="1646919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41</a:t>
            </a:fld>
            <a:endParaRPr lang="zh-CN" altLang="en-US"/>
          </a:p>
        </p:txBody>
      </p:sp>
    </p:spTree>
    <p:extLst>
      <p:ext uri="{BB962C8B-B14F-4D97-AF65-F5344CB8AC3E}">
        <p14:creationId xmlns:p14="http://schemas.microsoft.com/office/powerpoint/2010/main" val="27998098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42</a:t>
            </a:fld>
            <a:endParaRPr lang="zh-CN" altLang="en-US"/>
          </a:p>
        </p:txBody>
      </p:sp>
    </p:spTree>
    <p:extLst>
      <p:ext uri="{BB962C8B-B14F-4D97-AF65-F5344CB8AC3E}">
        <p14:creationId xmlns:p14="http://schemas.microsoft.com/office/powerpoint/2010/main" val="18516328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43</a:t>
            </a:fld>
            <a:endParaRPr lang="zh-CN" altLang="en-US"/>
          </a:p>
        </p:txBody>
      </p:sp>
    </p:spTree>
    <p:extLst>
      <p:ext uri="{BB962C8B-B14F-4D97-AF65-F5344CB8AC3E}">
        <p14:creationId xmlns:p14="http://schemas.microsoft.com/office/powerpoint/2010/main" val="24315852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45</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46</a:t>
            </a:fld>
            <a:endParaRPr lang="zh-CN" altLang="en-US"/>
          </a:p>
        </p:txBody>
      </p:sp>
    </p:spTree>
    <p:extLst>
      <p:ext uri="{BB962C8B-B14F-4D97-AF65-F5344CB8AC3E}">
        <p14:creationId xmlns:p14="http://schemas.microsoft.com/office/powerpoint/2010/main" val="39620088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47</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49</a:t>
            </a:fld>
            <a:endParaRPr lang="zh-CN" altLang="en-US"/>
          </a:p>
        </p:txBody>
      </p:sp>
    </p:spTree>
    <p:extLst>
      <p:ext uri="{BB962C8B-B14F-4D97-AF65-F5344CB8AC3E}">
        <p14:creationId xmlns:p14="http://schemas.microsoft.com/office/powerpoint/2010/main" val="41477585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50</a:t>
            </a:fld>
            <a:endParaRPr lang="zh-CN" altLang="en-US"/>
          </a:p>
        </p:txBody>
      </p:sp>
    </p:spTree>
    <p:extLst>
      <p:ext uri="{BB962C8B-B14F-4D97-AF65-F5344CB8AC3E}">
        <p14:creationId xmlns:p14="http://schemas.microsoft.com/office/powerpoint/2010/main" val="2500767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51</a:t>
            </a:fld>
            <a:endParaRPr lang="zh-CN" altLang="en-US"/>
          </a:p>
        </p:txBody>
      </p:sp>
    </p:spTree>
    <p:extLst>
      <p:ext uri="{BB962C8B-B14F-4D97-AF65-F5344CB8AC3E}">
        <p14:creationId xmlns:p14="http://schemas.microsoft.com/office/powerpoint/2010/main" val="7383333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52</a:t>
            </a:fld>
            <a:endParaRPr lang="zh-CN" altLang="en-US"/>
          </a:p>
        </p:txBody>
      </p:sp>
    </p:spTree>
    <p:extLst>
      <p:ext uri="{BB962C8B-B14F-4D97-AF65-F5344CB8AC3E}">
        <p14:creationId xmlns:p14="http://schemas.microsoft.com/office/powerpoint/2010/main" val="18184088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53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2514566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54</a:t>
            </a:fld>
            <a:endParaRPr lang="zh-CN" altLang="en-US"/>
          </a:p>
        </p:txBody>
      </p:sp>
    </p:spTree>
    <p:extLst>
      <p:ext uri="{BB962C8B-B14F-4D97-AF65-F5344CB8AC3E}">
        <p14:creationId xmlns:p14="http://schemas.microsoft.com/office/powerpoint/2010/main" val="13850119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55</a:t>
            </a:fld>
            <a:endParaRPr lang="zh-CN" altLang="en-US"/>
          </a:p>
        </p:txBody>
      </p:sp>
    </p:spTree>
    <p:extLst>
      <p:ext uri="{BB962C8B-B14F-4D97-AF65-F5344CB8AC3E}">
        <p14:creationId xmlns:p14="http://schemas.microsoft.com/office/powerpoint/2010/main" val="36970413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56</a:t>
            </a:fld>
            <a:endParaRPr lang="zh-CN" altLang="en-US"/>
          </a:p>
        </p:txBody>
      </p:sp>
    </p:spTree>
    <p:extLst>
      <p:ext uri="{BB962C8B-B14F-4D97-AF65-F5344CB8AC3E}">
        <p14:creationId xmlns:p14="http://schemas.microsoft.com/office/powerpoint/2010/main" val="1237802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57</a:t>
            </a:fld>
            <a:endParaRPr lang="zh-CN" altLang="en-US"/>
          </a:p>
        </p:txBody>
      </p:sp>
    </p:spTree>
    <p:extLst>
      <p:ext uri="{BB962C8B-B14F-4D97-AF65-F5344CB8AC3E}">
        <p14:creationId xmlns:p14="http://schemas.microsoft.com/office/powerpoint/2010/main" val="12643147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58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7148651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59</a:t>
            </a:fld>
            <a:endParaRPr lang="zh-CN" altLang="en-US"/>
          </a:p>
        </p:txBody>
      </p:sp>
    </p:spTree>
    <p:extLst>
      <p:ext uri="{BB962C8B-B14F-4D97-AF65-F5344CB8AC3E}">
        <p14:creationId xmlns:p14="http://schemas.microsoft.com/office/powerpoint/2010/main" val="13979346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60</a:t>
            </a:fld>
            <a:endParaRPr lang="zh-CN" altLang="en-US"/>
          </a:p>
        </p:txBody>
      </p:sp>
    </p:spTree>
    <p:extLst>
      <p:ext uri="{BB962C8B-B14F-4D97-AF65-F5344CB8AC3E}">
        <p14:creationId xmlns:p14="http://schemas.microsoft.com/office/powerpoint/2010/main" val="3803804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316230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61</a:t>
            </a:fld>
            <a:endParaRPr lang="zh-CN" altLang="en-US"/>
          </a:p>
        </p:txBody>
      </p:sp>
    </p:spTree>
    <p:extLst>
      <p:ext uri="{BB962C8B-B14F-4D97-AF65-F5344CB8AC3E}">
        <p14:creationId xmlns:p14="http://schemas.microsoft.com/office/powerpoint/2010/main" val="21351439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62</a:t>
            </a:fld>
            <a:endParaRPr lang="zh-CN" altLang="en-US"/>
          </a:p>
        </p:txBody>
      </p:sp>
    </p:spTree>
    <p:extLst>
      <p:ext uri="{BB962C8B-B14F-4D97-AF65-F5344CB8AC3E}">
        <p14:creationId xmlns:p14="http://schemas.microsoft.com/office/powerpoint/2010/main" val="41386546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63</a:t>
            </a:fld>
            <a:endParaRPr lang="zh-CN" altLang="en-US"/>
          </a:p>
        </p:txBody>
      </p:sp>
    </p:spTree>
    <p:extLst>
      <p:ext uri="{BB962C8B-B14F-4D97-AF65-F5344CB8AC3E}">
        <p14:creationId xmlns:p14="http://schemas.microsoft.com/office/powerpoint/2010/main" val="29754796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64</a:t>
            </a:fld>
            <a:endParaRPr lang="zh-CN" altLang="en-US"/>
          </a:p>
        </p:txBody>
      </p:sp>
    </p:spTree>
    <p:extLst>
      <p:ext uri="{BB962C8B-B14F-4D97-AF65-F5344CB8AC3E}">
        <p14:creationId xmlns:p14="http://schemas.microsoft.com/office/powerpoint/2010/main" val="4639359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65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1234295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66</a:t>
            </a:fld>
            <a:endParaRPr lang="zh-CN" altLang="en-US"/>
          </a:p>
        </p:txBody>
      </p:sp>
    </p:spTree>
    <p:extLst>
      <p:ext uri="{BB962C8B-B14F-4D97-AF65-F5344CB8AC3E}">
        <p14:creationId xmlns:p14="http://schemas.microsoft.com/office/powerpoint/2010/main" val="42321755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67</a:t>
            </a:fld>
            <a:endParaRPr lang="zh-CN" altLang="en-US"/>
          </a:p>
        </p:txBody>
      </p:sp>
    </p:spTree>
    <p:extLst>
      <p:ext uri="{BB962C8B-B14F-4D97-AF65-F5344CB8AC3E}">
        <p14:creationId xmlns:p14="http://schemas.microsoft.com/office/powerpoint/2010/main" val="42751128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68</a:t>
            </a:fld>
            <a:endParaRPr lang="zh-CN" altLang="en-US"/>
          </a:p>
        </p:txBody>
      </p:sp>
    </p:spTree>
    <p:extLst>
      <p:ext uri="{BB962C8B-B14F-4D97-AF65-F5344CB8AC3E}">
        <p14:creationId xmlns:p14="http://schemas.microsoft.com/office/powerpoint/2010/main" val="352226799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69</a:t>
            </a:fld>
            <a:endParaRPr lang="zh-CN" altLang="en-US"/>
          </a:p>
        </p:txBody>
      </p:sp>
    </p:spTree>
    <p:extLst>
      <p:ext uri="{BB962C8B-B14F-4D97-AF65-F5344CB8AC3E}">
        <p14:creationId xmlns:p14="http://schemas.microsoft.com/office/powerpoint/2010/main" val="25920580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70</a:t>
            </a:fld>
            <a:endParaRPr lang="zh-CN" altLang="en-US"/>
          </a:p>
        </p:txBody>
      </p:sp>
    </p:spTree>
    <p:extLst>
      <p:ext uri="{BB962C8B-B14F-4D97-AF65-F5344CB8AC3E}">
        <p14:creationId xmlns:p14="http://schemas.microsoft.com/office/powerpoint/2010/main" val="1972638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405729492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71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609606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72</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73</a:t>
            </a:fld>
            <a:endParaRPr lang="zh-CN" altLang="en-US"/>
          </a:p>
        </p:txBody>
      </p:sp>
    </p:spTree>
    <p:extLst>
      <p:ext uri="{BB962C8B-B14F-4D97-AF65-F5344CB8AC3E}">
        <p14:creationId xmlns:p14="http://schemas.microsoft.com/office/powerpoint/2010/main" val="31522663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74</a:t>
            </a:fld>
            <a:endParaRPr lang="zh-CN" altLang="en-US"/>
          </a:p>
        </p:txBody>
      </p:sp>
    </p:spTree>
    <p:extLst>
      <p:ext uri="{BB962C8B-B14F-4D97-AF65-F5344CB8AC3E}">
        <p14:creationId xmlns:p14="http://schemas.microsoft.com/office/powerpoint/2010/main" val="27550530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75</a:t>
            </a:fld>
            <a:endParaRPr lang="zh-CN" altLang="en-US"/>
          </a:p>
        </p:txBody>
      </p:sp>
    </p:spTree>
    <p:extLst>
      <p:ext uri="{BB962C8B-B14F-4D97-AF65-F5344CB8AC3E}">
        <p14:creationId xmlns:p14="http://schemas.microsoft.com/office/powerpoint/2010/main" val="116255375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76</a:t>
            </a:fld>
            <a:endParaRPr lang="zh-CN" altLang="en-US"/>
          </a:p>
        </p:txBody>
      </p:sp>
    </p:spTree>
    <p:extLst>
      <p:ext uri="{BB962C8B-B14F-4D97-AF65-F5344CB8AC3E}">
        <p14:creationId xmlns:p14="http://schemas.microsoft.com/office/powerpoint/2010/main" val="186781139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77</a:t>
            </a:fld>
            <a:endParaRPr lang="zh-CN" altLang="en-US"/>
          </a:p>
        </p:txBody>
      </p:sp>
    </p:spTree>
    <p:extLst>
      <p:ext uri="{BB962C8B-B14F-4D97-AF65-F5344CB8AC3E}">
        <p14:creationId xmlns:p14="http://schemas.microsoft.com/office/powerpoint/2010/main" val="223656295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78</a:t>
            </a:fld>
            <a:endParaRPr lang="zh-CN" altLang="en-US"/>
          </a:p>
        </p:txBody>
      </p:sp>
    </p:spTree>
    <p:extLst>
      <p:ext uri="{BB962C8B-B14F-4D97-AF65-F5344CB8AC3E}">
        <p14:creationId xmlns:p14="http://schemas.microsoft.com/office/powerpoint/2010/main" val="2765582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79</a:t>
            </a:fld>
            <a:endParaRPr lang="zh-CN" altLang="en-US"/>
          </a:p>
        </p:txBody>
      </p:sp>
    </p:spTree>
    <p:extLst>
      <p:ext uri="{BB962C8B-B14F-4D97-AF65-F5344CB8AC3E}">
        <p14:creationId xmlns:p14="http://schemas.microsoft.com/office/powerpoint/2010/main" val="7824491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80</a:t>
            </a:fld>
            <a:endParaRPr lang="zh-CN" altLang="en-US"/>
          </a:p>
        </p:txBody>
      </p:sp>
    </p:spTree>
    <p:extLst>
      <p:ext uri="{BB962C8B-B14F-4D97-AF65-F5344CB8AC3E}">
        <p14:creationId xmlns:p14="http://schemas.microsoft.com/office/powerpoint/2010/main" val="27355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250871805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81</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8807819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54087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7.emf"/></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0.emf"/><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2.emf"/></Relationships>
</file>

<file path=ppt/slides/_rels/slide1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4.emf"/></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48.xml"/><Relationship Id="rId1" Type="http://schemas.openxmlformats.org/officeDocument/2006/relationships/slideLayout" Target="../slideLayouts/slideLayout4.xml"/><Relationship Id="rId5" Type="http://schemas.openxmlformats.org/officeDocument/2006/relationships/image" Target="../media/image55.emf"/><Relationship Id="rId4" Type="http://schemas.openxmlformats.org/officeDocument/2006/relationships/image" Target="../media/image54.emf"/></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3.xml"/><Relationship Id="rId1" Type="http://schemas.openxmlformats.org/officeDocument/2006/relationships/slideLayout" Target="../slideLayouts/slideLayout3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59.xml"/><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60.xml"/><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61.xml"/><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62.xml"/><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63.xml"/><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5.xml"/><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6.xml"/><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7.xml"/><Relationship Id="rId1" Type="http://schemas.openxmlformats.org/officeDocument/2006/relationships/slideLayout" Target="../slideLayouts/slideLayout32.xml"/></Relationships>
</file>

<file path=ppt/slides/_rels/slide6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8.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69.xml"/><Relationship Id="rId1" Type="http://schemas.openxmlformats.org/officeDocument/2006/relationships/slideLayout" Target="../slideLayouts/slideLayout32.xml"/></Relationships>
</file>

<file path=ppt/slides/_rels/slide7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862848"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3</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a:t>
            </a:r>
            <a:r>
              <a:rPr lang="en-US" altLang="zh-CN" sz="36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Photoshop</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艺术创作详解</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35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8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文档的管理和编辑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．置入图像</a:t>
            </a:r>
          </a:p>
          <a:p>
            <a:pPr indent="457200">
              <a:lnSpc>
                <a:spcPct val="150000"/>
              </a:lnSpc>
            </a:pPr>
            <a:r>
              <a:rPr lang="zh-CN" altLang="en-US" dirty="0">
                <a:latin typeface="微软雅黑" panose="020B0503020204020204" pitchFamily="34" charset="-122"/>
                <a:ea typeface="微软雅黑" panose="020B0503020204020204" pitchFamily="34" charset="-122"/>
              </a:rPr>
              <a:t>置入文件可以将照片、图片或任何</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支持的文件作为智能对象添加到文档中。</a:t>
            </a:r>
          </a:p>
        </p:txBody>
      </p:sp>
      <p:pic>
        <p:nvPicPr>
          <p:cNvPr id="2" name="图片 1">
            <a:extLst>
              <a:ext uri="{FF2B5EF4-FFF2-40B4-BE49-F238E27FC236}">
                <a16:creationId xmlns:a16="http://schemas.microsoft.com/office/drawing/2014/main" id="{9F26B6AB-0ACB-4812-9591-5E1F395A60D0}"/>
              </a:ext>
            </a:extLst>
          </p:cNvPr>
          <p:cNvPicPr>
            <a:picLocks noChangeAspect="1"/>
          </p:cNvPicPr>
          <p:nvPr/>
        </p:nvPicPr>
        <p:blipFill>
          <a:blip r:embed="rId3"/>
          <a:stretch>
            <a:fillRect/>
          </a:stretch>
        </p:blipFill>
        <p:spPr>
          <a:xfrm>
            <a:off x="2890990" y="2785158"/>
            <a:ext cx="5021027" cy="2981235"/>
          </a:xfrm>
          <a:prstGeom prst="rect">
            <a:avLst/>
          </a:prstGeom>
        </p:spPr>
      </p:pic>
    </p:spTree>
    <p:extLst>
      <p:ext uri="{BB962C8B-B14F-4D97-AF65-F5344CB8AC3E}">
        <p14:creationId xmlns:p14="http://schemas.microsoft.com/office/powerpoint/2010/main" val="5383098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文档的管理和编辑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．存储图像文件</a:t>
            </a:r>
          </a:p>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中存储图像文件，有多种方法和格式可供选择，以满足不同的需求。</a:t>
            </a:r>
          </a:p>
        </p:txBody>
      </p:sp>
      <p:pic>
        <p:nvPicPr>
          <p:cNvPr id="3" name="图片 2">
            <a:extLst>
              <a:ext uri="{FF2B5EF4-FFF2-40B4-BE49-F238E27FC236}">
                <a16:creationId xmlns:a16="http://schemas.microsoft.com/office/drawing/2014/main" id="{E0C24BAA-5ACD-4F7E-856B-282187D48EC1}"/>
              </a:ext>
            </a:extLst>
          </p:cNvPr>
          <p:cNvPicPr>
            <a:picLocks noChangeAspect="1"/>
          </p:cNvPicPr>
          <p:nvPr/>
        </p:nvPicPr>
        <p:blipFill>
          <a:blip r:embed="rId3"/>
          <a:stretch>
            <a:fillRect/>
          </a:stretch>
        </p:blipFill>
        <p:spPr>
          <a:xfrm>
            <a:off x="1122705" y="2852124"/>
            <a:ext cx="9035781" cy="2764917"/>
          </a:xfrm>
          <a:prstGeom prst="rect">
            <a:avLst/>
          </a:prstGeom>
        </p:spPr>
      </p:pic>
    </p:spTree>
    <p:extLst>
      <p:ext uri="{BB962C8B-B14F-4D97-AF65-F5344CB8AC3E}">
        <p14:creationId xmlns:p14="http://schemas.microsoft.com/office/powerpoint/2010/main" val="13071744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基础工具的应用</a:t>
            </a: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选择工具组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选择工具组主要用于在图像中选择特定区域以便进行编辑或处理。主要包括移动工具、选框工具、套索工具以及魔棒工具。</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．移动工具</a:t>
            </a:r>
          </a:p>
          <a:p>
            <a:pPr indent="457200">
              <a:lnSpc>
                <a:spcPct val="150000"/>
              </a:lnSpc>
            </a:pPr>
            <a:r>
              <a:rPr lang="zh-CN" altLang="en-US" dirty="0">
                <a:latin typeface="微软雅黑" panose="020B0503020204020204" pitchFamily="34" charset="-122"/>
                <a:ea typeface="微软雅黑" panose="020B0503020204020204" pitchFamily="34" charset="-122"/>
              </a:rPr>
              <a:t>移动工具用于移动图层、图像、选区等。</a:t>
            </a:r>
          </a:p>
        </p:txBody>
      </p:sp>
      <p:pic>
        <p:nvPicPr>
          <p:cNvPr id="3" name="图片 2">
            <a:extLst>
              <a:ext uri="{FF2B5EF4-FFF2-40B4-BE49-F238E27FC236}">
                <a16:creationId xmlns:a16="http://schemas.microsoft.com/office/drawing/2014/main" id="{3090B1A0-220A-4D07-92C3-A24972A9DFE5}"/>
              </a:ext>
            </a:extLst>
          </p:cNvPr>
          <p:cNvPicPr>
            <a:picLocks noChangeAspect="1"/>
          </p:cNvPicPr>
          <p:nvPr/>
        </p:nvPicPr>
        <p:blipFill>
          <a:blip r:embed="rId3"/>
          <a:stretch>
            <a:fillRect/>
          </a:stretch>
        </p:blipFill>
        <p:spPr>
          <a:xfrm>
            <a:off x="2346389" y="3634957"/>
            <a:ext cx="7861346" cy="2405544"/>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选择工具组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．选框工具</a:t>
            </a:r>
          </a:p>
          <a:p>
            <a:pPr indent="457200">
              <a:lnSpc>
                <a:spcPct val="150000"/>
              </a:lnSpc>
            </a:pPr>
            <a:r>
              <a:rPr lang="zh-CN" altLang="en-US" dirty="0">
                <a:latin typeface="微软雅黑" panose="020B0503020204020204" pitchFamily="34" charset="-122"/>
                <a:ea typeface="微软雅黑" panose="020B0503020204020204" pitchFamily="34" charset="-122"/>
              </a:rPr>
              <a:t>选框工具包括矩形选框工具、椭圆选框工具、单行选框工具和单列选框工具，主要用具创建和选取图像区域。</a:t>
            </a:r>
          </a:p>
        </p:txBody>
      </p:sp>
      <p:pic>
        <p:nvPicPr>
          <p:cNvPr id="2" name="图片 1">
            <a:extLst>
              <a:ext uri="{FF2B5EF4-FFF2-40B4-BE49-F238E27FC236}">
                <a16:creationId xmlns:a16="http://schemas.microsoft.com/office/drawing/2014/main" id="{70BB697C-8544-4642-86C3-A7B64C758D50}"/>
              </a:ext>
            </a:extLst>
          </p:cNvPr>
          <p:cNvPicPr>
            <a:picLocks noChangeAspect="1"/>
          </p:cNvPicPr>
          <p:nvPr/>
        </p:nvPicPr>
        <p:blipFill>
          <a:blip r:embed="rId3"/>
          <a:stretch>
            <a:fillRect/>
          </a:stretch>
        </p:blipFill>
        <p:spPr>
          <a:xfrm>
            <a:off x="1870979" y="3200656"/>
            <a:ext cx="8450042" cy="2585683"/>
          </a:xfrm>
          <a:prstGeom prst="rect">
            <a:avLst/>
          </a:prstGeom>
        </p:spPr>
      </p:pic>
    </p:spTree>
    <p:extLst>
      <p:ext uri="{BB962C8B-B14F-4D97-AF65-F5344CB8AC3E}">
        <p14:creationId xmlns:p14="http://schemas.microsoft.com/office/powerpoint/2010/main" val="37179045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选择工具组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．套索工具</a:t>
            </a:r>
          </a:p>
          <a:p>
            <a:pPr indent="457200">
              <a:lnSpc>
                <a:spcPct val="150000"/>
              </a:lnSpc>
            </a:pPr>
            <a:r>
              <a:rPr lang="zh-CN" altLang="en-US" dirty="0">
                <a:latin typeface="微软雅黑" panose="020B0503020204020204" pitchFamily="34" charset="-122"/>
                <a:ea typeface="微软雅黑" panose="020B0503020204020204" pitchFamily="34" charset="-122"/>
              </a:rPr>
              <a:t>套索工具包括普通套索工具、多边形套索工具和磁性套索工具。</a:t>
            </a:r>
          </a:p>
        </p:txBody>
      </p:sp>
      <p:pic>
        <p:nvPicPr>
          <p:cNvPr id="3" name="图片 2">
            <a:extLst>
              <a:ext uri="{FF2B5EF4-FFF2-40B4-BE49-F238E27FC236}">
                <a16:creationId xmlns:a16="http://schemas.microsoft.com/office/drawing/2014/main" id="{E168DA63-408F-49AC-B6BF-7AC970A4C155}"/>
              </a:ext>
            </a:extLst>
          </p:cNvPr>
          <p:cNvPicPr>
            <a:picLocks noChangeAspect="1"/>
          </p:cNvPicPr>
          <p:nvPr/>
        </p:nvPicPr>
        <p:blipFill>
          <a:blip r:embed="rId3"/>
          <a:stretch>
            <a:fillRect/>
          </a:stretch>
        </p:blipFill>
        <p:spPr>
          <a:xfrm>
            <a:off x="2846451" y="2635758"/>
            <a:ext cx="5184648" cy="1586484"/>
          </a:xfrm>
          <a:prstGeom prst="rect">
            <a:avLst/>
          </a:prstGeom>
        </p:spPr>
      </p:pic>
      <p:pic>
        <p:nvPicPr>
          <p:cNvPr id="5" name="图片 4">
            <a:extLst>
              <a:ext uri="{FF2B5EF4-FFF2-40B4-BE49-F238E27FC236}">
                <a16:creationId xmlns:a16="http://schemas.microsoft.com/office/drawing/2014/main" id="{1F2EFA4B-D95F-4087-8A04-D25435363F43}"/>
              </a:ext>
            </a:extLst>
          </p:cNvPr>
          <p:cNvPicPr>
            <a:picLocks noChangeAspect="1"/>
          </p:cNvPicPr>
          <p:nvPr/>
        </p:nvPicPr>
        <p:blipFill>
          <a:blip r:embed="rId4"/>
          <a:stretch>
            <a:fillRect/>
          </a:stretch>
        </p:blipFill>
        <p:spPr>
          <a:xfrm>
            <a:off x="2846451" y="4610499"/>
            <a:ext cx="5184648" cy="1586484"/>
          </a:xfrm>
          <a:prstGeom prst="rect">
            <a:avLst/>
          </a:prstGeom>
        </p:spPr>
      </p:pic>
    </p:spTree>
    <p:extLst>
      <p:ext uri="{BB962C8B-B14F-4D97-AF65-F5344CB8AC3E}">
        <p14:creationId xmlns:p14="http://schemas.microsoft.com/office/powerpoint/2010/main" val="400576551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选择工具组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．魔棒工具</a:t>
            </a:r>
          </a:p>
          <a:p>
            <a:pPr indent="457200">
              <a:lnSpc>
                <a:spcPct val="150000"/>
              </a:lnSpc>
            </a:pPr>
            <a:r>
              <a:rPr lang="zh-CN" altLang="en-US" dirty="0">
                <a:latin typeface="微软雅黑" panose="020B0503020204020204" pitchFamily="34" charset="-122"/>
                <a:ea typeface="微软雅黑" panose="020B0503020204020204" pitchFamily="34" charset="-122"/>
              </a:rPr>
              <a:t>魔棒工具组包括对象选择工具、快速选择工具以及魔棒工具，通常用于快速选择图像中颜色相同或相近区域。</a:t>
            </a:r>
          </a:p>
        </p:txBody>
      </p:sp>
      <p:pic>
        <p:nvPicPr>
          <p:cNvPr id="2" name="图片 1">
            <a:extLst>
              <a:ext uri="{FF2B5EF4-FFF2-40B4-BE49-F238E27FC236}">
                <a16:creationId xmlns:a16="http://schemas.microsoft.com/office/drawing/2014/main" id="{55971D7D-991A-453C-8CF8-9CF1B358B98D}"/>
              </a:ext>
            </a:extLst>
          </p:cNvPr>
          <p:cNvPicPr>
            <a:picLocks noChangeAspect="1"/>
          </p:cNvPicPr>
          <p:nvPr/>
        </p:nvPicPr>
        <p:blipFill>
          <a:blip r:embed="rId3"/>
          <a:stretch>
            <a:fillRect/>
          </a:stretch>
        </p:blipFill>
        <p:spPr>
          <a:xfrm>
            <a:off x="1115519" y="3064175"/>
            <a:ext cx="5184648" cy="1586484"/>
          </a:xfrm>
          <a:prstGeom prst="rect">
            <a:avLst/>
          </a:prstGeom>
        </p:spPr>
      </p:pic>
      <p:pic>
        <p:nvPicPr>
          <p:cNvPr id="6" name="图片 5">
            <a:extLst>
              <a:ext uri="{FF2B5EF4-FFF2-40B4-BE49-F238E27FC236}">
                <a16:creationId xmlns:a16="http://schemas.microsoft.com/office/drawing/2014/main" id="{11B9B1E1-D654-48D3-90B8-1E6C90BD26B7}"/>
              </a:ext>
            </a:extLst>
          </p:cNvPr>
          <p:cNvPicPr>
            <a:picLocks noChangeAspect="1"/>
          </p:cNvPicPr>
          <p:nvPr/>
        </p:nvPicPr>
        <p:blipFill>
          <a:blip r:embed="rId4"/>
          <a:stretch>
            <a:fillRect/>
          </a:stretch>
        </p:blipFill>
        <p:spPr>
          <a:xfrm>
            <a:off x="5175313" y="3045425"/>
            <a:ext cx="5184648" cy="1586484"/>
          </a:xfrm>
          <a:prstGeom prst="rect">
            <a:avLst/>
          </a:prstGeom>
        </p:spPr>
      </p:pic>
      <p:pic>
        <p:nvPicPr>
          <p:cNvPr id="7" name="图片 6">
            <a:extLst>
              <a:ext uri="{FF2B5EF4-FFF2-40B4-BE49-F238E27FC236}">
                <a16:creationId xmlns:a16="http://schemas.microsoft.com/office/drawing/2014/main" id="{1ABB3514-843E-41DA-9A53-F646184D0977}"/>
              </a:ext>
            </a:extLst>
          </p:cNvPr>
          <p:cNvPicPr>
            <a:picLocks noChangeAspect="1"/>
          </p:cNvPicPr>
          <p:nvPr/>
        </p:nvPicPr>
        <p:blipFill>
          <a:blip r:embed="rId5"/>
          <a:stretch>
            <a:fillRect/>
          </a:stretch>
        </p:blipFill>
        <p:spPr>
          <a:xfrm>
            <a:off x="3122676" y="4669409"/>
            <a:ext cx="5184648" cy="1586484"/>
          </a:xfrm>
          <a:prstGeom prst="rect">
            <a:avLst/>
          </a:prstGeom>
        </p:spPr>
      </p:pic>
    </p:spTree>
    <p:extLst>
      <p:ext uri="{BB962C8B-B14F-4D97-AF65-F5344CB8AC3E}">
        <p14:creationId xmlns:p14="http://schemas.microsoft.com/office/powerpoint/2010/main" val="16495282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裁剪工具组和切片工具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裁剪工具组包括裁剪工具、透视裁剪工具，用于图像的剪切、拉伸和调整，以优化图像的构图和比例。而切片工具用于创建可单独处理的图像切片，适合网页设计和优化图像加载速度。</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．裁剪工具</a:t>
            </a:r>
          </a:p>
          <a:p>
            <a:pPr indent="457200">
              <a:lnSpc>
                <a:spcPct val="150000"/>
              </a:lnSpc>
            </a:pPr>
            <a:r>
              <a:rPr lang="zh-CN" altLang="en-US" dirty="0">
                <a:latin typeface="微软雅黑" panose="020B0503020204020204" pitchFamily="34" charset="-122"/>
                <a:ea typeface="微软雅黑" panose="020B0503020204020204" pitchFamily="34" charset="-122"/>
              </a:rPr>
              <a:t>裁剪工具主要用来调整画布的尺寸与图像中对象的尺寸。</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．透视裁剪工具</a:t>
            </a:r>
          </a:p>
          <a:p>
            <a:pPr indent="457200">
              <a:lnSpc>
                <a:spcPct val="150000"/>
              </a:lnSpc>
            </a:pPr>
            <a:r>
              <a:rPr lang="zh-CN" altLang="en-US" dirty="0">
                <a:latin typeface="微软雅黑" panose="020B0503020204020204" pitchFamily="34" charset="-122"/>
                <a:ea typeface="微软雅黑" panose="020B0503020204020204" pitchFamily="34" charset="-122"/>
              </a:rPr>
              <a:t>透视裁剪工具可以在裁剪时变换图像的透视。</a:t>
            </a:r>
          </a:p>
        </p:txBody>
      </p:sp>
      <p:pic>
        <p:nvPicPr>
          <p:cNvPr id="2" name="图片 1">
            <a:extLst>
              <a:ext uri="{FF2B5EF4-FFF2-40B4-BE49-F238E27FC236}">
                <a16:creationId xmlns:a16="http://schemas.microsoft.com/office/drawing/2014/main" id="{C7C515A6-EA19-4C82-88B4-21902B12B830}"/>
              </a:ext>
            </a:extLst>
          </p:cNvPr>
          <p:cNvPicPr>
            <a:picLocks noChangeAspect="1"/>
          </p:cNvPicPr>
          <p:nvPr/>
        </p:nvPicPr>
        <p:blipFill>
          <a:blip r:embed="rId3"/>
          <a:stretch>
            <a:fillRect/>
          </a:stretch>
        </p:blipFill>
        <p:spPr>
          <a:xfrm>
            <a:off x="768477" y="4588457"/>
            <a:ext cx="5184648" cy="1586484"/>
          </a:xfrm>
          <a:prstGeom prst="rect">
            <a:avLst/>
          </a:prstGeom>
        </p:spPr>
      </p:pic>
      <p:pic>
        <p:nvPicPr>
          <p:cNvPr id="5" name="图片 4">
            <a:extLst>
              <a:ext uri="{FF2B5EF4-FFF2-40B4-BE49-F238E27FC236}">
                <a16:creationId xmlns:a16="http://schemas.microsoft.com/office/drawing/2014/main" id="{ED6ABB23-1245-42F6-8912-D5F86DAACFED}"/>
              </a:ext>
            </a:extLst>
          </p:cNvPr>
          <p:cNvPicPr>
            <a:picLocks noChangeAspect="1"/>
          </p:cNvPicPr>
          <p:nvPr/>
        </p:nvPicPr>
        <p:blipFill>
          <a:blip r:embed="rId4"/>
          <a:stretch>
            <a:fillRect/>
          </a:stretch>
        </p:blipFill>
        <p:spPr>
          <a:xfrm>
            <a:off x="5132451" y="4574688"/>
            <a:ext cx="5184648" cy="1586484"/>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裁剪和切片工具组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．切片工具</a:t>
            </a:r>
          </a:p>
          <a:p>
            <a:pPr indent="457200">
              <a:lnSpc>
                <a:spcPct val="150000"/>
              </a:lnSpc>
            </a:pPr>
            <a:r>
              <a:rPr lang="zh-CN" altLang="en-US" dirty="0">
                <a:latin typeface="微软雅黑" panose="020B0503020204020204" pitchFamily="34" charset="-122"/>
                <a:ea typeface="微软雅黑" panose="020B0503020204020204" pitchFamily="34" charset="-122"/>
              </a:rPr>
              <a:t>选择“切片工具” ，直接在图像上拖动以创建切片。也可以在选项栏中设置切片的样式。</a:t>
            </a:r>
          </a:p>
        </p:txBody>
      </p:sp>
      <p:pic>
        <p:nvPicPr>
          <p:cNvPr id="3" name="图片 2">
            <a:extLst>
              <a:ext uri="{FF2B5EF4-FFF2-40B4-BE49-F238E27FC236}">
                <a16:creationId xmlns:a16="http://schemas.microsoft.com/office/drawing/2014/main" id="{98D61B11-8E0E-416C-BC9C-F7F2D400F01E}"/>
              </a:ext>
            </a:extLst>
          </p:cNvPr>
          <p:cNvPicPr>
            <a:picLocks noChangeAspect="1"/>
          </p:cNvPicPr>
          <p:nvPr/>
        </p:nvPicPr>
        <p:blipFill>
          <a:blip r:embed="rId3"/>
          <a:stretch>
            <a:fillRect/>
          </a:stretch>
        </p:blipFill>
        <p:spPr>
          <a:xfrm>
            <a:off x="2746439" y="2785158"/>
            <a:ext cx="5184648" cy="1586484"/>
          </a:xfrm>
          <a:prstGeom prst="rect">
            <a:avLst/>
          </a:prstGeom>
        </p:spPr>
      </p:pic>
      <p:pic>
        <p:nvPicPr>
          <p:cNvPr id="6" name="图片 5">
            <a:extLst>
              <a:ext uri="{FF2B5EF4-FFF2-40B4-BE49-F238E27FC236}">
                <a16:creationId xmlns:a16="http://schemas.microsoft.com/office/drawing/2014/main" id="{E6E224DA-EF39-4C33-9B52-1148EF2047D5}"/>
              </a:ext>
            </a:extLst>
          </p:cNvPr>
          <p:cNvPicPr>
            <a:picLocks noChangeAspect="1"/>
          </p:cNvPicPr>
          <p:nvPr/>
        </p:nvPicPr>
        <p:blipFill>
          <a:blip r:embed="rId4"/>
          <a:stretch>
            <a:fillRect/>
          </a:stretch>
        </p:blipFill>
        <p:spPr>
          <a:xfrm>
            <a:off x="2746439" y="4428199"/>
            <a:ext cx="5184648" cy="1586484"/>
          </a:xfrm>
          <a:prstGeom prst="rect">
            <a:avLst/>
          </a:prstGeom>
        </p:spPr>
      </p:pic>
    </p:spTree>
    <p:extLst>
      <p:ext uri="{BB962C8B-B14F-4D97-AF65-F5344CB8AC3E}">
        <p14:creationId xmlns:p14="http://schemas.microsoft.com/office/powerpoint/2010/main" val="41622333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绘图工具组提供了多种工具用于在图像上进行绘画和绘图。包括画笔工具、铅笔工具、混合器画笔工具、橡皮擦工具、渐变工具以及油漆桶工具。</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．画笔工具</a:t>
            </a:r>
          </a:p>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中，画笔工具的应用比较广泛，使用画笔工具可以绘制出多种图形。</a:t>
            </a:r>
          </a:p>
        </p:txBody>
      </p:sp>
      <p:pic>
        <p:nvPicPr>
          <p:cNvPr id="3" name="图片 2">
            <a:extLst>
              <a:ext uri="{FF2B5EF4-FFF2-40B4-BE49-F238E27FC236}">
                <a16:creationId xmlns:a16="http://schemas.microsoft.com/office/drawing/2014/main" id="{9C81D932-80B7-4397-9113-DDB5DB13156A}"/>
              </a:ext>
            </a:extLst>
          </p:cNvPr>
          <p:cNvPicPr>
            <a:picLocks noChangeAspect="1"/>
          </p:cNvPicPr>
          <p:nvPr/>
        </p:nvPicPr>
        <p:blipFill>
          <a:blip r:embed="rId3"/>
          <a:stretch>
            <a:fillRect/>
          </a:stretch>
        </p:blipFill>
        <p:spPr>
          <a:xfrm>
            <a:off x="1923151" y="3913059"/>
            <a:ext cx="7583698" cy="277630"/>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469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Photoshop</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在</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动效制作中发挥着重要作用，它作为一款强大的图像处理软件，不仅可以对静态图片处理，还能够支持帧动画的创建和复杂视频图层的编辑，从而满足</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设计中对于动态效果的需求。</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462122" y="228161"/>
            <a:ext cx="8784061"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动效设计</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a:t>
            </a:r>
          </a:p>
          <a:p>
            <a:pPr eaLnBrk="0" hangingPunct="0">
              <a:lnSpc>
                <a:spcPct val="150000"/>
              </a:lnSpc>
            </a:pP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b="1" spc="300" dirty="0" err="1">
                <a:solidFill>
                  <a:schemeClr val="tx1">
                    <a:lumMod val="75000"/>
                    <a:lumOff val="25000"/>
                  </a:schemeClr>
                </a:solidFill>
                <a:latin typeface="微软雅黑" panose="020B0503020204020204" pitchFamily="34" charset="-122"/>
                <a:ea typeface="微软雅黑" panose="020B0503020204020204" pitchFamily="34" charset="-122"/>
              </a:rPr>
              <a:t>Photoshop+Illustrator+After</a:t>
            </a:r>
            <a:r>
              <a:rPr lang="en-US" altLang="zh-CN" sz="1600" b="1" spc="300" dirty="0">
                <a:solidFill>
                  <a:schemeClr val="tx1">
                    <a:lumMod val="75000"/>
                    <a:lumOff val="25000"/>
                  </a:schemeClr>
                </a:solidFill>
                <a:latin typeface="微软雅黑" panose="020B0503020204020204" pitchFamily="34" charset="-122"/>
                <a:ea typeface="微软雅黑" panose="020B0503020204020204" pitchFamily="34" charset="-122"/>
              </a:rPr>
              <a:t> Effects</a:t>
            </a: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．铅笔工具</a:t>
            </a:r>
          </a:p>
          <a:p>
            <a:pPr indent="457200">
              <a:lnSpc>
                <a:spcPct val="150000"/>
              </a:lnSpc>
            </a:pPr>
            <a:r>
              <a:rPr lang="zh-CN" altLang="en-US" dirty="0">
                <a:latin typeface="微软雅黑" panose="020B0503020204020204" pitchFamily="34" charset="-122"/>
                <a:ea typeface="微软雅黑" panose="020B0503020204020204" pitchFamily="34" charset="-122"/>
              </a:rPr>
              <a:t>铅笔工具用于模拟铅笔绘画的风格和效果，可以绘制出边缘硬朗、无发散效果的线条或图案。</a:t>
            </a:r>
          </a:p>
        </p:txBody>
      </p:sp>
      <p:pic>
        <p:nvPicPr>
          <p:cNvPr id="2" name="图片 1">
            <a:extLst>
              <a:ext uri="{FF2B5EF4-FFF2-40B4-BE49-F238E27FC236}">
                <a16:creationId xmlns:a16="http://schemas.microsoft.com/office/drawing/2014/main" id="{9B90F843-314B-4F6C-84E7-7215927D2D4E}"/>
              </a:ext>
            </a:extLst>
          </p:cNvPr>
          <p:cNvPicPr>
            <a:picLocks noChangeAspect="1"/>
          </p:cNvPicPr>
          <p:nvPr/>
        </p:nvPicPr>
        <p:blipFill>
          <a:blip r:embed="rId3"/>
          <a:stretch>
            <a:fillRect/>
          </a:stretch>
        </p:blipFill>
        <p:spPr>
          <a:xfrm>
            <a:off x="1780755" y="2926464"/>
            <a:ext cx="7868489" cy="2407730"/>
          </a:xfrm>
          <a:prstGeom prst="rect">
            <a:avLst/>
          </a:prstGeom>
        </p:spPr>
      </p:pic>
    </p:spTree>
    <p:extLst>
      <p:ext uri="{BB962C8B-B14F-4D97-AF65-F5344CB8AC3E}">
        <p14:creationId xmlns:p14="http://schemas.microsoft.com/office/powerpoint/2010/main" val="13139392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．混合器画笔工具</a:t>
            </a:r>
          </a:p>
          <a:p>
            <a:pPr indent="457200">
              <a:lnSpc>
                <a:spcPct val="150000"/>
              </a:lnSpc>
            </a:pPr>
            <a:r>
              <a:rPr lang="zh-CN" altLang="en-US" dirty="0">
                <a:latin typeface="微软雅黑" panose="020B0503020204020204" pitchFamily="34" charset="-122"/>
                <a:ea typeface="微软雅黑" panose="020B0503020204020204" pitchFamily="34" charset="-122"/>
              </a:rPr>
              <a:t>混合器画笔工具可以混合画布上的颜色、组合画笔上的颜色以及在描边过程中使用不同的绘画湿度。</a:t>
            </a:r>
          </a:p>
        </p:txBody>
      </p:sp>
      <p:pic>
        <p:nvPicPr>
          <p:cNvPr id="3" name="图片 2">
            <a:extLst>
              <a:ext uri="{FF2B5EF4-FFF2-40B4-BE49-F238E27FC236}">
                <a16:creationId xmlns:a16="http://schemas.microsoft.com/office/drawing/2014/main" id="{1B3C20D3-35BC-4E2D-8AF5-3E0CCB3D4F69}"/>
              </a:ext>
            </a:extLst>
          </p:cNvPr>
          <p:cNvPicPr>
            <a:picLocks noChangeAspect="1"/>
          </p:cNvPicPr>
          <p:nvPr/>
        </p:nvPicPr>
        <p:blipFill>
          <a:blip r:embed="rId3"/>
          <a:stretch>
            <a:fillRect/>
          </a:stretch>
        </p:blipFill>
        <p:spPr>
          <a:xfrm>
            <a:off x="1122704" y="3541814"/>
            <a:ext cx="9478621" cy="271302"/>
          </a:xfrm>
          <a:prstGeom prst="rect">
            <a:avLst/>
          </a:prstGeom>
        </p:spPr>
      </p:pic>
    </p:spTree>
    <p:extLst>
      <p:ext uri="{BB962C8B-B14F-4D97-AF65-F5344CB8AC3E}">
        <p14:creationId xmlns:p14="http://schemas.microsoft.com/office/powerpoint/2010/main" val="32640452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．橡皮擦工具</a:t>
            </a:r>
          </a:p>
          <a:p>
            <a:pPr indent="457200">
              <a:lnSpc>
                <a:spcPct val="150000"/>
              </a:lnSpc>
            </a:pPr>
            <a:r>
              <a:rPr lang="zh-CN" altLang="en-US" dirty="0">
                <a:latin typeface="微软雅黑" panose="020B0503020204020204" pitchFamily="34" charset="-122"/>
                <a:ea typeface="微软雅黑" panose="020B0503020204020204" pitchFamily="34" charset="-122"/>
              </a:rPr>
              <a:t>橡皮擦工具包括橡皮擦工具、背景橡皮擦工具和魔术橡皮擦工具。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）橡皮擦工具</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橡皮擦工具可以将像素更改为背景颜色或使其透明。</a:t>
            </a:r>
          </a:p>
        </p:txBody>
      </p:sp>
      <p:pic>
        <p:nvPicPr>
          <p:cNvPr id="2" name="图片 1">
            <a:extLst>
              <a:ext uri="{FF2B5EF4-FFF2-40B4-BE49-F238E27FC236}">
                <a16:creationId xmlns:a16="http://schemas.microsoft.com/office/drawing/2014/main" id="{CF668071-20D9-45E4-98E0-8E1DC5E23116}"/>
              </a:ext>
            </a:extLst>
          </p:cNvPr>
          <p:cNvPicPr>
            <a:picLocks noChangeAspect="1"/>
          </p:cNvPicPr>
          <p:nvPr/>
        </p:nvPicPr>
        <p:blipFill>
          <a:blip r:embed="rId3"/>
          <a:stretch>
            <a:fillRect/>
          </a:stretch>
        </p:blipFill>
        <p:spPr>
          <a:xfrm>
            <a:off x="1331975" y="3616154"/>
            <a:ext cx="8105267" cy="2480183"/>
          </a:xfrm>
          <a:prstGeom prst="rect">
            <a:avLst/>
          </a:prstGeom>
        </p:spPr>
      </p:pic>
    </p:spTree>
    <p:extLst>
      <p:ext uri="{BB962C8B-B14F-4D97-AF65-F5344CB8AC3E}">
        <p14:creationId xmlns:p14="http://schemas.microsoft.com/office/powerpoint/2010/main" val="99608470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）背景橡皮擦工具</a:t>
            </a:r>
          </a:p>
          <a:p>
            <a:pPr indent="457200">
              <a:lnSpc>
                <a:spcPct val="150000"/>
              </a:lnSpc>
            </a:pPr>
            <a:r>
              <a:rPr lang="zh-CN" altLang="en-US">
                <a:latin typeface="微软雅黑" panose="020B0503020204020204" pitchFamily="34" charset="-122"/>
                <a:ea typeface="微软雅黑" panose="020B0503020204020204" pitchFamily="34" charset="-122"/>
              </a:rPr>
              <a:t>背景橡皮擦工具可以用于擦除指定颜色，并将被擦除的区域以透明色填充。</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17125A8F-91D0-4B87-88D0-2EF2E64BDC4C}"/>
              </a:ext>
            </a:extLst>
          </p:cNvPr>
          <p:cNvPicPr>
            <a:picLocks noChangeAspect="1"/>
          </p:cNvPicPr>
          <p:nvPr/>
        </p:nvPicPr>
        <p:blipFill>
          <a:blip r:embed="rId3"/>
          <a:stretch>
            <a:fillRect/>
          </a:stretch>
        </p:blipFill>
        <p:spPr>
          <a:xfrm>
            <a:off x="1303401" y="2976916"/>
            <a:ext cx="8450042" cy="2585683"/>
          </a:xfrm>
          <a:prstGeom prst="rect">
            <a:avLst/>
          </a:prstGeom>
        </p:spPr>
      </p:pic>
    </p:spTree>
    <p:extLst>
      <p:ext uri="{BB962C8B-B14F-4D97-AF65-F5344CB8AC3E}">
        <p14:creationId xmlns:p14="http://schemas.microsoft.com/office/powerpoint/2010/main" val="162299685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）魔术橡皮擦工具</a:t>
            </a:r>
          </a:p>
          <a:p>
            <a:pPr indent="457200">
              <a:lnSpc>
                <a:spcPct val="150000"/>
              </a:lnSpc>
            </a:pPr>
            <a:r>
              <a:rPr lang="zh-CN" altLang="en-US">
                <a:latin typeface="微软雅黑" panose="020B0503020204020204" pitchFamily="34" charset="-122"/>
                <a:ea typeface="微软雅黑" panose="020B0503020204020204" pitchFamily="34" charset="-122"/>
              </a:rPr>
              <a:t>魔术橡皮擦工具是魔术棒工具和背景橡皮擦工具的综合，它是一种根据像素颜色来擦除图像的工具。</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B6A6DAD2-EEA8-4AF6-BB1E-847A8283EFDC}"/>
              </a:ext>
            </a:extLst>
          </p:cNvPr>
          <p:cNvPicPr>
            <a:picLocks noChangeAspect="1"/>
          </p:cNvPicPr>
          <p:nvPr/>
        </p:nvPicPr>
        <p:blipFill>
          <a:blip r:embed="rId3"/>
          <a:stretch>
            <a:fillRect/>
          </a:stretch>
        </p:blipFill>
        <p:spPr>
          <a:xfrm>
            <a:off x="1331976" y="3429000"/>
            <a:ext cx="8450042" cy="2585683"/>
          </a:xfrm>
          <a:prstGeom prst="rect">
            <a:avLst/>
          </a:prstGeom>
        </p:spPr>
      </p:pic>
    </p:spTree>
    <p:extLst>
      <p:ext uri="{BB962C8B-B14F-4D97-AF65-F5344CB8AC3E}">
        <p14:creationId xmlns:p14="http://schemas.microsoft.com/office/powerpoint/2010/main" val="209946943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．渐变工具</a:t>
            </a:r>
          </a:p>
          <a:p>
            <a:pPr indent="457200">
              <a:lnSpc>
                <a:spcPct val="150000"/>
              </a:lnSpc>
            </a:pPr>
            <a:r>
              <a:rPr lang="zh-CN" altLang="en-US" dirty="0">
                <a:latin typeface="微软雅黑" panose="020B0503020204020204" pitchFamily="34" charset="-122"/>
                <a:ea typeface="微软雅黑" panose="020B0503020204020204" pitchFamily="34" charset="-122"/>
              </a:rPr>
              <a:t>渐变工具可以通过创建平滑的颜色过渡，从而增强图像或设计的视觉效果。特别适用于背景、按钮、标题和其他需要平滑颜色过渡的元素。</a:t>
            </a:r>
          </a:p>
        </p:txBody>
      </p:sp>
      <p:pic>
        <p:nvPicPr>
          <p:cNvPr id="3" name="图片 2">
            <a:extLst>
              <a:ext uri="{FF2B5EF4-FFF2-40B4-BE49-F238E27FC236}">
                <a16:creationId xmlns:a16="http://schemas.microsoft.com/office/drawing/2014/main" id="{A4F4E757-45D1-4F23-BA2C-F6315C56DED3}"/>
              </a:ext>
            </a:extLst>
          </p:cNvPr>
          <p:cNvPicPr>
            <a:picLocks noChangeAspect="1"/>
          </p:cNvPicPr>
          <p:nvPr/>
        </p:nvPicPr>
        <p:blipFill>
          <a:blip r:embed="rId3"/>
          <a:stretch>
            <a:fillRect/>
          </a:stretch>
        </p:blipFill>
        <p:spPr>
          <a:xfrm>
            <a:off x="1790222" y="3717232"/>
            <a:ext cx="8143585" cy="428610"/>
          </a:xfrm>
          <a:prstGeom prst="rect">
            <a:avLst/>
          </a:prstGeom>
        </p:spPr>
      </p:pic>
    </p:spTree>
    <p:extLst>
      <p:ext uri="{BB962C8B-B14F-4D97-AF65-F5344CB8AC3E}">
        <p14:creationId xmlns:p14="http://schemas.microsoft.com/office/powerpoint/2010/main" val="340876534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修饰工具组提供了多种用于图像修饰和修复的工具。主要包括污点修复工具、图章工具、模糊工具、减淡工具等。</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．污点修复工具</a:t>
            </a:r>
          </a:p>
          <a:p>
            <a:pPr indent="457200">
              <a:lnSpc>
                <a:spcPct val="150000"/>
              </a:lnSpc>
            </a:pPr>
            <a:r>
              <a:rPr lang="zh-CN" altLang="en-US" dirty="0">
                <a:latin typeface="微软雅黑" panose="020B0503020204020204" pitchFamily="34" charset="-122"/>
                <a:ea typeface="微软雅黑" panose="020B0503020204020204" pitchFamily="34" charset="-122"/>
              </a:rPr>
              <a:t>污点修复组工具主要对照片进行修复工作，主要包括污点修复画笔工具、修复画笔工具、修补工具、内容感知移动工具等。</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）污点修复画笔工具</a:t>
            </a:r>
          </a:p>
          <a:p>
            <a:pPr indent="457200">
              <a:lnSpc>
                <a:spcPct val="150000"/>
              </a:lnSpc>
            </a:pPr>
            <a:r>
              <a:rPr lang="zh-CN" altLang="en-US" dirty="0">
                <a:latin typeface="微软雅黑" panose="020B0503020204020204" pitchFamily="34" charset="-122"/>
                <a:ea typeface="微软雅黑" panose="020B0503020204020204" pitchFamily="34" charset="-122"/>
              </a:rPr>
              <a:t>污点修复画笔工具是将图像的纹理、光照和阴影等与所修复的图像进行自动匹配。</a:t>
            </a:r>
          </a:p>
        </p:txBody>
      </p:sp>
      <p:pic>
        <p:nvPicPr>
          <p:cNvPr id="2" name="图片 1">
            <a:extLst>
              <a:ext uri="{FF2B5EF4-FFF2-40B4-BE49-F238E27FC236}">
                <a16:creationId xmlns:a16="http://schemas.microsoft.com/office/drawing/2014/main" id="{6B6BE257-6CB2-4244-A1DC-E54BB8A8565B}"/>
              </a:ext>
            </a:extLst>
          </p:cNvPr>
          <p:cNvPicPr>
            <a:picLocks noChangeAspect="1"/>
          </p:cNvPicPr>
          <p:nvPr/>
        </p:nvPicPr>
        <p:blipFill>
          <a:blip r:embed="rId3"/>
          <a:stretch>
            <a:fillRect/>
          </a:stretch>
        </p:blipFill>
        <p:spPr>
          <a:xfrm>
            <a:off x="2860738" y="4769357"/>
            <a:ext cx="5184648" cy="1586484"/>
          </a:xfrm>
          <a:prstGeom prst="rect">
            <a:avLst/>
          </a:prstGeom>
        </p:spPr>
      </p:pic>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）修复画笔工具</a:t>
            </a:r>
          </a:p>
          <a:p>
            <a:pPr indent="457200">
              <a:lnSpc>
                <a:spcPct val="150000"/>
              </a:lnSpc>
            </a:pPr>
            <a:r>
              <a:rPr lang="zh-CN" altLang="en-US">
                <a:latin typeface="微软雅黑" panose="020B0503020204020204" pitchFamily="34" charset="-122"/>
                <a:ea typeface="微软雅黑" panose="020B0503020204020204" pitchFamily="34" charset="-122"/>
              </a:rPr>
              <a:t>修复画笔工具与污点修复画笔工具相似，最根本的区别在于在使用修复画笔工具前需要指定样本，即在无污点位置进行取样，再用取样点的样本图像来修复图像。修复画笔工具在修复时，在颜色上会与周围颜色进行一次运算，使其更好的与周围融合。</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2B837092-F48A-4B9E-9E27-D61D43CF0F57}"/>
              </a:ext>
            </a:extLst>
          </p:cNvPr>
          <p:cNvPicPr>
            <a:picLocks noChangeAspect="1"/>
          </p:cNvPicPr>
          <p:nvPr/>
        </p:nvPicPr>
        <p:blipFill>
          <a:blip r:embed="rId3"/>
          <a:stretch>
            <a:fillRect/>
          </a:stretch>
        </p:blipFill>
        <p:spPr>
          <a:xfrm>
            <a:off x="1904425" y="3618484"/>
            <a:ext cx="7915179" cy="2422017"/>
          </a:xfrm>
          <a:prstGeom prst="rect">
            <a:avLst/>
          </a:prstGeom>
        </p:spPr>
      </p:pic>
    </p:spTree>
    <p:extLst>
      <p:ext uri="{BB962C8B-B14F-4D97-AF65-F5344CB8AC3E}">
        <p14:creationId xmlns:p14="http://schemas.microsoft.com/office/powerpoint/2010/main" val="37759374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）修补工具</a:t>
            </a:r>
          </a:p>
          <a:p>
            <a:pPr indent="457200">
              <a:lnSpc>
                <a:spcPct val="150000"/>
              </a:lnSpc>
            </a:pPr>
            <a:r>
              <a:rPr lang="zh-CN" altLang="en-US">
                <a:latin typeface="微软雅黑" panose="020B0503020204020204" pitchFamily="34" charset="-122"/>
                <a:ea typeface="微软雅黑" panose="020B0503020204020204" pitchFamily="34" charset="-122"/>
              </a:rPr>
              <a:t>修补工具和修复画笔工具类似，是使用图像中其他区域或图案中的像素来修复选中的区域。修补工具会将样本像素的纹理、光照和阴影与源像素进行匹配，适用于修复各种类型的图像缺陷，如划痕、污渍、颜色不均等。</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9D1602BB-6BC7-43DB-A4AD-4E32F496C535}"/>
              </a:ext>
            </a:extLst>
          </p:cNvPr>
          <p:cNvPicPr>
            <a:picLocks noChangeAspect="1"/>
          </p:cNvPicPr>
          <p:nvPr/>
        </p:nvPicPr>
        <p:blipFill>
          <a:blip r:embed="rId3"/>
          <a:stretch>
            <a:fillRect/>
          </a:stretch>
        </p:blipFill>
        <p:spPr>
          <a:xfrm>
            <a:off x="1902152" y="3516039"/>
            <a:ext cx="8101946" cy="2479167"/>
          </a:xfrm>
          <a:prstGeom prst="rect">
            <a:avLst/>
          </a:prstGeom>
        </p:spPr>
      </p:pic>
    </p:spTree>
    <p:extLst>
      <p:ext uri="{BB962C8B-B14F-4D97-AF65-F5344CB8AC3E}">
        <p14:creationId xmlns:p14="http://schemas.microsoft.com/office/powerpoint/2010/main" val="16959775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）内容感知移动工具</a:t>
            </a:r>
          </a:p>
          <a:p>
            <a:pPr indent="457200">
              <a:lnSpc>
                <a:spcPct val="150000"/>
              </a:lnSpc>
            </a:pPr>
            <a:r>
              <a:rPr lang="zh-CN" altLang="en-US">
                <a:latin typeface="微软雅黑" panose="020B0503020204020204" pitchFamily="34" charset="-122"/>
                <a:ea typeface="微软雅黑" panose="020B0503020204020204" pitchFamily="34" charset="-122"/>
              </a:rPr>
              <a:t>内容识别移动工具可以选择和移动图片的一部分。图像重新组合，留下的空洞使用图片中的匹配元素填充，适用于去除多余物体、调整布局或改变对象的位置等。</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2088F50C-C84F-4F8A-859C-04223D2CF5AD}"/>
              </a:ext>
            </a:extLst>
          </p:cNvPr>
          <p:cNvPicPr>
            <a:picLocks noChangeAspect="1"/>
          </p:cNvPicPr>
          <p:nvPr/>
        </p:nvPicPr>
        <p:blipFill>
          <a:blip r:embed="rId3"/>
          <a:stretch>
            <a:fillRect/>
          </a:stretch>
        </p:blipFill>
        <p:spPr>
          <a:xfrm>
            <a:off x="1303401" y="2976916"/>
            <a:ext cx="8450042" cy="2585683"/>
          </a:xfrm>
          <a:prstGeom prst="rect">
            <a:avLst/>
          </a:prstGeom>
        </p:spPr>
      </p:pic>
    </p:spTree>
    <p:extLst>
      <p:ext uri="{BB962C8B-B14F-4D97-AF65-F5344CB8AC3E}">
        <p14:creationId xmlns:p14="http://schemas.microsoft.com/office/powerpoint/2010/main" val="20393465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3050841" y="2624654"/>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 认识</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Photoshop</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8" name="Rectangle 18"/>
          <p:cNvSpPr>
            <a:spLocks noChangeArrowheads="1"/>
          </p:cNvSpPr>
          <p:nvPr/>
        </p:nvSpPr>
        <p:spPr bwMode="auto">
          <a:xfrm>
            <a:off x="3050841" y="3274293"/>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基础工具的应用</a:t>
            </a:r>
          </a:p>
        </p:txBody>
      </p:sp>
      <p:sp>
        <p:nvSpPr>
          <p:cNvPr id="9" name="Rectangle 18"/>
          <p:cNvSpPr>
            <a:spLocks noChangeArrowheads="1"/>
          </p:cNvSpPr>
          <p:nvPr/>
        </p:nvSpPr>
        <p:spPr bwMode="auto">
          <a:xfrm>
            <a:off x="3050841" y="3923932"/>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 路径的创建与应用</a:t>
            </a:r>
          </a:p>
        </p:txBody>
      </p:sp>
      <p:sp>
        <p:nvSpPr>
          <p:cNvPr id="10" name="Rectangle 18"/>
          <p:cNvSpPr>
            <a:spLocks noChangeArrowheads="1"/>
          </p:cNvSpPr>
          <p:nvPr/>
        </p:nvSpPr>
        <p:spPr bwMode="auto">
          <a:xfrm>
            <a:off x="3050841" y="4573571"/>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文字的处理与应用</a:t>
            </a:r>
          </a:p>
        </p:txBody>
      </p:sp>
      <p:sp>
        <p:nvSpPr>
          <p:cNvPr id="11" name="Rectangle 18">
            <a:extLst>
              <a:ext uri="{FF2B5EF4-FFF2-40B4-BE49-F238E27FC236}">
                <a16:creationId xmlns:a16="http://schemas.microsoft.com/office/drawing/2014/main" id="{56A7C10A-C5C2-4B56-91E8-DD2A07ABEC80}"/>
              </a:ext>
            </a:extLst>
          </p:cNvPr>
          <p:cNvSpPr>
            <a:spLocks noChangeArrowheads="1"/>
          </p:cNvSpPr>
          <p:nvPr/>
        </p:nvSpPr>
        <p:spPr bwMode="auto">
          <a:xfrm>
            <a:off x="6887187" y="2624654"/>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图层的应用</a:t>
            </a:r>
          </a:p>
        </p:txBody>
      </p:sp>
      <p:sp>
        <p:nvSpPr>
          <p:cNvPr id="12" name="Rectangle 18">
            <a:extLst>
              <a:ext uri="{FF2B5EF4-FFF2-40B4-BE49-F238E27FC236}">
                <a16:creationId xmlns:a16="http://schemas.microsoft.com/office/drawing/2014/main" id="{4C602F4E-D505-4508-899E-2502A766BC98}"/>
              </a:ext>
            </a:extLst>
          </p:cNvPr>
          <p:cNvSpPr>
            <a:spLocks noChangeArrowheads="1"/>
          </p:cNvSpPr>
          <p:nvPr/>
        </p:nvSpPr>
        <p:spPr bwMode="auto">
          <a:xfrm>
            <a:off x="6887187" y="3255103"/>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06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通道和蒙版</a:t>
            </a:r>
          </a:p>
        </p:txBody>
      </p:sp>
      <p:sp>
        <p:nvSpPr>
          <p:cNvPr id="13" name="Rectangle 18">
            <a:extLst>
              <a:ext uri="{FF2B5EF4-FFF2-40B4-BE49-F238E27FC236}">
                <a16:creationId xmlns:a16="http://schemas.microsoft.com/office/drawing/2014/main" id="{BC1ED069-2DA1-440B-A8CC-93496804C118}"/>
              </a:ext>
            </a:extLst>
          </p:cNvPr>
          <p:cNvSpPr>
            <a:spLocks noChangeArrowheads="1"/>
          </p:cNvSpPr>
          <p:nvPr/>
        </p:nvSpPr>
        <p:spPr bwMode="auto">
          <a:xfrm>
            <a:off x="6887187" y="3885552"/>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07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图像色彩的调整</a:t>
            </a:r>
          </a:p>
        </p:txBody>
      </p:sp>
      <p:sp>
        <p:nvSpPr>
          <p:cNvPr id="14" name="Rectangle 18">
            <a:extLst>
              <a:ext uri="{FF2B5EF4-FFF2-40B4-BE49-F238E27FC236}">
                <a16:creationId xmlns:a16="http://schemas.microsoft.com/office/drawing/2014/main" id="{B552AE7B-3E0E-43A4-9599-383751F07D86}"/>
              </a:ext>
            </a:extLst>
          </p:cNvPr>
          <p:cNvSpPr>
            <a:spLocks noChangeArrowheads="1"/>
          </p:cNvSpPr>
          <p:nvPr/>
        </p:nvSpPr>
        <p:spPr bwMode="auto">
          <a:xfrm>
            <a:off x="6887186" y="451600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08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 滤镜</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5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355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0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．图章工具</a:t>
            </a:r>
          </a:p>
          <a:p>
            <a:pPr indent="457200">
              <a:lnSpc>
                <a:spcPct val="150000"/>
              </a:lnSpc>
            </a:pPr>
            <a:r>
              <a:rPr lang="zh-CN" altLang="en-US" dirty="0">
                <a:latin typeface="微软雅黑" panose="020B0503020204020204" pitchFamily="34" charset="-122"/>
                <a:ea typeface="微软雅黑" panose="020B0503020204020204" pitchFamily="34" charset="-122"/>
              </a:rPr>
              <a:t>图章工具主要包括仿制图章工具和图案图章工具。常用于对图像的内容进行复制和修复。</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）仿制图章工具</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仿制图章工具的作用是将取样图像应用到其他图像或同一图像的其他位置。仿制图章工具在操作前需要从图像中取样，然后将样本应用到其他图像或同一图像的其他部分。</a:t>
            </a:r>
          </a:p>
        </p:txBody>
      </p:sp>
      <p:pic>
        <p:nvPicPr>
          <p:cNvPr id="2" name="图片 1">
            <a:extLst>
              <a:ext uri="{FF2B5EF4-FFF2-40B4-BE49-F238E27FC236}">
                <a16:creationId xmlns:a16="http://schemas.microsoft.com/office/drawing/2014/main" id="{59FFB624-4D08-4A70-A652-8CA68690FFBD}"/>
              </a:ext>
            </a:extLst>
          </p:cNvPr>
          <p:cNvPicPr>
            <a:picLocks noChangeAspect="1"/>
          </p:cNvPicPr>
          <p:nvPr/>
        </p:nvPicPr>
        <p:blipFill>
          <a:blip r:embed="rId3"/>
          <a:stretch>
            <a:fillRect/>
          </a:stretch>
        </p:blipFill>
        <p:spPr>
          <a:xfrm>
            <a:off x="2249434" y="3940320"/>
            <a:ext cx="6931132" cy="2120902"/>
          </a:xfrm>
          <a:prstGeom prst="rect">
            <a:avLst/>
          </a:prstGeom>
        </p:spPr>
      </p:pic>
    </p:spTree>
    <p:extLst>
      <p:ext uri="{BB962C8B-B14F-4D97-AF65-F5344CB8AC3E}">
        <p14:creationId xmlns:p14="http://schemas.microsoft.com/office/powerpoint/2010/main" val="23199801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）图案图章工具</a:t>
            </a:r>
          </a:p>
          <a:p>
            <a:pPr indent="457200">
              <a:lnSpc>
                <a:spcPct val="150000"/>
              </a:lnSpc>
            </a:pPr>
            <a:r>
              <a:rPr lang="zh-CN" altLang="en-US">
                <a:latin typeface="微软雅黑" panose="020B0503020204020204" pitchFamily="34" charset="-122"/>
                <a:ea typeface="微软雅黑" panose="020B0503020204020204" pitchFamily="34" charset="-122"/>
              </a:rPr>
              <a:t>图案图章工具是将系统自带的或用户自定义的图案进行复制，并应用到图像中。图案可以用来创建特殊效果、背景网纹或壁纸设计等。</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5828D724-DA45-40D0-A33C-10CFCF459703}"/>
              </a:ext>
            </a:extLst>
          </p:cNvPr>
          <p:cNvPicPr>
            <a:picLocks noChangeAspect="1"/>
          </p:cNvPicPr>
          <p:nvPr/>
        </p:nvPicPr>
        <p:blipFill>
          <a:blip r:embed="rId3"/>
          <a:stretch>
            <a:fillRect/>
          </a:stretch>
        </p:blipFill>
        <p:spPr>
          <a:xfrm>
            <a:off x="1313824" y="3267622"/>
            <a:ext cx="9278601" cy="2487385"/>
          </a:xfrm>
          <a:prstGeom prst="rect">
            <a:avLst/>
          </a:prstGeom>
        </p:spPr>
      </p:pic>
    </p:spTree>
    <p:extLst>
      <p:ext uri="{BB962C8B-B14F-4D97-AF65-F5344CB8AC3E}">
        <p14:creationId xmlns:p14="http://schemas.microsoft.com/office/powerpoint/2010/main" val="330738783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．模糊工具</a:t>
            </a:r>
          </a:p>
          <a:p>
            <a:pPr indent="457200">
              <a:lnSpc>
                <a:spcPct val="150000"/>
              </a:lnSpc>
            </a:pPr>
            <a:r>
              <a:rPr lang="zh-CN" altLang="en-US" dirty="0">
                <a:latin typeface="微软雅黑" panose="020B0503020204020204" pitchFamily="34" charset="-122"/>
                <a:ea typeface="微软雅黑" panose="020B0503020204020204" pitchFamily="34" charset="-122"/>
              </a:rPr>
              <a:t>模糊工具组包括模糊工具、锐化工具以及涂抹工具，通过调整画笔大小、混合模式等参数，调整图像的清晰度和创建独特的视觉效果。</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）模糊工具</a:t>
            </a:r>
          </a:p>
          <a:p>
            <a:pPr indent="457200">
              <a:lnSpc>
                <a:spcPct val="150000"/>
              </a:lnSpc>
            </a:pPr>
            <a:r>
              <a:rPr lang="zh-CN" altLang="en-US" dirty="0">
                <a:latin typeface="微软雅黑" panose="020B0503020204020204" pitchFamily="34" charset="-122"/>
                <a:ea typeface="微软雅黑" panose="020B0503020204020204" pitchFamily="34" charset="-122"/>
              </a:rPr>
              <a:t>模糊工具用于柔化图像中的边缘或区域，通过减少相邻像素间的色彩反差，使得图像看起来更加柔和、朦胧，产生平滑的过渡效果。</a:t>
            </a:r>
          </a:p>
        </p:txBody>
      </p:sp>
      <p:pic>
        <p:nvPicPr>
          <p:cNvPr id="2" name="图片 1">
            <a:extLst>
              <a:ext uri="{FF2B5EF4-FFF2-40B4-BE49-F238E27FC236}">
                <a16:creationId xmlns:a16="http://schemas.microsoft.com/office/drawing/2014/main" id="{51A6B05D-9C36-404D-9689-D6B50635E418}"/>
              </a:ext>
            </a:extLst>
          </p:cNvPr>
          <p:cNvPicPr>
            <a:picLocks noChangeAspect="1"/>
          </p:cNvPicPr>
          <p:nvPr/>
        </p:nvPicPr>
        <p:blipFill>
          <a:blip r:embed="rId3"/>
          <a:stretch>
            <a:fillRect/>
          </a:stretch>
        </p:blipFill>
        <p:spPr>
          <a:xfrm>
            <a:off x="3048995" y="4274721"/>
            <a:ext cx="7218245" cy="2208757"/>
          </a:xfrm>
          <a:prstGeom prst="rect">
            <a:avLst/>
          </a:prstGeom>
        </p:spPr>
      </p:pic>
    </p:spTree>
    <p:extLst>
      <p:ext uri="{BB962C8B-B14F-4D97-AF65-F5344CB8AC3E}">
        <p14:creationId xmlns:p14="http://schemas.microsoft.com/office/powerpoint/2010/main" val="281462838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）锐化工具</a:t>
            </a:r>
          </a:p>
          <a:p>
            <a:pPr indent="457200">
              <a:lnSpc>
                <a:spcPct val="150000"/>
              </a:lnSpc>
            </a:pPr>
            <a:r>
              <a:rPr lang="zh-CN" altLang="en-US">
                <a:latin typeface="微软雅黑" panose="020B0503020204020204" pitchFamily="34" charset="-122"/>
                <a:ea typeface="微软雅黑" panose="020B0503020204020204" pitchFamily="34" charset="-122"/>
              </a:rPr>
              <a:t>锐化工具与模糊工具相反，用于增大图像相邻像素间的色彩反差，从而提高图像的清晰度，可以增强图像的边缘和细节。</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764C34E1-A94D-4A04-BACB-8099B6419681}"/>
              </a:ext>
            </a:extLst>
          </p:cNvPr>
          <p:cNvPicPr>
            <a:picLocks noChangeAspect="1"/>
          </p:cNvPicPr>
          <p:nvPr/>
        </p:nvPicPr>
        <p:blipFill>
          <a:blip r:embed="rId3"/>
          <a:stretch>
            <a:fillRect/>
          </a:stretch>
        </p:blipFill>
        <p:spPr>
          <a:xfrm>
            <a:off x="1518851" y="3366249"/>
            <a:ext cx="9082474" cy="2779205"/>
          </a:xfrm>
          <a:prstGeom prst="rect">
            <a:avLst/>
          </a:prstGeom>
        </p:spPr>
      </p:pic>
    </p:spTree>
    <p:extLst>
      <p:ext uri="{BB962C8B-B14F-4D97-AF65-F5344CB8AC3E}">
        <p14:creationId xmlns:p14="http://schemas.microsoft.com/office/powerpoint/2010/main" val="151345354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）涂抹工具</a:t>
            </a:r>
          </a:p>
          <a:p>
            <a:pPr indent="457200">
              <a:lnSpc>
                <a:spcPct val="150000"/>
              </a:lnSpc>
            </a:pPr>
            <a:r>
              <a:rPr lang="zh-CN" altLang="en-US">
                <a:latin typeface="微软雅黑" panose="020B0503020204020204" pitchFamily="34" charset="-122"/>
                <a:ea typeface="微软雅黑" panose="020B0503020204020204" pitchFamily="34" charset="-122"/>
              </a:rPr>
              <a:t>涂抹工具模拟了手指拖动湿油漆的效果。不仅可以用于混合颜色，还可以创造出独特的涂抹效果，为图像添加一种手绘或涂鸦的风格。</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50DAA29-E240-4A45-829D-7BCA0B06DC72}"/>
              </a:ext>
            </a:extLst>
          </p:cNvPr>
          <p:cNvPicPr>
            <a:picLocks noChangeAspect="1"/>
          </p:cNvPicPr>
          <p:nvPr/>
        </p:nvPicPr>
        <p:blipFill>
          <a:blip r:embed="rId3"/>
          <a:stretch>
            <a:fillRect/>
          </a:stretch>
        </p:blipFill>
        <p:spPr>
          <a:xfrm>
            <a:off x="1710718" y="3267622"/>
            <a:ext cx="8008563" cy="2450592"/>
          </a:xfrm>
          <a:prstGeom prst="rect">
            <a:avLst/>
          </a:prstGeom>
        </p:spPr>
      </p:pic>
    </p:spTree>
    <p:extLst>
      <p:ext uri="{BB962C8B-B14F-4D97-AF65-F5344CB8AC3E}">
        <p14:creationId xmlns:p14="http://schemas.microsoft.com/office/powerpoint/2010/main" val="279848964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．减淡工具</a:t>
            </a:r>
          </a:p>
          <a:p>
            <a:pPr indent="457200">
              <a:lnSpc>
                <a:spcPct val="150000"/>
              </a:lnSpc>
            </a:pPr>
            <a:r>
              <a:rPr lang="zh-CN" altLang="en-US" dirty="0">
                <a:latin typeface="微软雅黑" panose="020B0503020204020204" pitchFamily="34" charset="-122"/>
                <a:ea typeface="微软雅黑" panose="020B0503020204020204" pitchFamily="34" charset="-122"/>
              </a:rPr>
              <a:t>减淡工具组包括减淡工具、加深工具以及海绵工具，通过调整工具的设置和参数，如范围（阴影、中间调和高光）和曝光度，调整图像的亮度和色彩饱和度。</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）减淡工具</a:t>
            </a:r>
          </a:p>
          <a:p>
            <a:pPr indent="457200">
              <a:lnSpc>
                <a:spcPct val="150000"/>
              </a:lnSpc>
            </a:pPr>
            <a:r>
              <a:rPr lang="zh-CN" altLang="en-US" dirty="0">
                <a:latin typeface="微软雅黑" panose="020B0503020204020204" pitchFamily="34" charset="-122"/>
                <a:ea typeface="微软雅黑" panose="020B0503020204020204" pitchFamily="34" charset="-122"/>
              </a:rPr>
              <a:t>减淡工具主要用于增加图像的曝光度，从而降低图像中某个区域的亮度。</a:t>
            </a:r>
          </a:p>
        </p:txBody>
      </p:sp>
      <p:pic>
        <p:nvPicPr>
          <p:cNvPr id="3" name="图片 2">
            <a:extLst>
              <a:ext uri="{FF2B5EF4-FFF2-40B4-BE49-F238E27FC236}">
                <a16:creationId xmlns:a16="http://schemas.microsoft.com/office/drawing/2014/main" id="{66A48777-5FC5-4FBB-8ACB-8AC293A52710}"/>
              </a:ext>
            </a:extLst>
          </p:cNvPr>
          <p:cNvPicPr>
            <a:picLocks noChangeAspect="1"/>
          </p:cNvPicPr>
          <p:nvPr/>
        </p:nvPicPr>
        <p:blipFill>
          <a:blip r:embed="rId3"/>
          <a:stretch>
            <a:fillRect/>
          </a:stretch>
        </p:blipFill>
        <p:spPr>
          <a:xfrm>
            <a:off x="1590675" y="3878509"/>
            <a:ext cx="8450042" cy="2585683"/>
          </a:xfrm>
          <a:prstGeom prst="rect">
            <a:avLst/>
          </a:prstGeom>
        </p:spPr>
      </p:pic>
    </p:spTree>
    <p:extLst>
      <p:ext uri="{BB962C8B-B14F-4D97-AF65-F5344CB8AC3E}">
        <p14:creationId xmlns:p14="http://schemas.microsoft.com/office/powerpoint/2010/main" val="287167580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）加深工具</a:t>
            </a:r>
          </a:p>
          <a:p>
            <a:pPr indent="457200">
              <a:lnSpc>
                <a:spcPct val="150000"/>
              </a:lnSpc>
            </a:pPr>
            <a:r>
              <a:rPr lang="zh-CN" altLang="en-US">
                <a:latin typeface="微软雅黑" panose="020B0503020204020204" pitchFamily="34" charset="-122"/>
                <a:ea typeface="微软雅黑" panose="020B0503020204020204" pitchFamily="34" charset="-122"/>
              </a:rPr>
              <a:t>加深工具与减淡工具相反，主要通过减弱图像的光线来使图像中的某个区域变暗。</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F515CA91-F7CD-4094-8C3C-BD38D2606067}"/>
              </a:ext>
            </a:extLst>
          </p:cNvPr>
          <p:cNvPicPr>
            <a:picLocks noChangeAspect="1"/>
          </p:cNvPicPr>
          <p:nvPr/>
        </p:nvPicPr>
        <p:blipFill>
          <a:blip r:embed="rId3"/>
          <a:stretch>
            <a:fillRect/>
          </a:stretch>
        </p:blipFill>
        <p:spPr>
          <a:xfrm>
            <a:off x="1489979" y="2976916"/>
            <a:ext cx="8450042" cy="2585683"/>
          </a:xfrm>
          <a:prstGeom prst="rect">
            <a:avLst/>
          </a:prstGeom>
        </p:spPr>
      </p:pic>
    </p:spTree>
    <p:extLst>
      <p:ext uri="{BB962C8B-B14F-4D97-AF65-F5344CB8AC3E}">
        <p14:creationId xmlns:p14="http://schemas.microsoft.com/office/powerpoint/2010/main" val="21314680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修饰工具组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）海绵工具</a:t>
            </a:r>
          </a:p>
          <a:p>
            <a:pPr indent="457200">
              <a:lnSpc>
                <a:spcPct val="150000"/>
              </a:lnSpc>
            </a:pPr>
            <a:r>
              <a:rPr lang="zh-CN" altLang="en-US">
                <a:latin typeface="微软雅黑" panose="020B0503020204020204" pitchFamily="34" charset="-122"/>
                <a:ea typeface="微软雅黑" panose="020B0503020204020204" pitchFamily="34" charset="-122"/>
              </a:rPr>
              <a:t>海绵工具用于精确地更改区域的色彩饱和度。</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EE8408AE-41C4-4DC3-A0CB-3FA013E03261}"/>
              </a:ext>
            </a:extLst>
          </p:cNvPr>
          <p:cNvPicPr>
            <a:picLocks noChangeAspect="1"/>
          </p:cNvPicPr>
          <p:nvPr/>
        </p:nvPicPr>
        <p:blipFill>
          <a:blip r:embed="rId3"/>
          <a:stretch>
            <a:fillRect/>
          </a:stretch>
        </p:blipFill>
        <p:spPr>
          <a:xfrm>
            <a:off x="1502939" y="2852124"/>
            <a:ext cx="8640084" cy="3306699"/>
          </a:xfrm>
          <a:prstGeom prst="rect">
            <a:avLst/>
          </a:prstGeom>
        </p:spPr>
      </p:pic>
    </p:spTree>
    <p:extLst>
      <p:ext uri="{BB962C8B-B14F-4D97-AF65-F5344CB8AC3E}">
        <p14:creationId xmlns:p14="http://schemas.microsoft.com/office/powerpoint/2010/main" val="174255438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形状工具组可以绘制出多种的矢量形状，如矩形、椭圆、多边形等，是图形设计和图像处理中常用的工具。</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．矩形工具</a:t>
            </a:r>
          </a:p>
          <a:p>
            <a:pPr indent="457200">
              <a:lnSpc>
                <a:spcPct val="150000"/>
              </a:lnSpc>
            </a:pPr>
            <a:r>
              <a:rPr lang="zh-CN" altLang="en-US" dirty="0">
                <a:latin typeface="微软雅黑" panose="020B0503020204020204" pitchFamily="34" charset="-122"/>
                <a:ea typeface="微软雅黑" panose="020B0503020204020204" pitchFamily="34" charset="-122"/>
              </a:rPr>
              <a:t>矩形工具可以绘制矩形、圆角矩形以及正方形。</a:t>
            </a:r>
          </a:p>
        </p:txBody>
      </p:sp>
      <p:pic>
        <p:nvPicPr>
          <p:cNvPr id="3" name="图片 2">
            <a:extLst>
              <a:ext uri="{FF2B5EF4-FFF2-40B4-BE49-F238E27FC236}">
                <a16:creationId xmlns:a16="http://schemas.microsoft.com/office/drawing/2014/main" id="{F74667AF-47C8-4A14-B711-7CE1A206F74F}"/>
              </a:ext>
            </a:extLst>
          </p:cNvPr>
          <p:cNvPicPr>
            <a:picLocks noChangeAspect="1"/>
          </p:cNvPicPr>
          <p:nvPr/>
        </p:nvPicPr>
        <p:blipFill>
          <a:blip r:embed="rId3"/>
          <a:stretch>
            <a:fillRect/>
          </a:stretch>
        </p:blipFill>
        <p:spPr>
          <a:xfrm>
            <a:off x="1846325" y="3940319"/>
            <a:ext cx="6869049" cy="2101905"/>
          </a:xfrm>
          <a:prstGeom prst="rect">
            <a:avLst/>
          </a:prstGeom>
        </p:spPr>
      </p:pic>
    </p:spTree>
    <p:extLst>
      <p:ext uri="{BB962C8B-B14F-4D97-AF65-F5344CB8AC3E}">
        <p14:creationId xmlns:p14="http://schemas.microsoft.com/office/powerpoint/2010/main" val="370896381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．椭圆工具</a:t>
            </a:r>
          </a:p>
          <a:p>
            <a:pPr indent="457200">
              <a:lnSpc>
                <a:spcPct val="150000"/>
              </a:lnSpc>
            </a:pPr>
            <a:r>
              <a:rPr lang="zh-CN" altLang="en-US" dirty="0">
                <a:latin typeface="微软雅黑" panose="020B0503020204020204" pitchFamily="34" charset="-122"/>
                <a:ea typeface="微软雅黑" panose="020B0503020204020204" pitchFamily="34" charset="-122"/>
              </a:rPr>
              <a:t>椭圆工具可以绘制椭圆形和正圆。</a:t>
            </a:r>
          </a:p>
        </p:txBody>
      </p:sp>
      <p:pic>
        <p:nvPicPr>
          <p:cNvPr id="2" name="图片 1">
            <a:extLst>
              <a:ext uri="{FF2B5EF4-FFF2-40B4-BE49-F238E27FC236}">
                <a16:creationId xmlns:a16="http://schemas.microsoft.com/office/drawing/2014/main" id="{CD5DBEDF-941E-4072-A466-884E500C03F1}"/>
              </a:ext>
            </a:extLst>
          </p:cNvPr>
          <p:cNvPicPr>
            <a:picLocks noChangeAspect="1"/>
          </p:cNvPicPr>
          <p:nvPr/>
        </p:nvPicPr>
        <p:blipFill>
          <a:blip r:embed="rId3"/>
          <a:stretch>
            <a:fillRect/>
          </a:stretch>
        </p:blipFill>
        <p:spPr>
          <a:xfrm>
            <a:off x="1689163" y="3126315"/>
            <a:ext cx="7619398" cy="2331509"/>
          </a:xfrm>
          <a:prstGeom prst="rect">
            <a:avLst/>
          </a:prstGeom>
        </p:spPr>
      </p:pic>
    </p:spTree>
    <p:extLst>
      <p:ext uri="{BB962C8B-B14F-4D97-AF65-F5344CB8AC3E}">
        <p14:creationId xmlns:p14="http://schemas.microsoft.com/office/powerpoint/2010/main" val="344875195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503497" y="3929872"/>
            <a:ext cx="393803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 认识</a:t>
            </a:r>
            <a:r>
              <a:rPr lang="en-US" altLang="zh-CN" sz="3600" b="1" dirty="0">
                <a:solidFill>
                  <a:schemeClr val="tx1">
                    <a:lumMod val="75000"/>
                    <a:lumOff val="25000"/>
                  </a:schemeClr>
                </a:solidFill>
                <a:latin typeface="思源黑体" panose="020B0500000000000000" pitchFamily="34" charset="-122"/>
                <a:ea typeface="思源黑体" panose="020B0500000000000000" pitchFamily="34" charset="-122"/>
              </a:rPr>
              <a:t>Photoshop</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．三角形工具</a:t>
            </a:r>
          </a:p>
          <a:p>
            <a:pPr indent="457200">
              <a:lnSpc>
                <a:spcPct val="150000"/>
              </a:lnSpc>
            </a:pPr>
            <a:r>
              <a:rPr lang="zh-CN" altLang="en-US" dirty="0">
                <a:latin typeface="微软雅黑" panose="020B0503020204020204" pitchFamily="34" charset="-122"/>
                <a:ea typeface="微软雅黑" panose="020B0503020204020204" pitchFamily="34" charset="-122"/>
              </a:rPr>
              <a:t>三角形可以绘制三角形。</a:t>
            </a:r>
          </a:p>
        </p:txBody>
      </p:sp>
      <p:pic>
        <p:nvPicPr>
          <p:cNvPr id="3" name="图片 2">
            <a:extLst>
              <a:ext uri="{FF2B5EF4-FFF2-40B4-BE49-F238E27FC236}">
                <a16:creationId xmlns:a16="http://schemas.microsoft.com/office/drawing/2014/main" id="{23AB8400-9251-4EAF-B623-9EA19CB4E8CF}"/>
              </a:ext>
            </a:extLst>
          </p:cNvPr>
          <p:cNvPicPr>
            <a:picLocks noChangeAspect="1"/>
          </p:cNvPicPr>
          <p:nvPr/>
        </p:nvPicPr>
        <p:blipFill>
          <a:blip r:embed="rId3"/>
          <a:stretch>
            <a:fillRect/>
          </a:stretch>
        </p:blipFill>
        <p:spPr>
          <a:xfrm>
            <a:off x="1753468" y="3126316"/>
            <a:ext cx="7728413" cy="2364867"/>
          </a:xfrm>
          <a:prstGeom prst="rect">
            <a:avLst/>
          </a:prstGeom>
        </p:spPr>
      </p:pic>
    </p:spTree>
    <p:extLst>
      <p:ext uri="{BB962C8B-B14F-4D97-AF65-F5344CB8AC3E}">
        <p14:creationId xmlns:p14="http://schemas.microsoft.com/office/powerpoint/2010/main" val="19276547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．多边形工具</a:t>
            </a:r>
          </a:p>
          <a:p>
            <a:pPr indent="457200">
              <a:lnSpc>
                <a:spcPct val="150000"/>
              </a:lnSpc>
            </a:pPr>
            <a:r>
              <a:rPr lang="zh-CN" altLang="en-US" dirty="0">
                <a:latin typeface="微软雅黑" panose="020B0503020204020204" pitchFamily="34" charset="-122"/>
                <a:ea typeface="微软雅黑" panose="020B0503020204020204" pitchFamily="34" charset="-122"/>
              </a:rPr>
              <a:t>多边形工具可以绘制出正多边形（最少为</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边）和星形。</a:t>
            </a:r>
          </a:p>
        </p:txBody>
      </p:sp>
      <p:pic>
        <p:nvPicPr>
          <p:cNvPr id="2" name="图片 1">
            <a:extLst>
              <a:ext uri="{FF2B5EF4-FFF2-40B4-BE49-F238E27FC236}">
                <a16:creationId xmlns:a16="http://schemas.microsoft.com/office/drawing/2014/main" id="{6D197D3B-C37E-4DEC-B5A4-C38B2D0BBA7E}"/>
              </a:ext>
            </a:extLst>
          </p:cNvPr>
          <p:cNvPicPr>
            <a:picLocks noChangeAspect="1"/>
          </p:cNvPicPr>
          <p:nvPr/>
        </p:nvPicPr>
        <p:blipFill>
          <a:blip r:embed="rId3"/>
          <a:stretch>
            <a:fillRect/>
          </a:stretch>
        </p:blipFill>
        <p:spPr>
          <a:xfrm>
            <a:off x="1317689" y="3097719"/>
            <a:ext cx="8055256" cy="2464880"/>
          </a:xfrm>
          <a:prstGeom prst="rect">
            <a:avLst/>
          </a:prstGeom>
        </p:spPr>
      </p:pic>
    </p:spTree>
    <p:extLst>
      <p:ext uri="{BB962C8B-B14F-4D97-AF65-F5344CB8AC3E}">
        <p14:creationId xmlns:p14="http://schemas.microsoft.com/office/powerpoint/2010/main" val="32169229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．直线工具</a:t>
            </a:r>
          </a:p>
          <a:p>
            <a:pPr indent="457200">
              <a:lnSpc>
                <a:spcPct val="150000"/>
              </a:lnSpc>
            </a:pPr>
            <a:r>
              <a:rPr lang="zh-CN" altLang="en-US" dirty="0">
                <a:latin typeface="微软雅黑" panose="020B0503020204020204" pitchFamily="34" charset="-122"/>
                <a:ea typeface="微软雅黑" panose="020B0503020204020204" pitchFamily="34" charset="-122"/>
              </a:rPr>
              <a:t>直线工具可以绘制出直线和带有箭头的路径。</a:t>
            </a:r>
          </a:p>
        </p:txBody>
      </p:sp>
      <p:pic>
        <p:nvPicPr>
          <p:cNvPr id="3" name="图片 2">
            <a:extLst>
              <a:ext uri="{FF2B5EF4-FFF2-40B4-BE49-F238E27FC236}">
                <a16:creationId xmlns:a16="http://schemas.microsoft.com/office/drawing/2014/main" id="{79F1EFC3-5F77-4A9A-B771-C2DC02C4F99B}"/>
              </a:ext>
            </a:extLst>
          </p:cNvPr>
          <p:cNvPicPr>
            <a:picLocks noChangeAspect="1"/>
          </p:cNvPicPr>
          <p:nvPr/>
        </p:nvPicPr>
        <p:blipFill>
          <a:blip r:embed="rId3"/>
          <a:stretch>
            <a:fillRect/>
          </a:stretch>
        </p:blipFill>
        <p:spPr>
          <a:xfrm>
            <a:off x="409576" y="3000295"/>
            <a:ext cx="8802324" cy="2693480"/>
          </a:xfrm>
          <a:prstGeom prst="rect">
            <a:avLst/>
          </a:prstGeom>
        </p:spPr>
      </p:pic>
    </p:spTree>
    <p:extLst>
      <p:ext uri="{BB962C8B-B14F-4D97-AF65-F5344CB8AC3E}">
        <p14:creationId xmlns:p14="http://schemas.microsoft.com/office/powerpoint/2010/main" val="167436945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．自定形状工具</a:t>
            </a:r>
          </a:p>
          <a:p>
            <a:pPr indent="457200">
              <a:lnSpc>
                <a:spcPct val="150000"/>
              </a:lnSpc>
            </a:pPr>
            <a:r>
              <a:rPr lang="zh-CN" altLang="en-US" dirty="0">
                <a:latin typeface="微软雅黑" panose="020B0503020204020204" pitchFamily="34" charset="-122"/>
                <a:ea typeface="微软雅黑" panose="020B0503020204020204" pitchFamily="34" charset="-122"/>
              </a:rPr>
              <a:t>自定义形状工具可以绘制出系统自带的不同形状。</a:t>
            </a:r>
          </a:p>
        </p:txBody>
      </p:sp>
      <p:pic>
        <p:nvPicPr>
          <p:cNvPr id="2" name="图片 1">
            <a:extLst>
              <a:ext uri="{FF2B5EF4-FFF2-40B4-BE49-F238E27FC236}">
                <a16:creationId xmlns:a16="http://schemas.microsoft.com/office/drawing/2014/main" id="{2DD7CB57-1A83-452A-BF71-3026059BC175}"/>
              </a:ext>
            </a:extLst>
          </p:cNvPr>
          <p:cNvPicPr>
            <a:picLocks noChangeAspect="1"/>
          </p:cNvPicPr>
          <p:nvPr/>
        </p:nvPicPr>
        <p:blipFill>
          <a:blip r:embed="rId3"/>
          <a:stretch>
            <a:fillRect/>
          </a:stretch>
        </p:blipFill>
        <p:spPr>
          <a:xfrm>
            <a:off x="1341851" y="2936001"/>
            <a:ext cx="9222547" cy="2822067"/>
          </a:xfrm>
          <a:prstGeom prst="rect">
            <a:avLst/>
          </a:prstGeom>
        </p:spPr>
      </p:pic>
    </p:spTree>
    <p:extLst>
      <p:ext uri="{BB962C8B-B14F-4D97-AF65-F5344CB8AC3E}">
        <p14:creationId xmlns:p14="http://schemas.microsoft.com/office/powerpoint/2010/main" val="428309373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677329"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路径的创建与应用</a:t>
            </a: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创建路径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中，可以使用钢笔工具、弯度钢笔工具创建路径，可以适用于不同的绘制需求。</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．钢笔工具</a:t>
            </a:r>
          </a:p>
          <a:p>
            <a:pPr indent="457200">
              <a:lnSpc>
                <a:spcPct val="150000"/>
              </a:lnSpc>
            </a:pPr>
            <a:r>
              <a:rPr lang="zh-CN" altLang="en-US" dirty="0">
                <a:latin typeface="微软雅黑" panose="020B0503020204020204" pitchFamily="34" charset="-122"/>
                <a:ea typeface="微软雅黑" panose="020B0503020204020204" pitchFamily="34" charset="-122"/>
              </a:rPr>
              <a:t>钢笔工具是一种矢量绘图工具，使用它可以精确绘制出直线或平滑的曲线。</a:t>
            </a:r>
          </a:p>
        </p:txBody>
      </p:sp>
      <p:pic>
        <p:nvPicPr>
          <p:cNvPr id="4" name="图片 3">
            <a:extLst>
              <a:ext uri="{FF2B5EF4-FFF2-40B4-BE49-F238E27FC236}">
                <a16:creationId xmlns:a16="http://schemas.microsoft.com/office/drawing/2014/main" id="{C6470A81-5322-497A-B3F7-5FE3D30F3878}"/>
              </a:ext>
            </a:extLst>
          </p:cNvPr>
          <p:cNvPicPr>
            <a:picLocks noChangeAspect="1"/>
          </p:cNvPicPr>
          <p:nvPr/>
        </p:nvPicPr>
        <p:blipFill>
          <a:blip r:embed="rId3"/>
          <a:stretch>
            <a:fillRect/>
          </a:stretch>
        </p:blipFill>
        <p:spPr>
          <a:xfrm>
            <a:off x="1946338" y="3818509"/>
            <a:ext cx="7261495" cy="2221992"/>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创建路径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．弯度钢笔工具</a:t>
            </a:r>
          </a:p>
          <a:p>
            <a:pPr indent="457200">
              <a:lnSpc>
                <a:spcPct val="150000"/>
              </a:lnSpc>
            </a:pPr>
            <a:r>
              <a:rPr lang="zh-CN" altLang="en-US" dirty="0">
                <a:latin typeface="微软雅黑" panose="020B0503020204020204" pitchFamily="34" charset="-122"/>
                <a:ea typeface="微软雅黑" panose="020B0503020204020204" pitchFamily="34" charset="-122"/>
              </a:rPr>
              <a:t>弯度钢笔工具允许用户绘制具有平滑弯曲度的路径。通过调整钢笔工具的弯度设置，用户可以轻松绘制出流畅的曲线。</a:t>
            </a:r>
          </a:p>
        </p:txBody>
      </p:sp>
      <p:pic>
        <p:nvPicPr>
          <p:cNvPr id="5" name="图片 4">
            <a:extLst>
              <a:ext uri="{FF2B5EF4-FFF2-40B4-BE49-F238E27FC236}">
                <a16:creationId xmlns:a16="http://schemas.microsoft.com/office/drawing/2014/main" id="{E3361DB7-159F-4648-BB20-1D7578635B89}"/>
              </a:ext>
            </a:extLst>
          </p:cNvPr>
          <p:cNvPicPr>
            <a:picLocks noChangeAspect="1"/>
          </p:cNvPicPr>
          <p:nvPr/>
        </p:nvPicPr>
        <p:blipFill>
          <a:blip r:embed="rId3"/>
          <a:stretch>
            <a:fillRect/>
          </a:stretch>
        </p:blipFill>
        <p:spPr>
          <a:xfrm>
            <a:off x="695325" y="3429000"/>
            <a:ext cx="10476066" cy="2411158"/>
          </a:xfrm>
          <a:prstGeom prst="rect">
            <a:avLst/>
          </a:prstGeom>
        </p:spPr>
      </p:pic>
    </p:spTree>
    <p:extLst>
      <p:ext uri="{BB962C8B-B14F-4D97-AF65-F5344CB8AC3E}">
        <p14:creationId xmlns:p14="http://schemas.microsoft.com/office/powerpoint/2010/main" val="28428713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路径运算</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路径运算允许用户通过不同的方式组合和修改路径，以达到所需的图形效果。</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合并形状 ：将两个或多个路径合并为一个路径。</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减去顶层形状 ：从一个路径中减去另一个路径的区域。</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与形状区域相交 ：只保留两个或多个路径重叠（相交）的部分。</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排除重叠形状 ：去除两个形状重叠的部分，只保留非重叠的部分。</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合并形状组件 ：合并形状组件是将多个形状组件合并为一个单一的形状。</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39E9C9AE-4CCC-41A3-A1C5-DA88123502DC}"/>
              </a:ext>
            </a:extLst>
          </p:cNvPr>
          <p:cNvPicPr>
            <a:picLocks noChangeAspect="1"/>
          </p:cNvPicPr>
          <p:nvPr/>
        </p:nvPicPr>
        <p:blipFill>
          <a:blip r:embed="rId3"/>
          <a:stretch>
            <a:fillRect/>
          </a:stretch>
        </p:blipFill>
        <p:spPr>
          <a:xfrm>
            <a:off x="2260663" y="4221670"/>
            <a:ext cx="7168115" cy="2193418"/>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791629" y="3931351"/>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文字的处理与应用</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创建文本</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选择“横排文字工具”创建文本。</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．输入水平与垂直文字</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．输入段落文字</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．创建路径文字</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A3036FC4-FD7B-42FE-9A81-63750C31864A}"/>
              </a:ext>
            </a:extLst>
          </p:cNvPr>
          <p:cNvPicPr>
            <a:picLocks noChangeAspect="1"/>
          </p:cNvPicPr>
          <p:nvPr/>
        </p:nvPicPr>
        <p:blipFill>
          <a:blip r:embed="rId3"/>
          <a:stretch>
            <a:fillRect/>
          </a:stretch>
        </p:blipFill>
        <p:spPr>
          <a:xfrm>
            <a:off x="5953125" y="1478471"/>
            <a:ext cx="5184648" cy="1586484"/>
          </a:xfrm>
          <a:prstGeom prst="rect">
            <a:avLst/>
          </a:prstGeom>
        </p:spPr>
      </p:pic>
      <p:pic>
        <p:nvPicPr>
          <p:cNvPr id="5" name="图片 4">
            <a:extLst>
              <a:ext uri="{FF2B5EF4-FFF2-40B4-BE49-F238E27FC236}">
                <a16:creationId xmlns:a16="http://schemas.microsoft.com/office/drawing/2014/main" id="{2F5693EB-78ED-4A81-AB36-38E2E5223C14}"/>
              </a:ext>
            </a:extLst>
          </p:cNvPr>
          <p:cNvPicPr>
            <a:picLocks noChangeAspect="1"/>
          </p:cNvPicPr>
          <p:nvPr/>
        </p:nvPicPr>
        <p:blipFill>
          <a:blip r:embed="rId4"/>
          <a:stretch>
            <a:fillRect/>
          </a:stretch>
        </p:blipFill>
        <p:spPr>
          <a:xfrm>
            <a:off x="5953125" y="3015235"/>
            <a:ext cx="5184648" cy="1586484"/>
          </a:xfrm>
          <a:prstGeom prst="rect">
            <a:avLst/>
          </a:prstGeom>
        </p:spPr>
      </p:pic>
      <p:pic>
        <p:nvPicPr>
          <p:cNvPr id="6" name="图片 5">
            <a:extLst>
              <a:ext uri="{FF2B5EF4-FFF2-40B4-BE49-F238E27FC236}">
                <a16:creationId xmlns:a16="http://schemas.microsoft.com/office/drawing/2014/main" id="{C38C8FBF-67B6-4231-889A-F36436213F47}"/>
              </a:ext>
            </a:extLst>
          </p:cNvPr>
          <p:cNvPicPr>
            <a:picLocks noChangeAspect="1"/>
          </p:cNvPicPr>
          <p:nvPr/>
        </p:nvPicPr>
        <p:blipFill>
          <a:blip r:embed="rId5"/>
          <a:stretch>
            <a:fillRect/>
          </a:stretch>
        </p:blipFill>
        <p:spPr>
          <a:xfrm>
            <a:off x="5715000" y="4611878"/>
            <a:ext cx="5184648" cy="1586484"/>
          </a:xfrm>
          <a:prstGeom prst="rect">
            <a:avLst/>
          </a:prstGeom>
        </p:spPr>
      </p:pic>
    </p:spTree>
    <p:extLst>
      <p:ext uri="{BB962C8B-B14F-4D97-AF65-F5344CB8AC3E}">
        <p14:creationId xmlns:p14="http://schemas.microsoft.com/office/powerpoint/2010/main" val="39769815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3.1.1  Photoshop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工作界面</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启动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，打开任意文件或图像，进入其工作界面。该工作界面主要由菜单栏、选项栏、工具栏、浮动面板、图像编辑窗口、状态栏以及上下文任务栏等。</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4077097-644E-40C0-B867-72CCD194206F}"/>
              </a:ext>
            </a:extLst>
          </p:cNvPr>
          <p:cNvPicPr>
            <a:picLocks noChangeAspect="1"/>
          </p:cNvPicPr>
          <p:nvPr/>
        </p:nvPicPr>
        <p:blipFill>
          <a:blip r:embed="rId3"/>
          <a:stretch>
            <a:fillRect/>
          </a:stretch>
        </p:blipFill>
        <p:spPr>
          <a:xfrm>
            <a:off x="3015504" y="2864626"/>
            <a:ext cx="5398991" cy="3366953"/>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设置文本属性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中有两个关于文本的面板，一个是文字，还有一个是段落，在这两个面板中用户可以设置字体的类型、大小、字距、基线移动以及颜色等属性，让文字更贴近用户想表达的主题，并使整个画面变得更加完整性。</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．字符面板</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．段落面板</a:t>
            </a:r>
          </a:p>
        </p:txBody>
      </p:sp>
      <p:pic>
        <p:nvPicPr>
          <p:cNvPr id="4" name="图片 3">
            <a:extLst>
              <a:ext uri="{FF2B5EF4-FFF2-40B4-BE49-F238E27FC236}">
                <a16:creationId xmlns:a16="http://schemas.microsoft.com/office/drawing/2014/main" id="{B2A1560C-3D81-4A16-8252-5574196C6138}"/>
              </a:ext>
            </a:extLst>
          </p:cNvPr>
          <p:cNvPicPr>
            <a:picLocks noChangeAspect="1"/>
          </p:cNvPicPr>
          <p:nvPr/>
        </p:nvPicPr>
        <p:blipFill rotWithShape="1">
          <a:blip r:embed="rId3"/>
          <a:srcRect l="19404" r="19959"/>
          <a:stretch/>
        </p:blipFill>
        <p:spPr>
          <a:xfrm>
            <a:off x="3529012" y="3940320"/>
            <a:ext cx="4686301" cy="2364867"/>
          </a:xfrm>
          <a:prstGeom prst="rect">
            <a:avLst/>
          </a:prstGeom>
        </p:spPr>
      </p:pic>
    </p:spTree>
    <p:extLst>
      <p:ext uri="{BB962C8B-B14F-4D97-AF65-F5344CB8AC3E}">
        <p14:creationId xmlns:p14="http://schemas.microsoft.com/office/powerpoint/2010/main" val="3574655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栅格化文字</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文字图层是一种特殊的图层，它具有文字的特性，可对其文字大小、字体等进行修改，但是如果要在文字图层上绘制、应用滤镜等操作，需要将文字图层栅格化，转换为常规图层。</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6025F5F2-A01C-40D2-8025-648A48A7A3FA}"/>
              </a:ext>
            </a:extLst>
          </p:cNvPr>
          <p:cNvPicPr>
            <a:picLocks noChangeAspect="1"/>
          </p:cNvPicPr>
          <p:nvPr/>
        </p:nvPicPr>
        <p:blipFill>
          <a:blip r:embed="rId3"/>
          <a:stretch>
            <a:fillRect/>
          </a:stretch>
        </p:blipFill>
        <p:spPr>
          <a:xfrm>
            <a:off x="1346264" y="3178585"/>
            <a:ext cx="8522170" cy="2607754"/>
          </a:xfrm>
          <a:prstGeom prst="rect">
            <a:avLst/>
          </a:prstGeom>
        </p:spPr>
      </p:pic>
    </p:spTree>
    <p:extLst>
      <p:ext uri="{BB962C8B-B14F-4D97-AF65-F5344CB8AC3E}">
        <p14:creationId xmlns:p14="http://schemas.microsoft.com/office/powerpoint/2010/main" val="28507410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文字变形</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文字变形是将文本沿着预设或自定义的路径进行弯曲、扭曲和变形处理，以创建出富有创意的艺术效果。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E65037C9-143F-4BF5-9193-34DFB3B41884}"/>
              </a:ext>
            </a:extLst>
          </p:cNvPr>
          <p:cNvPicPr>
            <a:picLocks noChangeAspect="1"/>
          </p:cNvPicPr>
          <p:nvPr/>
        </p:nvPicPr>
        <p:blipFill>
          <a:blip r:embed="rId3"/>
          <a:stretch>
            <a:fillRect/>
          </a:stretch>
        </p:blipFill>
        <p:spPr>
          <a:xfrm>
            <a:off x="593463" y="2905685"/>
            <a:ext cx="9564950" cy="2926841"/>
          </a:xfrm>
          <a:prstGeom prst="rect">
            <a:avLst/>
          </a:prstGeom>
        </p:spPr>
      </p:pic>
    </p:spTree>
    <p:extLst>
      <p:ext uri="{BB962C8B-B14F-4D97-AF65-F5344CB8AC3E}">
        <p14:creationId xmlns:p14="http://schemas.microsoft.com/office/powerpoint/2010/main" val="74166241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477304" y="3929872"/>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图层的应用</a:t>
            </a:r>
          </a:p>
        </p:txBody>
      </p:sp>
    </p:spTree>
    <p:extLst>
      <p:ext uri="{BB962C8B-B14F-4D97-AF65-F5344CB8AC3E}">
        <p14:creationId xmlns:p14="http://schemas.microsoft.com/office/powerpoint/2010/main" val="88318328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认识图层</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执行“窗口”→“图层”命令或按</a:t>
            </a:r>
            <a:r>
              <a:rPr lang="en-US" altLang="zh-CN" dirty="0">
                <a:latin typeface="微软雅黑" panose="020B0503020204020204" pitchFamily="34" charset="-122"/>
                <a:ea typeface="微软雅黑" panose="020B0503020204020204" pitchFamily="34" charset="-122"/>
              </a:rPr>
              <a:t>F7</a:t>
            </a:r>
            <a:r>
              <a:rPr lang="zh-CN" altLang="en-US" dirty="0">
                <a:latin typeface="微软雅黑" panose="020B0503020204020204" pitchFamily="34" charset="-122"/>
                <a:ea typeface="微软雅黑" panose="020B0503020204020204" pitchFamily="34" charset="-122"/>
              </a:rPr>
              <a:t>功能键，弹出“图层”面板。</a:t>
            </a:r>
          </a:p>
        </p:txBody>
      </p:sp>
      <p:pic>
        <p:nvPicPr>
          <p:cNvPr id="4" name="图片 3">
            <a:extLst>
              <a:ext uri="{FF2B5EF4-FFF2-40B4-BE49-F238E27FC236}">
                <a16:creationId xmlns:a16="http://schemas.microsoft.com/office/drawing/2014/main" id="{4AF4B1A1-94B2-4ECB-BE4E-1F9DD3CA0EE9}"/>
              </a:ext>
            </a:extLst>
          </p:cNvPr>
          <p:cNvPicPr>
            <a:picLocks noChangeAspect="1"/>
          </p:cNvPicPr>
          <p:nvPr/>
        </p:nvPicPr>
        <p:blipFill>
          <a:blip r:embed="rId3"/>
          <a:stretch>
            <a:fillRect/>
          </a:stretch>
        </p:blipFill>
        <p:spPr>
          <a:xfrm>
            <a:off x="4638839" y="2614714"/>
            <a:ext cx="2764672" cy="3425787"/>
          </a:xfrm>
          <a:prstGeom prst="rect">
            <a:avLst/>
          </a:prstGeom>
        </p:spPr>
      </p:pic>
    </p:spTree>
    <p:extLst>
      <p:ext uri="{BB962C8B-B14F-4D97-AF65-F5344CB8AC3E}">
        <p14:creationId xmlns:p14="http://schemas.microsoft.com/office/powerpoint/2010/main" val="323388994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管理图层</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中，图层的操作包括新建、删除、复制、合并、重命名、调整图层叠放顺序以及合并图层等。</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．新建图层</a:t>
            </a:r>
          </a:p>
          <a:p>
            <a:pPr indent="457200">
              <a:lnSpc>
                <a:spcPct val="150000"/>
              </a:lnSpc>
            </a:pPr>
            <a:r>
              <a:rPr lang="zh-CN" altLang="en-US" dirty="0">
                <a:latin typeface="微软雅黑" panose="020B0503020204020204" pitchFamily="34" charset="-122"/>
                <a:ea typeface="微软雅黑" panose="020B0503020204020204" pitchFamily="34" charset="-122"/>
              </a:rPr>
              <a:t>默认状态下，打开或新建的文件只有背景图层。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．复制</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删除图层</a:t>
            </a:r>
          </a:p>
          <a:p>
            <a:pPr indent="457200">
              <a:lnSpc>
                <a:spcPct val="150000"/>
              </a:lnSpc>
            </a:pPr>
            <a:r>
              <a:rPr lang="zh-CN" altLang="en-US" dirty="0">
                <a:latin typeface="微软雅黑" panose="020B0503020204020204" pitchFamily="34" charset="-122"/>
                <a:ea typeface="微软雅黑" panose="020B0503020204020204" pitchFamily="34" charset="-122"/>
              </a:rPr>
              <a:t>选择需要复制的图层，按</a:t>
            </a:r>
            <a:r>
              <a:rPr lang="en-US" altLang="zh-CN" dirty="0" err="1">
                <a:latin typeface="微软雅黑" panose="020B0503020204020204" pitchFamily="34" charset="-122"/>
                <a:ea typeface="微软雅黑" panose="020B0503020204020204" pitchFamily="34" charset="-122"/>
              </a:rPr>
              <a:t>Ctrl+J</a:t>
            </a:r>
            <a:r>
              <a:rPr lang="zh-CN" altLang="en-US" dirty="0">
                <a:latin typeface="微软雅黑" panose="020B0503020204020204" pitchFamily="34" charset="-122"/>
                <a:ea typeface="微软雅黑" panose="020B0503020204020204" pitchFamily="34" charset="-122"/>
              </a:rPr>
              <a:t>组合键，或将其拖动到“创建新图层” 按钮上即可复制出一个拷贝图层。若要删除图层，可以选择需要删除的图层。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．重命名图层</a:t>
            </a:r>
          </a:p>
          <a:p>
            <a:pPr indent="457200">
              <a:lnSpc>
                <a:spcPct val="150000"/>
              </a:lnSpc>
            </a:pPr>
            <a:r>
              <a:rPr lang="zh-CN" altLang="en-US" dirty="0">
                <a:latin typeface="微软雅黑" panose="020B0503020204020204" pitchFamily="34" charset="-122"/>
                <a:ea typeface="微软雅黑" panose="020B0503020204020204" pitchFamily="34" charset="-122"/>
              </a:rPr>
              <a:t>如果需要修改图层的名称，在图层名称上双击鼠标，图层名称变为蓝色呈可编辑状态。此时输入新的图层名称，按</a:t>
            </a:r>
            <a:r>
              <a:rPr lang="en-US" altLang="zh-CN" dirty="0">
                <a:latin typeface="微软雅黑" panose="020B0503020204020204" pitchFamily="34" charset="-122"/>
                <a:ea typeface="微软雅黑" panose="020B0503020204020204" pitchFamily="34" charset="-122"/>
              </a:rPr>
              <a:t>Enter</a:t>
            </a:r>
            <a:r>
              <a:rPr lang="zh-CN" altLang="en-US" dirty="0">
                <a:latin typeface="微软雅黑" panose="020B0503020204020204" pitchFamily="34" charset="-122"/>
                <a:ea typeface="微软雅黑" panose="020B0503020204020204" pitchFamily="34" charset="-122"/>
              </a:rPr>
              <a:t>键确认即可重命名该图层。</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99256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管理图层</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．调整图层顺序</a:t>
            </a:r>
          </a:p>
          <a:p>
            <a:pPr indent="457200">
              <a:lnSpc>
                <a:spcPct val="150000"/>
              </a:lnSpc>
            </a:pPr>
            <a:r>
              <a:rPr lang="zh-CN" altLang="en-US" dirty="0">
                <a:latin typeface="微软雅黑" panose="020B0503020204020204" pitchFamily="34" charset="-122"/>
                <a:ea typeface="微软雅黑" panose="020B0503020204020204" pitchFamily="34" charset="-122"/>
              </a:rPr>
              <a:t>图像会有不止一个图层，而图层的叠放顺序直接影响着图像的合成结果，因此，常常需要调整图层的叠放顺序，来达到设计的要求。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．合并图层</a:t>
            </a:r>
          </a:p>
          <a:p>
            <a:pPr indent="457200">
              <a:lnSpc>
                <a:spcPct val="150000"/>
              </a:lnSpc>
            </a:pPr>
            <a:r>
              <a:rPr lang="zh-CN" altLang="en-US" dirty="0">
                <a:latin typeface="微软雅黑" panose="020B0503020204020204" pitchFamily="34" charset="-122"/>
                <a:ea typeface="微软雅黑" panose="020B0503020204020204" pitchFamily="34" charset="-122"/>
              </a:rPr>
              <a:t>合并图层就是将两个或两个以上图层中的图像合并到一个图层上。</a:t>
            </a:r>
          </a:p>
        </p:txBody>
      </p:sp>
    </p:spTree>
    <p:extLst>
      <p:ext uri="{BB962C8B-B14F-4D97-AF65-F5344CB8AC3E}">
        <p14:creationId xmlns:p14="http://schemas.microsoft.com/office/powerpoint/2010/main" val="99429197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图层样式是</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中的一项强大功能，用于为图层上的对象应用各种视觉效果，如投影、发光、斜面和浮雕等。</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．调整图层的不透明度</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．设置图层混合模式</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．图层样式</a:t>
            </a:r>
          </a:p>
          <a:p>
            <a:pPr indent="457200">
              <a:lnSpc>
                <a:spcPct val="150000"/>
              </a:lnSpc>
            </a:pPr>
            <a:r>
              <a:rPr lang="zh-CN" altLang="en-US" dirty="0">
                <a:latin typeface="微软雅黑" panose="020B0503020204020204" pitchFamily="34" charset="-122"/>
                <a:ea typeface="微软雅黑" panose="020B0503020204020204" pitchFamily="34" charset="-122"/>
              </a:rPr>
              <a:t>通过图层样式可以轻松快捷地制作出各种立体投影、质感以及光景气氛的图像特效。添加图层样式主要有以下</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种方法：</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执行“图层”→“图层样式”菜单中的相应的命令即可。</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单击“图层”面板底部的“添加图层样式”按钮，从弹出的下拉菜单中选择任意一种样式。</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双击需要添加图层样式的图层缩览图或图层。</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245979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06</a:t>
            </a:r>
          </a:p>
        </p:txBody>
      </p:sp>
      <p:sp>
        <p:nvSpPr>
          <p:cNvPr id="5" name="Rectangle 18"/>
          <p:cNvSpPr>
            <a:spLocks noChangeArrowheads="1"/>
          </p:cNvSpPr>
          <p:nvPr/>
        </p:nvSpPr>
        <p:spPr bwMode="auto">
          <a:xfrm>
            <a:off x="4491592" y="3944969"/>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通道和蒙版</a:t>
            </a:r>
          </a:p>
        </p:txBody>
      </p:sp>
    </p:spTree>
    <p:extLst>
      <p:ext uri="{BB962C8B-B14F-4D97-AF65-F5344CB8AC3E}">
        <p14:creationId xmlns:p14="http://schemas.microsoft.com/office/powerpoint/2010/main" val="28142050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3.6.1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通道的类型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425625"/>
            <a:ext cx="8529638"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中，通道主要有以下几种类型：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．颜色通道</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颜色通道指保存图像颜色信息的通道。对于</a:t>
            </a:r>
            <a:r>
              <a:rPr lang="en-US" altLang="zh-CN" dirty="0">
                <a:latin typeface="微软雅黑" panose="020B0503020204020204" pitchFamily="34" charset="-122"/>
                <a:ea typeface="微软雅黑" panose="020B0503020204020204" pitchFamily="34" charset="-122"/>
              </a:rPr>
              <a:t>RGB</a:t>
            </a:r>
            <a:r>
              <a:rPr lang="zh-CN" altLang="en-US" dirty="0">
                <a:latin typeface="微软雅黑" panose="020B0503020204020204" pitchFamily="34" charset="-122"/>
                <a:ea typeface="微软雅黑" panose="020B0503020204020204" pitchFamily="34" charset="-122"/>
              </a:rPr>
              <a:t>模式的图像，包含了红、绿、蓝三个颜色通道；对于</a:t>
            </a:r>
            <a:r>
              <a:rPr lang="en-US" altLang="zh-CN" dirty="0">
                <a:latin typeface="微软雅黑" panose="020B0503020204020204" pitchFamily="34" charset="-122"/>
                <a:ea typeface="微软雅黑" panose="020B0503020204020204" pitchFamily="34" charset="-122"/>
              </a:rPr>
              <a:t>CMYK</a:t>
            </a:r>
            <a:r>
              <a:rPr lang="zh-CN" altLang="en-US" dirty="0">
                <a:latin typeface="微软雅黑" panose="020B0503020204020204" pitchFamily="34" charset="-122"/>
                <a:ea typeface="微软雅黑" panose="020B0503020204020204" pitchFamily="34" charset="-122"/>
              </a:rPr>
              <a:t>模式的图像，则包含了青色、洋红、黄色和黑色四个通道。</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Alpha</a:t>
            </a:r>
            <a:r>
              <a:rPr lang="zh-CN" altLang="en-US" b="1" dirty="0">
                <a:latin typeface="微软雅黑" panose="020B0503020204020204" pitchFamily="34" charset="-122"/>
                <a:ea typeface="微软雅黑" panose="020B0503020204020204" pitchFamily="34" charset="-122"/>
              </a:rPr>
              <a:t>通道</a:t>
            </a:r>
          </a:p>
          <a:p>
            <a:pPr indent="457200">
              <a:lnSpc>
                <a:spcPct val="150000"/>
              </a:lnSpc>
            </a:pP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通道主要用于存储和编辑选区信息以及透明度级别。其中的黑白灰阶代表了图像的不同透明度层次，白色代表完全不透明，黑色代表完全透明，中间的灰色代表不同程度的半透明。</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．专色通道</a:t>
            </a:r>
          </a:p>
          <a:p>
            <a:pPr indent="457200">
              <a:lnSpc>
                <a:spcPct val="150000"/>
              </a:lnSpc>
            </a:pPr>
            <a:r>
              <a:rPr lang="zh-CN" altLang="en-US" dirty="0">
                <a:latin typeface="微软雅黑" panose="020B0503020204020204" pitchFamily="34" charset="-122"/>
                <a:ea typeface="微软雅黑" panose="020B0503020204020204" pitchFamily="34" charset="-122"/>
              </a:rPr>
              <a:t>专色通道（也称为专色油墨）是一种特殊的颜色通道，用于补充印刷中的</a:t>
            </a:r>
            <a:r>
              <a:rPr lang="en-US" altLang="zh-CN" dirty="0">
                <a:latin typeface="微软雅黑" panose="020B0503020204020204" pitchFamily="34" charset="-122"/>
                <a:ea typeface="微软雅黑" panose="020B0503020204020204" pitchFamily="34" charset="-122"/>
              </a:rPr>
              <a:t>CMYK</a:t>
            </a:r>
            <a:r>
              <a:rPr lang="zh-CN" altLang="en-US" dirty="0">
                <a:latin typeface="微软雅黑" panose="020B0503020204020204" pitchFamily="34" charset="-122"/>
                <a:ea typeface="微软雅黑" panose="020B0503020204020204" pitchFamily="34" charset="-122"/>
              </a:rPr>
              <a:t>四色油墨，以呈现那些</a:t>
            </a:r>
            <a:r>
              <a:rPr lang="en-US" altLang="zh-CN" dirty="0">
                <a:latin typeface="微软雅黑" panose="020B0503020204020204" pitchFamily="34" charset="-122"/>
                <a:ea typeface="微软雅黑" panose="020B0503020204020204" pitchFamily="34" charset="-122"/>
              </a:rPr>
              <a:t>CMYK</a:t>
            </a:r>
            <a:r>
              <a:rPr lang="zh-CN" altLang="en-US" dirty="0">
                <a:latin typeface="微软雅黑" panose="020B0503020204020204" pitchFamily="34" charset="-122"/>
                <a:ea typeface="微软雅黑" panose="020B0503020204020204" pitchFamily="34" charset="-122"/>
              </a:rPr>
              <a:t>四色油墨无法准确混合出的特殊颜色，</a:t>
            </a:r>
          </a:p>
        </p:txBody>
      </p:sp>
    </p:spTree>
    <p:extLst>
      <p:ext uri="{BB962C8B-B14F-4D97-AF65-F5344CB8AC3E}">
        <p14:creationId xmlns:p14="http://schemas.microsoft.com/office/powerpoint/2010/main" val="42711420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辅助工具的使用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中的辅助工具对于提高编辑效率、精确控制图像元素的位置和大小至关重要。</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．标尺</a:t>
            </a:r>
          </a:p>
          <a:p>
            <a:pPr indent="457200">
              <a:lnSpc>
                <a:spcPct val="150000"/>
              </a:lnSpc>
            </a:pPr>
            <a:r>
              <a:rPr lang="zh-CN" altLang="en-US" dirty="0">
                <a:latin typeface="微软雅黑" panose="020B0503020204020204" pitchFamily="34" charset="-122"/>
                <a:ea typeface="微软雅黑" panose="020B0503020204020204" pitchFamily="34" charset="-122"/>
              </a:rPr>
              <a:t>标尺可以精确定位图像或元素。</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．参考线</a:t>
            </a:r>
          </a:p>
          <a:p>
            <a:pPr indent="457200">
              <a:lnSpc>
                <a:spcPct val="150000"/>
              </a:lnSpc>
            </a:pPr>
            <a:r>
              <a:rPr lang="zh-CN" altLang="en-US" dirty="0">
                <a:latin typeface="微软雅黑" panose="020B0503020204020204" pitchFamily="34" charset="-122"/>
                <a:ea typeface="微软雅黑" panose="020B0503020204020204" pitchFamily="34" charset="-122"/>
              </a:rPr>
              <a:t>参考线可分为手动创建和自动创建。</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6527F2AD-877E-47E6-BBAE-EF5CAD52408B}"/>
              </a:ext>
            </a:extLst>
          </p:cNvPr>
          <p:cNvPicPr>
            <a:picLocks noChangeAspect="1"/>
          </p:cNvPicPr>
          <p:nvPr/>
        </p:nvPicPr>
        <p:blipFill>
          <a:blip r:embed="rId3"/>
          <a:stretch>
            <a:fillRect/>
          </a:stretch>
        </p:blipFill>
        <p:spPr>
          <a:xfrm>
            <a:off x="2660713" y="3995066"/>
            <a:ext cx="7348356" cy="224857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3.6.2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通道的基础操作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通道是</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中用于存储和管理图像颜色信息或选区信息的重要功能。</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．查看和选择通道</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．复制</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删除通道</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．创建通道</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．载入选区</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71F30E3D-78F1-4162-B91E-BB11DAA86BB6}"/>
              </a:ext>
            </a:extLst>
          </p:cNvPr>
          <p:cNvPicPr>
            <a:picLocks noChangeAspect="1"/>
          </p:cNvPicPr>
          <p:nvPr/>
        </p:nvPicPr>
        <p:blipFill>
          <a:blip r:embed="rId3"/>
          <a:stretch>
            <a:fillRect/>
          </a:stretch>
        </p:blipFill>
        <p:spPr>
          <a:xfrm>
            <a:off x="4175187" y="2921508"/>
            <a:ext cx="6962433" cy="2130480"/>
          </a:xfrm>
          <a:prstGeom prst="rect">
            <a:avLst/>
          </a:prstGeom>
        </p:spPr>
      </p:pic>
    </p:spTree>
    <p:extLst>
      <p:ext uri="{BB962C8B-B14F-4D97-AF65-F5344CB8AC3E}">
        <p14:creationId xmlns:p14="http://schemas.microsoft.com/office/powerpoint/2010/main" val="73056431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3.6.3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蒙版的类型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蒙版的类型多样，每种类型都有其特定的用途和功能。以下是一些常见的蒙版类型：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．快速蒙版</a:t>
            </a:r>
          </a:p>
          <a:p>
            <a:pPr indent="457200">
              <a:lnSpc>
                <a:spcPct val="150000"/>
              </a:lnSpc>
            </a:pPr>
            <a:r>
              <a:rPr lang="zh-CN" altLang="en-US" dirty="0">
                <a:latin typeface="微软雅黑" panose="020B0503020204020204" pitchFamily="34" charset="-122"/>
                <a:ea typeface="微软雅黑" panose="020B0503020204020204" pitchFamily="34" charset="-122"/>
              </a:rPr>
              <a:t>快速蒙版是一种非破坏性的临时蒙版，可以帮助用户直观高效地创建与编辑图像选区，适用于需要手工编辑和调整的复杂选区。</a:t>
            </a:r>
          </a:p>
        </p:txBody>
      </p:sp>
      <p:pic>
        <p:nvPicPr>
          <p:cNvPr id="4" name="图片 3">
            <a:extLst>
              <a:ext uri="{FF2B5EF4-FFF2-40B4-BE49-F238E27FC236}">
                <a16:creationId xmlns:a16="http://schemas.microsoft.com/office/drawing/2014/main" id="{463A6267-5379-4114-A5C7-99067647099E}"/>
              </a:ext>
            </a:extLst>
          </p:cNvPr>
          <p:cNvPicPr>
            <a:picLocks noChangeAspect="1"/>
          </p:cNvPicPr>
          <p:nvPr/>
        </p:nvPicPr>
        <p:blipFill>
          <a:blip r:embed="rId3"/>
          <a:stretch>
            <a:fillRect/>
          </a:stretch>
        </p:blipFill>
        <p:spPr>
          <a:xfrm>
            <a:off x="1664027" y="3920731"/>
            <a:ext cx="8101946" cy="2479167"/>
          </a:xfrm>
          <a:prstGeom prst="rect">
            <a:avLst/>
          </a:prstGeom>
        </p:spPr>
      </p:pic>
    </p:spTree>
    <p:extLst>
      <p:ext uri="{BB962C8B-B14F-4D97-AF65-F5344CB8AC3E}">
        <p14:creationId xmlns:p14="http://schemas.microsoft.com/office/powerpoint/2010/main" val="60598996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3.6.3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蒙版的类型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．矢量蒙版</a:t>
            </a:r>
          </a:p>
          <a:p>
            <a:pPr indent="457200">
              <a:lnSpc>
                <a:spcPct val="150000"/>
              </a:lnSpc>
            </a:pPr>
            <a:r>
              <a:rPr lang="zh-CN" altLang="en-US" dirty="0">
                <a:latin typeface="微软雅黑" panose="020B0503020204020204" pitchFamily="34" charset="-122"/>
                <a:ea typeface="微软雅黑" panose="020B0503020204020204" pitchFamily="34" charset="-122"/>
              </a:rPr>
              <a:t>矢量蒙版，也叫做路径蒙版，是配合路径一起使用的蒙版，它的特点是可以任意放大或缩小而不失真，因为矢量蒙版是矢量图形。适用于需要精确控制图像显示区域和创建复杂图像效果的场景。</a:t>
            </a:r>
          </a:p>
        </p:txBody>
      </p:sp>
      <p:pic>
        <p:nvPicPr>
          <p:cNvPr id="5" name="图片 4">
            <a:extLst>
              <a:ext uri="{FF2B5EF4-FFF2-40B4-BE49-F238E27FC236}">
                <a16:creationId xmlns:a16="http://schemas.microsoft.com/office/drawing/2014/main" id="{CB6B0658-9B7F-4704-BE42-1027BEE48702}"/>
              </a:ext>
            </a:extLst>
          </p:cNvPr>
          <p:cNvPicPr>
            <a:picLocks noChangeAspect="1"/>
          </p:cNvPicPr>
          <p:nvPr/>
        </p:nvPicPr>
        <p:blipFill>
          <a:blip r:embed="rId3"/>
          <a:stretch>
            <a:fillRect/>
          </a:stretch>
        </p:blipFill>
        <p:spPr>
          <a:xfrm>
            <a:off x="1340843" y="3538110"/>
            <a:ext cx="8748313" cy="2676953"/>
          </a:xfrm>
          <a:prstGeom prst="rect">
            <a:avLst/>
          </a:prstGeom>
        </p:spPr>
      </p:pic>
    </p:spTree>
    <p:extLst>
      <p:ext uri="{BB962C8B-B14F-4D97-AF65-F5344CB8AC3E}">
        <p14:creationId xmlns:p14="http://schemas.microsoft.com/office/powerpoint/2010/main" val="175504342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3.6.3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蒙版的类型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．图层蒙版</a:t>
            </a:r>
          </a:p>
          <a:p>
            <a:pPr indent="457200">
              <a:lnSpc>
                <a:spcPct val="150000"/>
              </a:lnSpc>
            </a:pPr>
            <a:r>
              <a:rPr lang="zh-CN" altLang="en-US" dirty="0">
                <a:latin typeface="微软雅黑" panose="020B0503020204020204" pitchFamily="34" charset="-122"/>
                <a:ea typeface="微软雅黑" panose="020B0503020204020204" pitchFamily="34" charset="-122"/>
              </a:rPr>
              <a:t>图层蒙版最常见的一种蒙版类型，它附着在图层上，用于控制图层的可见性，通过隐藏或显示图层的部分区域来实现各种图像编辑效果。</a:t>
            </a:r>
          </a:p>
        </p:txBody>
      </p:sp>
      <p:pic>
        <p:nvPicPr>
          <p:cNvPr id="4" name="图片 3">
            <a:extLst>
              <a:ext uri="{FF2B5EF4-FFF2-40B4-BE49-F238E27FC236}">
                <a16:creationId xmlns:a16="http://schemas.microsoft.com/office/drawing/2014/main" id="{A963B52E-D9DA-454D-B61B-E45AD8EA7E7C}"/>
              </a:ext>
            </a:extLst>
          </p:cNvPr>
          <p:cNvPicPr>
            <a:picLocks noChangeAspect="1"/>
          </p:cNvPicPr>
          <p:nvPr/>
        </p:nvPicPr>
        <p:blipFill>
          <a:blip r:embed="rId3"/>
          <a:stretch>
            <a:fillRect/>
          </a:stretch>
        </p:blipFill>
        <p:spPr>
          <a:xfrm>
            <a:off x="1122632" y="3223480"/>
            <a:ext cx="9035781" cy="2764917"/>
          </a:xfrm>
          <a:prstGeom prst="rect">
            <a:avLst/>
          </a:prstGeom>
        </p:spPr>
      </p:pic>
    </p:spTree>
    <p:extLst>
      <p:ext uri="{BB962C8B-B14F-4D97-AF65-F5344CB8AC3E}">
        <p14:creationId xmlns:p14="http://schemas.microsoft.com/office/powerpoint/2010/main" val="193613353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3.6.3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蒙版的类型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．剪贴蒙版</a:t>
            </a:r>
          </a:p>
          <a:p>
            <a:pPr indent="457200">
              <a:lnSpc>
                <a:spcPct val="150000"/>
              </a:lnSpc>
            </a:pPr>
            <a:r>
              <a:rPr lang="zh-CN" altLang="en-US" dirty="0">
                <a:latin typeface="微软雅黑" panose="020B0503020204020204" pitchFamily="34" charset="-122"/>
                <a:ea typeface="微软雅黑" panose="020B0503020204020204" pitchFamily="34" charset="-122"/>
              </a:rPr>
              <a:t>剪贴蒙版是使用处于下方图层的形状来限制上方图层的显示状态。剪贴蒙版由两部分组成：一部分为基层，即基础层，用于定义显示图像的范围或形状；另一部分为内容层，用于存放将要表现的图像内容。</a:t>
            </a:r>
          </a:p>
        </p:txBody>
      </p:sp>
      <p:pic>
        <p:nvPicPr>
          <p:cNvPr id="5" name="图片 4">
            <a:extLst>
              <a:ext uri="{FF2B5EF4-FFF2-40B4-BE49-F238E27FC236}">
                <a16:creationId xmlns:a16="http://schemas.microsoft.com/office/drawing/2014/main" id="{33D91616-B7FE-4450-89B0-D8F8AB559D5F}"/>
              </a:ext>
            </a:extLst>
          </p:cNvPr>
          <p:cNvPicPr>
            <a:picLocks noChangeAspect="1"/>
          </p:cNvPicPr>
          <p:nvPr/>
        </p:nvPicPr>
        <p:blipFill>
          <a:blip r:embed="rId3"/>
          <a:stretch>
            <a:fillRect/>
          </a:stretch>
        </p:blipFill>
        <p:spPr>
          <a:xfrm>
            <a:off x="1169322" y="3606131"/>
            <a:ext cx="8989091" cy="2750630"/>
          </a:xfrm>
          <a:prstGeom prst="rect">
            <a:avLst/>
          </a:prstGeom>
        </p:spPr>
      </p:pic>
    </p:spTree>
    <p:extLst>
      <p:ext uri="{BB962C8B-B14F-4D97-AF65-F5344CB8AC3E}">
        <p14:creationId xmlns:p14="http://schemas.microsoft.com/office/powerpoint/2010/main" val="89862737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07</a:t>
            </a:r>
          </a:p>
        </p:txBody>
      </p:sp>
      <p:sp>
        <p:nvSpPr>
          <p:cNvPr id="5" name="Rectangle 18"/>
          <p:cNvSpPr>
            <a:spLocks noChangeArrowheads="1"/>
          </p:cNvSpPr>
          <p:nvPr/>
        </p:nvSpPr>
        <p:spPr bwMode="auto">
          <a:xfrm>
            <a:off x="4491591" y="3929872"/>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图像色彩的调整</a:t>
            </a:r>
          </a:p>
        </p:txBody>
      </p:sp>
    </p:spTree>
    <p:extLst>
      <p:ext uri="{BB962C8B-B14F-4D97-AF65-F5344CB8AC3E}">
        <p14:creationId xmlns:p14="http://schemas.microsoft.com/office/powerpoint/2010/main" val="238512519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3.7.1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曲线</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曲线的使用不仅可以调整图像整体的色调，还可以精确地控制图像中多个色调区域的明暗度，可以将一幅整体偏暗且模糊的图像变的清晰、色彩鲜明。</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FF7E526E-59D7-4F9D-BC4C-E745B77E0295}"/>
              </a:ext>
            </a:extLst>
          </p:cNvPr>
          <p:cNvPicPr>
            <a:picLocks noChangeAspect="1"/>
          </p:cNvPicPr>
          <p:nvPr/>
        </p:nvPicPr>
        <p:blipFill>
          <a:blip r:embed="rId3"/>
          <a:stretch>
            <a:fillRect/>
          </a:stretch>
        </p:blipFill>
        <p:spPr>
          <a:xfrm>
            <a:off x="3508395" y="2895163"/>
            <a:ext cx="4413209" cy="2947885"/>
          </a:xfrm>
          <a:prstGeom prst="rect">
            <a:avLst/>
          </a:prstGeom>
        </p:spPr>
      </p:pic>
    </p:spTree>
    <p:extLst>
      <p:ext uri="{BB962C8B-B14F-4D97-AF65-F5344CB8AC3E}">
        <p14:creationId xmlns:p14="http://schemas.microsoft.com/office/powerpoint/2010/main" val="17692362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3.7.2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色阶主要用来调整图像的高光、中间调以及阴影的强度级别，从而校正图像的色调范围和色彩平衡。</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1256609-C119-410C-AE7E-EC278AA0F34B}"/>
              </a:ext>
            </a:extLst>
          </p:cNvPr>
          <p:cNvPicPr>
            <a:picLocks noChangeAspect="1"/>
          </p:cNvPicPr>
          <p:nvPr/>
        </p:nvPicPr>
        <p:blipFill>
          <a:blip r:embed="rId3"/>
          <a:stretch>
            <a:fillRect/>
          </a:stretch>
        </p:blipFill>
        <p:spPr>
          <a:xfrm>
            <a:off x="3843450" y="2763087"/>
            <a:ext cx="3471749" cy="3108214"/>
          </a:xfrm>
          <a:prstGeom prst="rect">
            <a:avLst/>
          </a:prstGeom>
        </p:spPr>
      </p:pic>
    </p:spTree>
    <p:extLst>
      <p:ext uri="{BB962C8B-B14F-4D97-AF65-F5344CB8AC3E}">
        <p14:creationId xmlns:p14="http://schemas.microsoft.com/office/powerpoint/2010/main" val="100397630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3.7.3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色相</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饱和度</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色相</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饱和度主要用于调整图像像素的色相及饱和度，通过对图像的色相、饱和度和亮度进行调整，从而达到改变图像色彩的目的。而且还可以通过给像素定义新的色相和饱和度，实现灰度图像上色的功能，或创作单色调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687B84F-47F4-4928-8AE7-6AD48E60F80C}"/>
              </a:ext>
            </a:extLst>
          </p:cNvPr>
          <p:cNvPicPr>
            <a:picLocks noChangeAspect="1"/>
          </p:cNvPicPr>
          <p:nvPr/>
        </p:nvPicPr>
        <p:blipFill>
          <a:blip r:embed="rId3"/>
          <a:stretch>
            <a:fillRect/>
          </a:stretch>
        </p:blipFill>
        <p:spPr>
          <a:xfrm>
            <a:off x="3380129" y="3134642"/>
            <a:ext cx="4120145" cy="2991583"/>
          </a:xfrm>
          <a:prstGeom prst="rect">
            <a:avLst/>
          </a:prstGeom>
        </p:spPr>
      </p:pic>
    </p:spTree>
    <p:extLst>
      <p:ext uri="{BB962C8B-B14F-4D97-AF65-F5344CB8AC3E}">
        <p14:creationId xmlns:p14="http://schemas.microsoft.com/office/powerpoint/2010/main" val="102391003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3.7.4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色彩平衡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色彩平衡是指调整图像整体色彩平衡，只作用于复合颜色通道，在彩色图像中改变颜色的混合，用于纠正图像中明显的偏色问题。执行该命令可以在图像原色的基础上根据需要来添加其他颜色，或通过增加某种颜色的补色，以减少该颜色的数量，从而改变图像的色调。</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B11D1D2E-CE91-4B07-BD37-04F3585F75EE}"/>
              </a:ext>
            </a:extLst>
          </p:cNvPr>
          <p:cNvPicPr>
            <a:picLocks noChangeAspect="1"/>
          </p:cNvPicPr>
          <p:nvPr/>
        </p:nvPicPr>
        <p:blipFill>
          <a:blip r:embed="rId3"/>
          <a:stretch>
            <a:fillRect/>
          </a:stretch>
        </p:blipFill>
        <p:spPr>
          <a:xfrm>
            <a:off x="3707847" y="3638978"/>
            <a:ext cx="4014306" cy="2493261"/>
          </a:xfrm>
          <a:prstGeom prst="rect">
            <a:avLst/>
          </a:prstGeom>
        </p:spPr>
      </p:pic>
    </p:spTree>
    <p:extLst>
      <p:ext uri="{BB962C8B-B14F-4D97-AF65-F5344CB8AC3E}">
        <p14:creationId xmlns:p14="http://schemas.microsoft.com/office/powerpoint/2010/main" val="196037157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辅助工具的使用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．智能参考线</a:t>
            </a:r>
          </a:p>
          <a:p>
            <a:pPr indent="457200">
              <a:lnSpc>
                <a:spcPct val="150000"/>
              </a:lnSpc>
            </a:pPr>
            <a:r>
              <a:rPr lang="zh-CN" altLang="en-US" dirty="0">
                <a:latin typeface="微软雅黑" panose="020B0503020204020204" pitchFamily="34" charset="-122"/>
                <a:ea typeface="微软雅黑" panose="020B0503020204020204" pitchFamily="34" charset="-122"/>
              </a:rPr>
              <a:t>智能参考线是一种会在绘制、移动、变换的情况下自动显示的参考线，可以帮助我们对齐形状、切片和选区。智能参考线可以在多个场景中显示应用。</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．网格</a:t>
            </a:r>
          </a:p>
          <a:p>
            <a:pPr indent="457200">
              <a:lnSpc>
                <a:spcPct val="150000"/>
              </a:lnSpc>
            </a:pPr>
            <a:r>
              <a:rPr lang="zh-CN" altLang="en-US" dirty="0">
                <a:latin typeface="微软雅黑" panose="020B0503020204020204" pitchFamily="34" charset="-122"/>
                <a:ea typeface="微软雅黑" panose="020B0503020204020204" pitchFamily="34" charset="-122"/>
              </a:rPr>
              <a:t>网格主要用于对齐参考线，方便在编辑操作中对其物体。</a:t>
            </a:r>
          </a:p>
        </p:txBody>
      </p:sp>
      <p:pic>
        <p:nvPicPr>
          <p:cNvPr id="3" name="图片 2">
            <a:extLst>
              <a:ext uri="{FF2B5EF4-FFF2-40B4-BE49-F238E27FC236}">
                <a16:creationId xmlns:a16="http://schemas.microsoft.com/office/drawing/2014/main" id="{E0C8BCD4-C7D9-483D-B1F7-391337F9F237}"/>
              </a:ext>
            </a:extLst>
          </p:cNvPr>
          <p:cNvPicPr>
            <a:picLocks noChangeAspect="1"/>
          </p:cNvPicPr>
          <p:nvPr/>
        </p:nvPicPr>
        <p:blipFill>
          <a:blip r:embed="rId3"/>
          <a:stretch>
            <a:fillRect/>
          </a:stretch>
        </p:blipFill>
        <p:spPr>
          <a:xfrm>
            <a:off x="3708263" y="3819372"/>
            <a:ext cx="3769193" cy="2486621"/>
          </a:xfrm>
          <a:prstGeom prst="rect">
            <a:avLst/>
          </a:prstGeom>
        </p:spPr>
      </p:pic>
    </p:spTree>
    <p:extLst>
      <p:ext uri="{BB962C8B-B14F-4D97-AF65-F5344CB8AC3E}">
        <p14:creationId xmlns:p14="http://schemas.microsoft.com/office/powerpoint/2010/main" val="18226615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3.7.5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去色</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去色即去掉图像的颜色，将图像中所有颜色的饱和度变为</a:t>
            </a:r>
            <a:r>
              <a:rPr lang="en-US" altLang="zh-CN">
                <a:latin typeface="微软雅黑" panose="020B0503020204020204" pitchFamily="34" charset="-122"/>
                <a:ea typeface="微软雅黑" panose="020B0503020204020204" pitchFamily="34" charset="-122"/>
              </a:rPr>
              <a:t>0</a:t>
            </a:r>
            <a:r>
              <a:rPr lang="zh-CN" altLang="en-US">
                <a:latin typeface="微软雅黑" panose="020B0503020204020204" pitchFamily="34" charset="-122"/>
                <a:ea typeface="微软雅黑" panose="020B0503020204020204" pitchFamily="34" charset="-122"/>
              </a:rPr>
              <a:t>，使图像显示为灰度，每个像素的亮度值不会改变。</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23C1E91E-C492-41D4-9F42-A52705E7062D}"/>
              </a:ext>
            </a:extLst>
          </p:cNvPr>
          <p:cNvPicPr>
            <a:picLocks noChangeAspect="1"/>
          </p:cNvPicPr>
          <p:nvPr/>
        </p:nvPicPr>
        <p:blipFill>
          <a:blip r:embed="rId3"/>
          <a:stretch>
            <a:fillRect/>
          </a:stretch>
        </p:blipFill>
        <p:spPr>
          <a:xfrm>
            <a:off x="1834915" y="2954845"/>
            <a:ext cx="8522170" cy="2607754"/>
          </a:xfrm>
          <a:prstGeom prst="rect">
            <a:avLst/>
          </a:prstGeom>
        </p:spPr>
      </p:pic>
    </p:spTree>
    <p:extLst>
      <p:ext uri="{BB962C8B-B14F-4D97-AF65-F5344CB8AC3E}">
        <p14:creationId xmlns:p14="http://schemas.microsoft.com/office/powerpoint/2010/main" val="26519117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08</a:t>
            </a:r>
          </a:p>
        </p:txBody>
      </p:sp>
      <p:sp>
        <p:nvSpPr>
          <p:cNvPr id="5" name="Rectangle 18"/>
          <p:cNvSpPr>
            <a:spLocks noChangeArrowheads="1"/>
          </p:cNvSpPr>
          <p:nvPr/>
        </p:nvSpPr>
        <p:spPr bwMode="auto">
          <a:xfrm>
            <a:off x="4234416" y="3929872"/>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 滤镜</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94382442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3.8.1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智能滤镜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智能滤镜是一种非破坏性的滤镜，为智能对象应用的滤镜都可以成为智能对象滤镜。可以随时调整和撤销滤镜效果，而不会对原始图像造成破坏。</a:t>
            </a:r>
          </a:p>
        </p:txBody>
      </p:sp>
      <p:pic>
        <p:nvPicPr>
          <p:cNvPr id="5" name="图片 4">
            <a:extLst>
              <a:ext uri="{FF2B5EF4-FFF2-40B4-BE49-F238E27FC236}">
                <a16:creationId xmlns:a16="http://schemas.microsoft.com/office/drawing/2014/main" id="{A3F34510-1818-44A2-B44D-BE9931C6B149}"/>
              </a:ext>
            </a:extLst>
          </p:cNvPr>
          <p:cNvPicPr>
            <a:picLocks noChangeAspect="1"/>
          </p:cNvPicPr>
          <p:nvPr/>
        </p:nvPicPr>
        <p:blipFill>
          <a:blip r:embed="rId3"/>
          <a:stretch>
            <a:fillRect/>
          </a:stretch>
        </p:blipFill>
        <p:spPr>
          <a:xfrm>
            <a:off x="1170650" y="2905685"/>
            <a:ext cx="9564950" cy="2926841"/>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3.8.2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独立滤镜组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独立滤镜组是不包含任何滤镜子菜单，直接执行即可使用，包括滤镜库、自适应广角滤镜、</a:t>
            </a:r>
            <a:r>
              <a:rPr lang="en-US" altLang="zh-CN" dirty="0">
                <a:latin typeface="微软雅黑" panose="020B0503020204020204" pitchFamily="34" charset="-122"/>
                <a:ea typeface="微软雅黑" panose="020B0503020204020204" pitchFamily="34" charset="-122"/>
              </a:rPr>
              <a:t>Camera Raw</a:t>
            </a:r>
            <a:r>
              <a:rPr lang="zh-CN" altLang="en-US" dirty="0">
                <a:latin typeface="微软雅黑" panose="020B0503020204020204" pitchFamily="34" charset="-122"/>
                <a:ea typeface="微软雅黑" panose="020B0503020204020204" pitchFamily="34" charset="-122"/>
              </a:rPr>
              <a:t>滤镜、镜头校正滤镜、液化滤镜以及消失点滤镜。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．滤镜库</a:t>
            </a:r>
          </a:p>
          <a:p>
            <a:pPr indent="457200">
              <a:lnSpc>
                <a:spcPct val="150000"/>
              </a:lnSpc>
            </a:pPr>
            <a:r>
              <a:rPr lang="zh-CN" altLang="en-US" dirty="0">
                <a:latin typeface="微软雅黑" panose="020B0503020204020204" pitchFamily="34" charset="-122"/>
                <a:ea typeface="微软雅黑" panose="020B0503020204020204" pitchFamily="34" charset="-122"/>
              </a:rPr>
              <a:t>滤镜库中包含了风格化、画笔描边、扭曲、素描、纹理以及艺术效果六组滤镜，可以非常方便、直观的为图像添加滤镜。</a:t>
            </a:r>
          </a:p>
        </p:txBody>
      </p:sp>
      <p:pic>
        <p:nvPicPr>
          <p:cNvPr id="4" name="图片 3">
            <a:extLst>
              <a:ext uri="{FF2B5EF4-FFF2-40B4-BE49-F238E27FC236}">
                <a16:creationId xmlns:a16="http://schemas.microsoft.com/office/drawing/2014/main" id="{0D5D511D-366D-4498-8196-91ED376A989C}"/>
              </a:ext>
            </a:extLst>
          </p:cNvPr>
          <p:cNvPicPr>
            <a:picLocks noChangeAspect="1"/>
          </p:cNvPicPr>
          <p:nvPr/>
        </p:nvPicPr>
        <p:blipFill>
          <a:blip r:embed="rId3"/>
          <a:stretch>
            <a:fillRect/>
          </a:stretch>
        </p:blipFill>
        <p:spPr>
          <a:xfrm>
            <a:off x="3503801" y="3735390"/>
            <a:ext cx="4422398" cy="2719274"/>
          </a:xfrm>
          <a:prstGeom prst="rect">
            <a:avLst/>
          </a:prstGeom>
        </p:spPr>
      </p:pic>
    </p:spTree>
    <p:extLst>
      <p:ext uri="{BB962C8B-B14F-4D97-AF65-F5344CB8AC3E}">
        <p14:creationId xmlns:p14="http://schemas.microsoft.com/office/powerpoint/2010/main" val="9900446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3.8.2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独立滤镜组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Camera Raw</a:t>
            </a:r>
            <a:r>
              <a:rPr lang="zh-CN" altLang="en-US" b="1" dirty="0">
                <a:latin typeface="微软雅黑" panose="020B0503020204020204" pitchFamily="34" charset="-122"/>
                <a:ea typeface="微软雅黑" panose="020B0503020204020204" pitchFamily="34" charset="-122"/>
              </a:rPr>
              <a:t>滤镜</a:t>
            </a:r>
          </a:p>
          <a:p>
            <a:pPr indent="457200">
              <a:lnSpc>
                <a:spcPct val="150000"/>
              </a:lnSpc>
            </a:pPr>
            <a:r>
              <a:rPr lang="en-US" altLang="zh-CN" dirty="0">
                <a:latin typeface="微软雅黑" panose="020B0503020204020204" pitchFamily="34" charset="-122"/>
                <a:ea typeface="微软雅黑" panose="020B0503020204020204" pitchFamily="34" charset="-122"/>
              </a:rPr>
              <a:t>Camera Raw</a:t>
            </a:r>
            <a:r>
              <a:rPr lang="zh-CN" altLang="en-US" dirty="0">
                <a:latin typeface="微软雅黑" panose="020B0503020204020204" pitchFamily="34" charset="-122"/>
                <a:ea typeface="微软雅黑" panose="020B0503020204020204" pitchFamily="34" charset="-122"/>
              </a:rPr>
              <a:t>滤镜不但提供了导入和处理相机原始数据的功能，还可以处理由不同相机和镜头拍摄图像，并进行色彩校正、细节增强、色调调整等处理。</a:t>
            </a:r>
          </a:p>
        </p:txBody>
      </p:sp>
      <p:pic>
        <p:nvPicPr>
          <p:cNvPr id="5" name="图片 4">
            <a:extLst>
              <a:ext uri="{FF2B5EF4-FFF2-40B4-BE49-F238E27FC236}">
                <a16:creationId xmlns:a16="http://schemas.microsoft.com/office/drawing/2014/main" id="{AA43D0F4-757D-455F-9961-08106CB899A2}"/>
              </a:ext>
            </a:extLst>
          </p:cNvPr>
          <p:cNvPicPr>
            <a:picLocks noChangeAspect="1"/>
          </p:cNvPicPr>
          <p:nvPr/>
        </p:nvPicPr>
        <p:blipFill>
          <a:blip r:embed="rId3"/>
          <a:stretch>
            <a:fillRect/>
          </a:stretch>
        </p:blipFill>
        <p:spPr>
          <a:xfrm>
            <a:off x="3554419" y="3208572"/>
            <a:ext cx="4797412" cy="3038361"/>
          </a:xfrm>
          <a:prstGeom prst="rect">
            <a:avLst/>
          </a:prstGeom>
        </p:spPr>
      </p:pic>
    </p:spTree>
    <p:extLst>
      <p:ext uri="{BB962C8B-B14F-4D97-AF65-F5344CB8AC3E}">
        <p14:creationId xmlns:p14="http://schemas.microsoft.com/office/powerpoint/2010/main" val="295594058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3.8.2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独立滤镜组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．液化滤镜</a:t>
            </a:r>
          </a:p>
          <a:p>
            <a:pPr indent="457200">
              <a:lnSpc>
                <a:spcPct val="150000"/>
              </a:lnSpc>
            </a:pPr>
            <a:r>
              <a:rPr lang="zh-CN" altLang="en-US" dirty="0">
                <a:latin typeface="微软雅黑" panose="020B0503020204020204" pitchFamily="34" charset="-122"/>
                <a:ea typeface="微软雅黑" panose="020B0503020204020204" pitchFamily="34" charset="-122"/>
              </a:rPr>
              <a:t>液化滤镜可推、拉、旋转、反射、折叠和膨胀图像的任意区。</a:t>
            </a:r>
          </a:p>
        </p:txBody>
      </p:sp>
      <p:pic>
        <p:nvPicPr>
          <p:cNvPr id="4" name="图片 3">
            <a:extLst>
              <a:ext uri="{FF2B5EF4-FFF2-40B4-BE49-F238E27FC236}">
                <a16:creationId xmlns:a16="http://schemas.microsoft.com/office/drawing/2014/main" id="{7DA2C678-8BAD-44C5-9CE9-2EF88E6EE10F}"/>
              </a:ext>
            </a:extLst>
          </p:cNvPr>
          <p:cNvPicPr>
            <a:picLocks noChangeAspect="1"/>
          </p:cNvPicPr>
          <p:nvPr/>
        </p:nvPicPr>
        <p:blipFill>
          <a:blip r:embed="rId3"/>
          <a:stretch>
            <a:fillRect/>
          </a:stretch>
        </p:blipFill>
        <p:spPr>
          <a:xfrm>
            <a:off x="3376798" y="2849925"/>
            <a:ext cx="5005299" cy="3038361"/>
          </a:xfrm>
          <a:prstGeom prst="rect">
            <a:avLst/>
          </a:prstGeom>
        </p:spPr>
      </p:pic>
    </p:spTree>
    <p:extLst>
      <p:ext uri="{BB962C8B-B14F-4D97-AF65-F5344CB8AC3E}">
        <p14:creationId xmlns:p14="http://schemas.microsoft.com/office/powerpoint/2010/main" val="400922244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3.8.2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独立滤镜组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．消失点滤镜</a:t>
            </a:r>
          </a:p>
          <a:p>
            <a:pPr indent="457200">
              <a:lnSpc>
                <a:spcPct val="150000"/>
              </a:lnSpc>
            </a:pPr>
            <a:r>
              <a:rPr lang="zh-CN" altLang="en-US" dirty="0">
                <a:latin typeface="微软雅黑" panose="020B0503020204020204" pitchFamily="34" charset="-122"/>
                <a:ea typeface="微软雅黑" panose="020B0503020204020204" pitchFamily="34" charset="-122"/>
              </a:rPr>
              <a:t>消失点滤镜能够在保证图像透视角度不变的前提下，对图像进行绘制、仿制、复制或粘贴以及变换等操作。操作会自动应用透视原理，按照透视的角度和比例来自适应图像的修改，从而大大节约精确设计和修饰照片所需的时间。</a:t>
            </a:r>
          </a:p>
        </p:txBody>
      </p:sp>
      <p:pic>
        <p:nvPicPr>
          <p:cNvPr id="6" name="图片 5">
            <a:extLst>
              <a:ext uri="{FF2B5EF4-FFF2-40B4-BE49-F238E27FC236}">
                <a16:creationId xmlns:a16="http://schemas.microsoft.com/office/drawing/2014/main" id="{87D33D76-B776-4ADE-889F-52570F69F1E3}"/>
              </a:ext>
            </a:extLst>
          </p:cNvPr>
          <p:cNvPicPr>
            <a:picLocks noChangeAspect="1"/>
          </p:cNvPicPr>
          <p:nvPr/>
        </p:nvPicPr>
        <p:blipFill>
          <a:blip r:embed="rId3"/>
          <a:stretch>
            <a:fillRect/>
          </a:stretch>
        </p:blipFill>
        <p:spPr>
          <a:xfrm>
            <a:off x="3528597" y="3396090"/>
            <a:ext cx="4372806" cy="2905012"/>
          </a:xfrm>
          <a:prstGeom prst="rect">
            <a:avLst/>
          </a:prstGeom>
        </p:spPr>
      </p:pic>
    </p:spTree>
    <p:extLst>
      <p:ext uri="{BB962C8B-B14F-4D97-AF65-F5344CB8AC3E}">
        <p14:creationId xmlns:p14="http://schemas.microsoft.com/office/powerpoint/2010/main" val="42980802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3.8.3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特效滤镜组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特效滤镜组主要包括风格化、模糊滤镜、扭曲、锐化、像素化、渲染、杂色和其它等滤镜组，每个滤镜组中又包含多种滤镜效果，根据需要可自行选择想要的图像效果。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．风格化滤镜组</a:t>
            </a:r>
          </a:p>
          <a:p>
            <a:pPr indent="457200">
              <a:lnSpc>
                <a:spcPct val="150000"/>
              </a:lnSpc>
            </a:pPr>
            <a:r>
              <a:rPr lang="zh-CN" altLang="en-US" dirty="0">
                <a:latin typeface="微软雅黑" panose="020B0503020204020204" pitchFamily="34" charset="-122"/>
                <a:ea typeface="微软雅黑" panose="020B0503020204020204" pitchFamily="34" charset="-122"/>
              </a:rPr>
              <a:t>风格化滤镜组的滤镜主要用于通过置换图像像素并增加其对比度，在选区中产生印象派绘画以及其他风格化的效果。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．模糊滤镜组</a:t>
            </a:r>
          </a:p>
          <a:p>
            <a:pPr indent="457200">
              <a:lnSpc>
                <a:spcPct val="150000"/>
              </a:lnSpc>
            </a:pPr>
            <a:r>
              <a:rPr lang="zh-CN" altLang="en-US" dirty="0">
                <a:latin typeface="微软雅黑" panose="020B0503020204020204" pitchFamily="34" charset="-122"/>
                <a:ea typeface="微软雅黑" panose="020B0503020204020204" pitchFamily="34" charset="-122"/>
              </a:rPr>
              <a:t>模糊滤镜组的滤镜主要用于不同程度地减少相邻像素间颜色的差异，使图像产生柔和、模糊的效果。</a:t>
            </a:r>
          </a:p>
        </p:txBody>
      </p:sp>
    </p:spTree>
    <p:extLst>
      <p:ext uri="{BB962C8B-B14F-4D97-AF65-F5344CB8AC3E}">
        <p14:creationId xmlns:p14="http://schemas.microsoft.com/office/powerpoint/2010/main" val="200890737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3.8.3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特效滤镜组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61389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．模糊画廊滤镜组</a:t>
            </a:r>
          </a:p>
          <a:p>
            <a:pPr indent="457200">
              <a:lnSpc>
                <a:spcPct val="150000"/>
              </a:lnSpc>
            </a:pPr>
            <a:r>
              <a:rPr lang="zh-CN" altLang="en-US" dirty="0">
                <a:latin typeface="微软雅黑" panose="020B0503020204020204" pitchFamily="34" charset="-122"/>
                <a:ea typeface="微软雅黑" panose="020B0503020204020204" pitchFamily="34" charset="-122"/>
              </a:rPr>
              <a:t>使用模糊画廊，可以通过直观的图像控件快速创建截然不同的照片模糊效果。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．扭曲滤镜组</a:t>
            </a:r>
          </a:p>
          <a:p>
            <a:pPr indent="457200">
              <a:lnSpc>
                <a:spcPct val="150000"/>
              </a:lnSpc>
            </a:pPr>
            <a:r>
              <a:rPr lang="zh-CN" altLang="en-US" dirty="0">
                <a:latin typeface="微软雅黑" panose="020B0503020204020204" pitchFamily="34" charset="-122"/>
                <a:ea typeface="微软雅黑" panose="020B0503020204020204" pitchFamily="34" charset="-122"/>
              </a:rPr>
              <a:t>扭曲滤镜组的滤镜主要用于对平面图像进行扭曲，使其产生旋转、挤压、水波和三维等变形效果。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．锐化滤镜组</a:t>
            </a:r>
          </a:p>
          <a:p>
            <a:pPr indent="457200">
              <a:lnSpc>
                <a:spcPct val="150000"/>
              </a:lnSpc>
            </a:pPr>
            <a:r>
              <a:rPr lang="zh-CN" altLang="en-US" dirty="0">
                <a:latin typeface="微软雅黑" panose="020B0503020204020204" pitchFamily="34" charset="-122"/>
                <a:ea typeface="微软雅黑" panose="020B0503020204020204" pitchFamily="34" charset="-122"/>
              </a:rPr>
              <a:t>锐化滤镜组主要是通过增强图像相邻像素间的对比度，使图像轮廓分明、纹理清晰，以减弱图像的模糊程度。</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．像素化滤镜组</a:t>
            </a:r>
          </a:p>
          <a:p>
            <a:pPr indent="457200">
              <a:lnSpc>
                <a:spcPct val="150000"/>
              </a:lnSpc>
            </a:pPr>
            <a:r>
              <a:rPr lang="zh-CN" altLang="en-US" dirty="0">
                <a:latin typeface="微软雅黑" panose="020B0503020204020204" pitchFamily="34" charset="-122"/>
                <a:ea typeface="微软雅黑" panose="020B0503020204020204" pitchFamily="34" charset="-122"/>
              </a:rPr>
              <a:t>像素化滤镜组的滤镜可以通过使单元格中颜色值相近的像素结成块来清晰地定义选区。</a:t>
            </a:r>
          </a:p>
        </p:txBody>
      </p:sp>
    </p:spTree>
    <p:extLst>
      <p:ext uri="{BB962C8B-B14F-4D97-AF65-F5344CB8AC3E}">
        <p14:creationId xmlns:p14="http://schemas.microsoft.com/office/powerpoint/2010/main" val="324608590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3.8.3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特效滤镜组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．渲染滤镜组</a:t>
            </a:r>
          </a:p>
          <a:p>
            <a:pPr indent="457200">
              <a:lnSpc>
                <a:spcPct val="150000"/>
              </a:lnSpc>
            </a:pPr>
            <a:r>
              <a:rPr lang="zh-CN" altLang="en-US" dirty="0">
                <a:latin typeface="微软雅黑" panose="020B0503020204020204" pitchFamily="34" charset="-122"/>
                <a:ea typeface="微软雅黑" panose="020B0503020204020204" pitchFamily="34" charset="-122"/>
              </a:rPr>
              <a:t>渲染滤镜能够在图像中产生光线照明的效果，通过渲染滤镜，还可以制作云彩效果。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．杂色滤镜组</a:t>
            </a:r>
          </a:p>
          <a:p>
            <a:pPr indent="457200">
              <a:lnSpc>
                <a:spcPct val="150000"/>
              </a:lnSpc>
            </a:pPr>
            <a:r>
              <a:rPr lang="zh-CN" altLang="en-US" dirty="0">
                <a:latin typeface="微软雅黑" panose="020B0503020204020204" pitchFamily="34" charset="-122"/>
                <a:ea typeface="微软雅黑" panose="020B0503020204020204" pitchFamily="34" charset="-122"/>
              </a:rPr>
              <a:t>杂色滤镜组可给图像添加一些随机产生的干扰颗粒，即噪点；还可创建不同寻常的纹理或去掉图像中有缺陷的区域。</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9</a:t>
            </a:r>
            <a:r>
              <a:rPr lang="zh-CN" altLang="en-US" b="1" dirty="0">
                <a:latin typeface="微软雅黑" panose="020B0503020204020204" pitchFamily="34" charset="-122"/>
                <a:ea typeface="微软雅黑" panose="020B0503020204020204" pitchFamily="34" charset="-122"/>
              </a:rPr>
              <a:t>．其它滤镜组</a:t>
            </a:r>
          </a:p>
          <a:p>
            <a:pPr indent="457200">
              <a:lnSpc>
                <a:spcPct val="150000"/>
              </a:lnSpc>
            </a:pPr>
            <a:r>
              <a:rPr lang="zh-CN" altLang="en-US" dirty="0">
                <a:latin typeface="微软雅黑" panose="020B0503020204020204" pitchFamily="34" charset="-122"/>
                <a:ea typeface="微软雅黑" panose="020B0503020204020204" pitchFamily="34" charset="-122"/>
              </a:rPr>
              <a:t>其它滤镜组则可用来创建自定义滤镜，也可修饰图像的某些细节部分。</a:t>
            </a:r>
          </a:p>
        </p:txBody>
      </p:sp>
    </p:spTree>
    <p:extLst>
      <p:ext uri="{BB962C8B-B14F-4D97-AF65-F5344CB8AC3E}">
        <p14:creationId xmlns:p14="http://schemas.microsoft.com/office/powerpoint/2010/main" val="275443164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文档的管理和编辑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中，文档管理和编辑是基础而重要的功能，用户可以通过这些功能有效地创建和处理图像。</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．创建文档</a:t>
            </a:r>
          </a:p>
          <a:p>
            <a:pPr indent="457200">
              <a:lnSpc>
                <a:spcPct val="150000"/>
              </a:lnSpc>
            </a:pPr>
            <a:r>
              <a:rPr lang="zh-CN" altLang="en-US" dirty="0">
                <a:latin typeface="微软雅黑" panose="020B0503020204020204" pitchFamily="34" charset="-122"/>
                <a:ea typeface="微软雅黑" panose="020B0503020204020204" pitchFamily="34" charset="-122"/>
              </a:rPr>
              <a:t>新建文档有以下</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种方法：</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启动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，单击“新文件” 按钮；</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执行“文件”→“新建”命令；</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按</a:t>
            </a:r>
            <a:r>
              <a:rPr lang="en-US" altLang="zh-CN" dirty="0" err="1">
                <a:latin typeface="微软雅黑" panose="020B0503020204020204" pitchFamily="34" charset="-122"/>
                <a:ea typeface="微软雅黑" panose="020B0503020204020204" pitchFamily="34" charset="-122"/>
              </a:rPr>
              <a:t>Ctrl+N</a:t>
            </a:r>
            <a:r>
              <a:rPr lang="zh-CN" altLang="en-US" dirty="0">
                <a:latin typeface="微软雅黑" panose="020B0503020204020204" pitchFamily="34" charset="-122"/>
                <a:ea typeface="微软雅黑" panose="020B0503020204020204" pitchFamily="34" charset="-122"/>
              </a:rPr>
              <a:t>组合键。</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AD2DAEE9-9401-4F33-BFAE-22BD7E46BBA3}"/>
              </a:ext>
            </a:extLst>
          </p:cNvPr>
          <p:cNvPicPr>
            <a:picLocks noChangeAspect="1"/>
          </p:cNvPicPr>
          <p:nvPr/>
        </p:nvPicPr>
        <p:blipFill>
          <a:blip r:embed="rId3"/>
          <a:stretch>
            <a:fillRect/>
          </a:stretch>
        </p:blipFill>
        <p:spPr>
          <a:xfrm>
            <a:off x="6314596" y="3186406"/>
            <a:ext cx="4419425" cy="2735834"/>
          </a:xfrm>
          <a:prstGeom prst="rect">
            <a:avLst/>
          </a:prstGeom>
        </p:spPr>
      </p:pic>
    </p:spTree>
    <p:extLst>
      <p:ext uri="{BB962C8B-B14F-4D97-AF65-F5344CB8AC3E}">
        <p14:creationId xmlns:p14="http://schemas.microsoft.com/office/powerpoint/2010/main" val="8615468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3.8.3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特效滤镜组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案例实操：制作缓冲效果动画</a:t>
            </a:r>
          </a:p>
          <a:p>
            <a:pPr indent="457200">
              <a:lnSpc>
                <a:spcPct val="150000"/>
              </a:lnSpc>
            </a:pPr>
            <a:r>
              <a:rPr lang="zh-CN" altLang="en-US" dirty="0">
                <a:latin typeface="微软雅黑" panose="020B0503020204020204" pitchFamily="34" charset="-122"/>
                <a:ea typeface="微软雅黑" panose="020B0503020204020204" pitchFamily="34" charset="-122"/>
              </a:rPr>
              <a:t>本案例将制作缓冲中动画效果。在实操中主要用到的知识点有新建文件、椭圆工具、旋转、自由变换、剪贴蒙版、帧动画、导出图像等。</a:t>
            </a:r>
          </a:p>
        </p:txBody>
      </p:sp>
      <p:pic>
        <p:nvPicPr>
          <p:cNvPr id="4" name="图片 3">
            <a:extLst>
              <a:ext uri="{FF2B5EF4-FFF2-40B4-BE49-F238E27FC236}">
                <a16:creationId xmlns:a16="http://schemas.microsoft.com/office/drawing/2014/main" id="{AE14E0CC-A2DD-47F9-90BB-C1AAC6AF77B1}"/>
              </a:ext>
            </a:extLst>
          </p:cNvPr>
          <p:cNvPicPr>
            <a:picLocks noChangeAspect="1"/>
          </p:cNvPicPr>
          <p:nvPr/>
        </p:nvPicPr>
        <p:blipFill>
          <a:blip r:embed="rId3"/>
          <a:stretch>
            <a:fillRect/>
          </a:stretch>
        </p:blipFill>
        <p:spPr>
          <a:xfrm>
            <a:off x="695325" y="3382107"/>
            <a:ext cx="8895707" cy="2722055"/>
          </a:xfrm>
          <a:prstGeom prst="rect">
            <a:avLst/>
          </a:prstGeom>
        </p:spPr>
      </p:pic>
    </p:spTree>
    <p:extLst>
      <p:ext uri="{BB962C8B-B14F-4D97-AF65-F5344CB8AC3E}">
        <p14:creationId xmlns:p14="http://schemas.microsoft.com/office/powerpoint/2010/main" val="1074996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文档的管理和编辑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．打开文件</a:t>
            </a:r>
          </a:p>
          <a:p>
            <a:pPr indent="457200">
              <a:lnSpc>
                <a:spcPct val="150000"/>
              </a:lnSpc>
            </a:pP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提供了灵活的方式来加载已存在的图像文件，便于用户轻松进行编辑、查看或进一步处理。以下是两种快速打开文档的常用方法：</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执行“文件”→“打开”命令，或按</a:t>
            </a:r>
            <a:r>
              <a:rPr lang="en-US" altLang="zh-CN" dirty="0" err="1">
                <a:latin typeface="微软雅黑" panose="020B0503020204020204" pitchFamily="34" charset="-122"/>
                <a:ea typeface="微软雅黑" panose="020B0503020204020204" pitchFamily="34" charset="-122"/>
              </a:rPr>
              <a:t>Ctrl+O</a:t>
            </a:r>
            <a:r>
              <a:rPr lang="zh-CN" altLang="en-US" dirty="0">
                <a:latin typeface="微软雅黑" panose="020B0503020204020204" pitchFamily="34" charset="-122"/>
                <a:ea typeface="微软雅黑" panose="020B0503020204020204" pitchFamily="34" charset="-122"/>
              </a:rPr>
              <a:t>组合键，在弹出“打开”对话框中可以选择要打开的文件，单击“打开”按钮即可。</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执行“文件”→“最近打开文件”命令，在弹出的子菜单中进行选择，可以打开最近操作过的文件。</a:t>
            </a:r>
          </a:p>
        </p:txBody>
      </p:sp>
    </p:spTree>
    <p:extLst>
      <p:ext uri="{BB962C8B-B14F-4D97-AF65-F5344CB8AC3E}">
        <p14:creationId xmlns:p14="http://schemas.microsoft.com/office/powerpoint/2010/main" val="14360858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5104</Words>
  <Application>Microsoft Office PowerPoint</Application>
  <PresentationFormat>宽屏</PresentationFormat>
  <Paragraphs>540</Paragraphs>
  <Slides>81</Slides>
  <Notes>80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81</vt:i4>
      </vt:variant>
    </vt:vector>
  </HeadingPairs>
  <TitlesOfParts>
    <vt:vector size="95"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UI动效设计3合1（Photoshop+Illustrator+After Effects）</dc:title>
  <dc:creator/>
  <cp:keywords>UI动效设计3合1（Photoshop+Illustrator+After Effects）</cp:keywords>
  <dc:description>www.2ppt.com-爱PPT提供资源下载</dc:description>
  <cp:lastModifiedBy/>
  <cp:revision>2</cp:revision>
  <dcterms:created xsi:type="dcterms:W3CDTF">2021-05-01T02:52:20Z</dcterms:created>
  <dcterms:modified xsi:type="dcterms:W3CDTF">2025-03-05T01:14:37Z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