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8"/>
  </p:notesMasterIdLst>
  <p:handoutMasterIdLst>
    <p:handoutMasterId r:id="rId39"/>
  </p:handoutMasterIdLst>
  <p:sldIdLst>
    <p:sldId id="374" r:id="rId3"/>
    <p:sldId id="340" r:id="rId4"/>
    <p:sldId id="360" r:id="rId5"/>
    <p:sldId id="361" r:id="rId6"/>
    <p:sldId id="407" r:id="rId7"/>
    <p:sldId id="357" r:id="rId8"/>
    <p:sldId id="408" r:id="rId9"/>
    <p:sldId id="406" r:id="rId10"/>
    <p:sldId id="412" r:id="rId11"/>
    <p:sldId id="413" r:id="rId12"/>
    <p:sldId id="414" r:id="rId13"/>
    <p:sldId id="438" r:id="rId14"/>
    <p:sldId id="415" r:id="rId15"/>
    <p:sldId id="416" r:id="rId16"/>
    <p:sldId id="423" r:id="rId17"/>
    <p:sldId id="424" r:id="rId18"/>
    <p:sldId id="425" r:id="rId19"/>
    <p:sldId id="426" r:id="rId20"/>
    <p:sldId id="430" r:id="rId21"/>
    <p:sldId id="428" r:id="rId22"/>
    <p:sldId id="431" r:id="rId23"/>
    <p:sldId id="435" r:id="rId24"/>
    <p:sldId id="434" r:id="rId25"/>
    <p:sldId id="433" r:id="rId26"/>
    <p:sldId id="436" r:id="rId27"/>
    <p:sldId id="437" r:id="rId28"/>
    <p:sldId id="432" r:id="rId29"/>
    <p:sldId id="429" r:id="rId30"/>
    <p:sldId id="439" r:id="rId31"/>
    <p:sldId id="440" r:id="rId32"/>
    <p:sldId id="441" r:id="rId33"/>
    <p:sldId id="442" r:id="rId34"/>
    <p:sldId id="443" r:id="rId35"/>
    <p:sldId id="444" r:id="rId36"/>
    <p:sldId id="372" r:id="rId37"/>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67" d="100"/>
          <a:sy n="67" d="100"/>
        </p:scale>
        <p:origin x="90" y="972"/>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3844100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553248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11968267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114707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26793187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2105194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22830778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40596721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32503411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36725589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33022597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619163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41573958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4152092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18128715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10515556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7274456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5654901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35</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057294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1</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UI</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动效设计基础</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缓动与速度</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设计中，动效的缓动和速度属性是影响用户体验的重要因素。这些属性决定了动效的表现方式和用户对界面交互的感知。</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．缓动</a:t>
            </a:r>
          </a:p>
          <a:p>
            <a:pPr indent="457200">
              <a:lnSpc>
                <a:spcPct val="150000"/>
              </a:lnSpc>
            </a:pPr>
            <a:r>
              <a:rPr lang="zh-CN" altLang="en-US" dirty="0">
                <a:latin typeface="微软雅黑" panose="020B0503020204020204" pitchFamily="34" charset="-122"/>
                <a:ea typeface="微软雅黑" panose="020B0503020204020204" pitchFamily="34" charset="-122"/>
              </a:rPr>
              <a:t>缓动是指在动效过程中，元素的运动速度变化的方式。常见的缓动类型包括：缓入、缓出、缓入缓出、线性、弹性、反弹。</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．速度</a:t>
            </a:r>
          </a:p>
          <a:p>
            <a:pPr indent="457200">
              <a:lnSpc>
                <a:spcPct val="150000"/>
              </a:lnSpc>
            </a:pPr>
            <a:r>
              <a:rPr lang="zh-CN" altLang="en-US" dirty="0">
                <a:latin typeface="微软雅黑" panose="020B0503020204020204" pitchFamily="34" charset="-122"/>
                <a:ea typeface="微软雅黑" panose="020B0503020204020204" pitchFamily="34" charset="-122"/>
              </a:rPr>
              <a:t>速度属性则直接关系到动效的持续时间和速度快慢，它决定了动效的完成时间和节奏。常见的速度类型包括：过渡动画、加载动画、反馈动画、引导动画。</a:t>
            </a:r>
            <a:endParaRPr lang="en-US" altLang="zh-CN"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视觉</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动效的视觉属性是影响用户体验和界面交互的重要因素。直接用户对界面的理解和感知。以下是一些关键的视觉属性及其在</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动效中的应用：</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）透明度</a:t>
            </a:r>
          </a:p>
          <a:p>
            <a:pPr indent="457200">
              <a:lnSpc>
                <a:spcPct val="150000"/>
              </a:lnSpc>
            </a:pPr>
            <a:r>
              <a:rPr lang="zh-CN" altLang="en-US" dirty="0">
                <a:latin typeface="微软雅黑" panose="020B0503020204020204" pitchFamily="34" charset="-122"/>
                <a:ea typeface="微软雅黑" panose="020B0503020204020204" pitchFamily="34" charset="-122"/>
              </a:rPr>
              <a:t>透明度是指元素的可见程度，从完全透明到完全不透明的范围。用于实现淡入淡出效果，增强视觉层次感和动态感。</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）颜色</a:t>
            </a:r>
          </a:p>
          <a:p>
            <a:pPr indent="457200">
              <a:lnSpc>
                <a:spcPct val="150000"/>
              </a:lnSpc>
            </a:pPr>
            <a:r>
              <a:rPr lang="zh-CN" altLang="en-US" dirty="0">
                <a:latin typeface="微软雅黑" panose="020B0503020204020204" pitchFamily="34" charset="-122"/>
                <a:ea typeface="微软雅黑" panose="020B0503020204020204" pitchFamily="34" charset="-122"/>
              </a:rPr>
              <a:t>通过颜色的变化来传达信息、强调重点或引导用户视线。常用于按钮的状态反馈。以及强调元素的变化等。</a:t>
            </a:r>
          </a:p>
        </p:txBody>
      </p:sp>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视觉</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）尺寸</a:t>
            </a:r>
          </a:p>
          <a:p>
            <a:pPr indent="457200">
              <a:lnSpc>
                <a:spcPct val="150000"/>
              </a:lnSpc>
            </a:pPr>
            <a:r>
              <a:rPr lang="zh-CN" altLang="en-US" dirty="0">
                <a:latin typeface="微软雅黑" panose="020B0503020204020204" pitchFamily="34" charset="-122"/>
                <a:ea typeface="微软雅黑" panose="020B0503020204020204" pitchFamily="34" charset="-122"/>
              </a:rPr>
              <a:t>尺寸变化是指元素的大小变化。常见的应用包括放大、缩小效果和动态按钮等。</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）位置</a:t>
            </a:r>
          </a:p>
          <a:p>
            <a:pPr indent="457200">
              <a:lnSpc>
                <a:spcPct val="150000"/>
              </a:lnSpc>
            </a:pPr>
            <a:r>
              <a:rPr lang="zh-CN" altLang="en-US" dirty="0">
                <a:latin typeface="微软雅黑" panose="020B0503020204020204" pitchFamily="34" charset="-122"/>
                <a:ea typeface="微软雅黑" panose="020B0503020204020204" pitchFamily="34" charset="-122"/>
              </a:rPr>
              <a:t>位置变化是指元素在界面上的移动。</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）形状</a:t>
            </a:r>
          </a:p>
          <a:p>
            <a:pPr indent="457200">
              <a:lnSpc>
                <a:spcPct val="150000"/>
              </a:lnSpc>
            </a:pPr>
            <a:r>
              <a:rPr lang="zh-CN" altLang="en-US" dirty="0">
                <a:latin typeface="微软雅黑" panose="020B0503020204020204" pitchFamily="34" charset="-122"/>
                <a:ea typeface="微软雅黑" panose="020B0503020204020204" pitchFamily="34" charset="-122"/>
              </a:rPr>
              <a:t>元素的几何形态，如矩形、圆形、三角形等。</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）层次</a:t>
            </a:r>
          </a:p>
          <a:p>
            <a:pPr indent="457200">
              <a:lnSpc>
                <a:spcPct val="150000"/>
              </a:lnSpc>
            </a:pPr>
            <a:r>
              <a:rPr lang="zh-CN" altLang="en-US" dirty="0">
                <a:latin typeface="微软雅黑" panose="020B0503020204020204" pitchFamily="34" charset="-122"/>
                <a:ea typeface="微软雅黑" panose="020B0503020204020204" pitchFamily="34" charset="-122"/>
              </a:rPr>
              <a:t>元素在视觉上的前后关系或深度感。通过阴影、模糊、透明度等视觉属性来营造元素的层次感，使界面更加立体、丰富。</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08055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交互</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动效的交互属性主要指的是用于增强用户与界面之间互动体验的动态效果，以帮助用户更好地理解操作反馈和界面状态。以下是</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动效交互属性的几个关键点：</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）操作反馈</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）引导用户注意力</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）逻辑连贯性</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）流畅性</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）克制有度</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DABA7C2-62C6-4E38-8260-91F07D2C751B}"/>
              </a:ext>
            </a:extLst>
          </p:cNvPr>
          <p:cNvPicPr>
            <a:picLocks noChangeAspect="1"/>
          </p:cNvPicPr>
          <p:nvPr/>
        </p:nvPicPr>
        <p:blipFill>
          <a:blip r:embed="rId3"/>
          <a:stretch>
            <a:fillRect/>
          </a:stretch>
        </p:blipFill>
        <p:spPr>
          <a:xfrm>
            <a:off x="4208805" y="2839429"/>
            <a:ext cx="6967400" cy="3201072"/>
          </a:xfrm>
          <a:prstGeom prst="rect">
            <a:avLst/>
          </a:prstGeom>
        </p:spPr>
      </p:pic>
    </p:spTree>
    <p:extLst>
      <p:ext uri="{BB962C8B-B14F-4D97-AF65-F5344CB8AC3E}">
        <p14:creationId xmlns:p14="http://schemas.microsoft.com/office/powerpoint/2010/main" val="4049403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过渡效果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4973295" cy="3782895"/>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动效的过渡效果属性是指在用户界面中，元素在状态变化时所应用的动画特性。这些属性使得界面更加生动和友好，帮助用户更好地理解和适应界面的变化。以下是</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动效过渡属性的几个关键点：</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）平滑性</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）一致性</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）易读性</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）反馈机制</a:t>
            </a:r>
          </a:p>
        </p:txBody>
      </p:sp>
      <p:pic>
        <p:nvPicPr>
          <p:cNvPr id="3" name="图片 2">
            <a:extLst>
              <a:ext uri="{FF2B5EF4-FFF2-40B4-BE49-F238E27FC236}">
                <a16:creationId xmlns:a16="http://schemas.microsoft.com/office/drawing/2014/main" id="{4E67CB55-E87D-45C3-B65D-90A8FA744BE9}"/>
              </a:ext>
            </a:extLst>
          </p:cNvPr>
          <p:cNvPicPr>
            <a:picLocks noChangeAspect="1"/>
          </p:cNvPicPr>
          <p:nvPr/>
        </p:nvPicPr>
        <p:blipFill>
          <a:blip r:embed="rId3"/>
          <a:stretch>
            <a:fillRect/>
          </a:stretch>
        </p:blipFill>
        <p:spPr>
          <a:xfrm>
            <a:off x="6557484" y="1636559"/>
            <a:ext cx="3682937" cy="4644268"/>
          </a:xfrm>
          <a:prstGeom prst="rect">
            <a:avLst/>
          </a:prstGeom>
        </p:spPr>
      </p:pic>
    </p:spTree>
    <p:extLst>
      <p:ext uri="{BB962C8B-B14F-4D97-AF65-F5344CB8AC3E}">
        <p14:creationId xmlns:p14="http://schemas.microsoft.com/office/powerpoint/2010/main" val="370896381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动效的类型</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1580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按功能分类</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UI</a:t>
            </a:r>
            <a:r>
              <a:rPr lang="zh-CN" altLang="en-US">
                <a:latin typeface="微软雅黑" panose="020B0503020204020204" pitchFamily="34" charset="-122"/>
                <a:ea typeface="微软雅黑" panose="020B0503020204020204" pitchFamily="34" charset="-122"/>
              </a:rPr>
              <a:t>动效按功能分类可以分为以下几种主要类型：</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）导航动效</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）加载动效</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）提示动效</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）强调动效</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）交互动效</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576FB619-8E7E-47FE-92F2-462AE42F6547}"/>
              </a:ext>
            </a:extLst>
          </p:cNvPr>
          <p:cNvPicPr>
            <a:picLocks noChangeAspect="1"/>
          </p:cNvPicPr>
          <p:nvPr/>
        </p:nvPicPr>
        <p:blipFill>
          <a:blip r:embed="rId3"/>
          <a:stretch>
            <a:fillRect/>
          </a:stretch>
        </p:blipFill>
        <p:spPr>
          <a:xfrm>
            <a:off x="5548472" y="2557564"/>
            <a:ext cx="4609941" cy="2941417"/>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按运动方式分类</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951898"/>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UI</a:t>
            </a:r>
            <a:r>
              <a:rPr lang="zh-CN" altLang="en-US">
                <a:latin typeface="微软雅黑" panose="020B0503020204020204" pitchFamily="34" charset="-122"/>
                <a:ea typeface="微软雅黑" panose="020B0503020204020204" pitchFamily="34" charset="-122"/>
              </a:rPr>
              <a:t>动效按运动方式分类可以分为以下几种主要类型：</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）变形动效</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）旋转动效</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）渐变动效</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）位移动效</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）粒子动效</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）组合特效</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1881718-2173-4BCF-9057-D22D4EC06F59}"/>
              </a:ext>
            </a:extLst>
          </p:cNvPr>
          <p:cNvPicPr>
            <a:picLocks noChangeAspect="1"/>
          </p:cNvPicPr>
          <p:nvPr/>
        </p:nvPicPr>
        <p:blipFill>
          <a:blip r:embed="rId3"/>
          <a:stretch>
            <a:fillRect/>
          </a:stretch>
        </p:blipFill>
        <p:spPr>
          <a:xfrm>
            <a:off x="4132325" y="2464371"/>
            <a:ext cx="7017717" cy="2951897"/>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按触发方式分类</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782895"/>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动效按触发方式分类可以分为以下几种主要类型：</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）用户触发动效</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由用户的直接操作引发的，通常包括点击、滑动、拖动等交互方式。例如，按钮点击、拖动元素等。</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）事件触发动效</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由特定事件触发的，通常与系统状态变化或用户操作的结果相关。例如加载动画、通知弹出等。</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）条件触发动效</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基于特定条件或状态变化自动触发的，通常用于引导用户或增强视觉效果。</a:t>
            </a:r>
          </a:p>
        </p:txBody>
      </p:sp>
    </p:spTree>
    <p:extLst>
      <p:ext uri="{BB962C8B-B14F-4D97-AF65-F5344CB8AC3E}">
        <p14:creationId xmlns:p14="http://schemas.microsoft.com/office/powerpoint/2010/main" val="31142091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按持续时间分类</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285875" y="1636559"/>
            <a:ext cx="8529638" cy="2951898"/>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动效按按持续时间分类可以分为以下几种主要类型：</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）瞬时动效</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）短暂动效</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）中等动效</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）持续动效</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）延迟动效</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D8D3FB7B-EE4E-4FAC-9E80-01E00E83A66D}"/>
              </a:ext>
            </a:extLst>
          </p:cNvPr>
          <p:cNvPicPr>
            <a:picLocks noChangeAspect="1"/>
          </p:cNvPicPr>
          <p:nvPr/>
        </p:nvPicPr>
        <p:blipFill>
          <a:blip r:embed="rId3"/>
          <a:stretch>
            <a:fillRect/>
          </a:stretch>
        </p:blipFill>
        <p:spPr>
          <a:xfrm>
            <a:off x="4551616" y="2362327"/>
            <a:ext cx="5184648" cy="3963924"/>
          </a:xfrm>
          <a:prstGeom prst="rect">
            <a:avLst/>
          </a:prstGeom>
        </p:spPr>
      </p:pic>
    </p:spTree>
    <p:extLst>
      <p:ext uri="{BB962C8B-B14F-4D97-AF65-F5344CB8AC3E}">
        <p14:creationId xmlns:p14="http://schemas.microsoft.com/office/powerpoint/2010/main" val="11001969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6700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效设计是提升用户体验的重要组成部分。通过合理的动效设计，可以使界面更加生动、易用，并引导用户的注意力。熟悉动效的基础知识并掌握相关设计技巧，可以帮助设计师创建出更具吸引力和功能性的用户界面。</a:t>
            </a:r>
          </a:p>
          <a:p>
            <a:pPr algn="just">
              <a:lnSpc>
                <a:spcPct val="150000"/>
              </a:lnSpc>
            </a:pP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462122" y="228161"/>
            <a:ext cx="8784061"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动效设计</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合</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a:t>
            </a:r>
          </a:p>
          <a:p>
            <a:pPr eaLnBrk="0" hangingPunct="0">
              <a:lnSpc>
                <a:spcPct val="150000"/>
              </a:lnSpc>
            </a:pP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b="1" spc="300" dirty="0" err="1">
                <a:solidFill>
                  <a:schemeClr val="tx1">
                    <a:lumMod val="75000"/>
                    <a:lumOff val="25000"/>
                  </a:schemeClr>
                </a:solidFill>
                <a:latin typeface="微软雅黑" panose="020B0503020204020204" pitchFamily="34" charset="-122"/>
                <a:ea typeface="微软雅黑" panose="020B0503020204020204" pitchFamily="34" charset="-122"/>
              </a:rPr>
              <a:t>Photoshop+Illustrator+After</a:t>
            </a:r>
            <a:r>
              <a:rPr lang="en-US" altLang="zh-CN" sz="1600" b="1" spc="300" dirty="0">
                <a:solidFill>
                  <a:schemeClr val="tx1">
                    <a:lumMod val="75000"/>
                    <a:lumOff val="25000"/>
                  </a:schemeClr>
                </a:solidFill>
                <a:latin typeface="微软雅黑" panose="020B0503020204020204" pitchFamily="34" charset="-122"/>
                <a:ea typeface="微软雅黑" panose="020B0503020204020204" pitchFamily="34" charset="-122"/>
              </a:rPr>
              <a:t> Effects</a:t>
            </a: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791629" y="3931351"/>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动效的设计流程</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需求分析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需求分析是</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动效设计流程的第一步。这一阶段旨在明确项目目标、用户需求和业务背景。</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具体包括以下几个关键方面：：</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目标明确：与产品经理、用户研究团队等相关人员密切合作，明确动效设计的目标。</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用户研究：通过用户访谈、问卷调查等方式，了解用户的需求、习惯和期望，以确保动效设计能够满足目标用户的需求。</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竞品分析：深入研究竞品动效设计，取其精华去其糟粕，为创新设计提供灵感。</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9633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设计策划</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设计策划阶段旨在将需求分析成果转化为具体的动效设计方案，确保动效与产品品牌形象及用户体验目标高度契合。此阶段涵盖：</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概念构思：根据需求分析的结果，构思动效的基本概念和风格，确定动效的类型（如过渡、反馈、引导等）。</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动效草图：绘制初步的动效草图或故事板，展示动效的逻辑和流程，帮助团队理解设计意图。</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设计规范：确立详尽的设计规范，涵盖动画时长、缓动曲线、延迟及重复次数等，确保动效设计的一致性与规范性。</a:t>
            </a:r>
          </a:p>
        </p:txBody>
      </p:sp>
    </p:spTree>
    <p:extLst>
      <p:ext uri="{BB962C8B-B14F-4D97-AF65-F5344CB8AC3E}">
        <p14:creationId xmlns:p14="http://schemas.microsoft.com/office/powerpoint/2010/main" val="425551447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动效制作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动效制作是将设计策划转化为生动视觉效果的关键环节。设计师需注重细节，确保动效流畅且符合规范，同时与开发团队紧密协作，解决实施过程中的潜在问题。具体包括：</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高保真原型：使用设计工具制作高保真的交互原型，包含动效设计，便于团队进行演示和测试。</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动效实现：使用动画工具制作动效，确保其在不同设备和平台上的表现一致。</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交互设计：在原型中实现交互逻辑，确保动效能够在用户操作时正确触发，并与整体用户体验相协调。</a:t>
            </a:r>
          </a:p>
        </p:txBody>
      </p:sp>
    </p:spTree>
    <p:extLst>
      <p:ext uri="{BB962C8B-B14F-4D97-AF65-F5344CB8AC3E}">
        <p14:creationId xmlns:p14="http://schemas.microsoft.com/office/powerpoint/2010/main" val="20154547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评审与优化</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评审与优化阶段是提升动效设计质量的关键步骤。通过组织内部评审会议及用户测试，发现并解决设计中存在的问题与不足。具体包括：</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内部评审：团队内部对动效设计进行全面的评审，收集反馈并进行讨论，确保设计符合预期。</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用户测试：邀请目标用户进行可用性测试，观察他们对动效的反应，收集反馈，了解动效是否有效地引导了用户。</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迭代改进：根据评审和用户反馈，调整和优化动效设计，确保其符合用户期望和使用习惯。</a:t>
            </a:r>
          </a:p>
        </p:txBody>
      </p:sp>
    </p:spTree>
    <p:extLst>
      <p:ext uri="{BB962C8B-B14F-4D97-AF65-F5344CB8AC3E}">
        <p14:creationId xmlns:p14="http://schemas.microsoft.com/office/powerpoint/2010/main" val="177667603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实施与上线</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实施与上线阶段是将动效设计融入实际产品的过程。开发团队需将动效集成至产品中，并进行充分的技术测试，确保其在不同设备与环境下的稳定表现。上线前的细致检查与调整是保障用户体验流畅的关键。具体包括：</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设计交付：向开发团队详尽交付动效设计文档与原型，确保双方对设计意图与规范有共同理解。</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协作开发：与开发团队紧密配合，确保动效在实际产品中得到准确实现，及时解决开发过程中可能出现的问题。</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上线准备：进行最终的测试和调试，确保动效在各个设备和平台上都能正常运行。</a:t>
            </a:r>
          </a:p>
        </p:txBody>
      </p:sp>
    </p:spTree>
    <p:extLst>
      <p:ext uri="{BB962C8B-B14F-4D97-AF65-F5344CB8AC3E}">
        <p14:creationId xmlns:p14="http://schemas.microsoft.com/office/powerpoint/2010/main" val="171699912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后期评估与迭代</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后期评估与迭代是确保动效设计持续有效的关键环节。设计团队需持续关注用户反馈与动效实际表现，根据数据分析与用户反馈进行必要的调整与优化。具体包括：</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数据分析：上线后，通过分析用户行为数据，评估动效的实际效果，了解其对用户体验的影响。</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用户反馈：收集用户的反馈和建议，了解动效在实际使用中的表现。</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持续优化：根据数据分析和用户反馈，进行持续的迭代和优化，提升动效的表现和用户满意度。</a:t>
            </a:r>
          </a:p>
        </p:txBody>
      </p:sp>
    </p:spTree>
    <p:extLst>
      <p:ext uri="{BB962C8B-B14F-4D97-AF65-F5344CB8AC3E}">
        <p14:creationId xmlns:p14="http://schemas.microsoft.com/office/powerpoint/2010/main" val="145703601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791629" y="3931351"/>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常用的动效设计软件</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297101409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常用的动效设计软件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常用的动效设计软件通常被用来创建动态图形、过渡效果、动画等，这些工具可以帮助设计师为用户界面添加互动性和视觉吸引力。</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After Effects</a:t>
            </a:r>
          </a:p>
          <a:p>
            <a:pPr indent="457200">
              <a:lnSpc>
                <a:spcPct val="150000"/>
              </a:lnSpc>
            </a:pPr>
            <a:r>
              <a:rPr lang="en-US" altLang="zh-CN" dirty="0">
                <a:latin typeface="微软雅黑" panose="020B0503020204020204" pitchFamily="34" charset="-122"/>
                <a:ea typeface="微软雅黑" panose="020B0503020204020204" pitchFamily="34" charset="-122"/>
              </a:rPr>
              <a:t>Adobe After Effects</a:t>
            </a:r>
            <a:r>
              <a:rPr lang="zh-CN" altLang="en-US" dirty="0">
                <a:latin typeface="微软雅黑" panose="020B0503020204020204" pitchFamily="34" charset="-122"/>
                <a:ea typeface="微软雅黑" panose="020B0503020204020204" pitchFamily="34" charset="-122"/>
              </a:rPr>
              <a:t>是一款专业的动画和视频后期制作软件，它提供了丰富的工具和功能，允许用户创建复杂的视觉效果、动画和动态图形。</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910F22E-CDEA-4F35-B036-E5C5F76C71D4}"/>
              </a:ext>
            </a:extLst>
          </p:cNvPr>
          <p:cNvPicPr>
            <a:picLocks noChangeAspect="1"/>
          </p:cNvPicPr>
          <p:nvPr/>
        </p:nvPicPr>
        <p:blipFill>
          <a:blip r:embed="rId3"/>
          <a:stretch>
            <a:fillRect/>
          </a:stretch>
        </p:blipFill>
        <p:spPr>
          <a:xfrm>
            <a:off x="4672029" y="3993523"/>
            <a:ext cx="2085941" cy="2015230"/>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常用的动效设计软件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Adobe Premiere Pro</a:t>
            </a:r>
          </a:p>
          <a:p>
            <a:pPr indent="457200">
              <a:lnSpc>
                <a:spcPct val="150000"/>
              </a:lnSpc>
            </a:pPr>
            <a:r>
              <a:rPr lang="en-US" altLang="zh-CN" dirty="0">
                <a:latin typeface="微软雅黑" panose="020B0503020204020204" pitchFamily="34" charset="-122"/>
                <a:ea typeface="微软雅黑" panose="020B0503020204020204" pitchFamily="34" charset="-122"/>
              </a:rPr>
              <a:t>Adobe Premiere Pro</a:t>
            </a:r>
            <a:r>
              <a:rPr lang="zh-CN" altLang="en-US" dirty="0">
                <a:latin typeface="微软雅黑" panose="020B0503020204020204" pitchFamily="34" charset="-122"/>
                <a:ea typeface="微软雅黑" panose="020B0503020204020204" pitchFamily="34" charset="-122"/>
              </a:rPr>
              <a:t>是一款功能强大的专业视频编辑软件，以其简单易学的操作界面、丰富的功能和强大的稳定性，赢得了全球范围内众多用户的青睐。</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2E8797C2-B758-4795-9EBE-4E94D3FC0AE7}"/>
              </a:ext>
            </a:extLst>
          </p:cNvPr>
          <p:cNvPicPr>
            <a:picLocks noChangeAspect="1"/>
          </p:cNvPicPr>
          <p:nvPr/>
        </p:nvPicPr>
        <p:blipFill>
          <a:blip r:embed="rId3"/>
          <a:stretch>
            <a:fillRect/>
          </a:stretch>
        </p:blipFill>
        <p:spPr>
          <a:xfrm>
            <a:off x="4484303" y="3605245"/>
            <a:ext cx="2026034" cy="1957354"/>
          </a:xfrm>
          <a:prstGeom prst="rect">
            <a:avLst/>
          </a:prstGeom>
        </p:spPr>
      </p:pic>
    </p:spTree>
    <p:extLst>
      <p:ext uri="{BB962C8B-B14F-4D97-AF65-F5344CB8AC3E}">
        <p14:creationId xmlns:p14="http://schemas.microsoft.com/office/powerpoint/2010/main" val="334451676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313514" y="2226160"/>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认识</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动效</a:t>
            </a:r>
          </a:p>
        </p:txBody>
      </p:sp>
      <p:sp>
        <p:nvSpPr>
          <p:cNvPr id="8" name="Rectangle 18"/>
          <p:cNvSpPr>
            <a:spLocks noChangeArrowheads="1"/>
          </p:cNvSpPr>
          <p:nvPr/>
        </p:nvSpPr>
        <p:spPr bwMode="auto">
          <a:xfrm>
            <a:off x="4313514" y="287579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UI</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动效的属性</a:t>
            </a:r>
          </a:p>
        </p:txBody>
      </p:sp>
      <p:sp>
        <p:nvSpPr>
          <p:cNvPr id="9" name="Rectangle 18"/>
          <p:cNvSpPr>
            <a:spLocks noChangeArrowheads="1"/>
          </p:cNvSpPr>
          <p:nvPr/>
        </p:nvSpPr>
        <p:spPr bwMode="auto">
          <a:xfrm>
            <a:off x="4313514" y="3525438"/>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UI</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动效的类型</a:t>
            </a:r>
          </a:p>
        </p:txBody>
      </p:sp>
      <p:sp>
        <p:nvSpPr>
          <p:cNvPr id="10" name="Rectangle 18"/>
          <p:cNvSpPr>
            <a:spLocks noChangeArrowheads="1"/>
          </p:cNvSpPr>
          <p:nvPr/>
        </p:nvSpPr>
        <p:spPr bwMode="auto">
          <a:xfrm>
            <a:off x="4313514" y="417507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UI</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动效的设计流程</a:t>
            </a:r>
          </a:p>
        </p:txBody>
      </p:sp>
      <p:sp>
        <p:nvSpPr>
          <p:cNvPr id="11" name="Rectangle 18">
            <a:extLst>
              <a:ext uri="{FF2B5EF4-FFF2-40B4-BE49-F238E27FC236}">
                <a16:creationId xmlns:a16="http://schemas.microsoft.com/office/drawing/2014/main" id="{779DCF86-1778-49F5-8563-8707A48C3DD9}"/>
              </a:ext>
            </a:extLst>
          </p:cNvPr>
          <p:cNvSpPr>
            <a:spLocks noChangeArrowheads="1"/>
          </p:cNvSpPr>
          <p:nvPr/>
        </p:nvSpPr>
        <p:spPr bwMode="auto">
          <a:xfrm>
            <a:off x="4313513" y="4824716"/>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常用的动效设计软件</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常用的动效设计软件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Adobe Photoshop</a:t>
            </a:r>
          </a:p>
          <a:p>
            <a:pPr indent="457200">
              <a:lnSpc>
                <a:spcPct val="150000"/>
              </a:lnSpc>
            </a:pPr>
            <a:r>
              <a:rPr lang="en-US" altLang="zh-CN" dirty="0">
                <a:latin typeface="微软雅黑" panose="020B0503020204020204" pitchFamily="34" charset="-122"/>
                <a:ea typeface="微软雅黑" panose="020B0503020204020204" pitchFamily="34" charset="-122"/>
              </a:rPr>
              <a:t>Adobe Photoshop</a:t>
            </a:r>
            <a:r>
              <a:rPr lang="zh-CN" altLang="en-US" dirty="0">
                <a:latin typeface="微软雅黑" panose="020B0503020204020204" pitchFamily="34" charset="-122"/>
                <a:ea typeface="微软雅黑" panose="020B0503020204020204" pitchFamily="34" charset="-122"/>
              </a:rPr>
              <a:t>是一款专业的图像处理软件，以其强大的图像处理和编辑功能而著称。尽管它主要用于静态图像处理，但在动效设计中也扮演着重要角色，尤其是在图像合成和特效制作方面。</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8CD860B-5ED7-46CB-A415-950E4F41D329}"/>
              </a:ext>
            </a:extLst>
          </p:cNvPr>
          <p:cNvPicPr>
            <a:picLocks noChangeAspect="1"/>
          </p:cNvPicPr>
          <p:nvPr/>
        </p:nvPicPr>
        <p:blipFill>
          <a:blip r:embed="rId3"/>
          <a:stretch>
            <a:fillRect/>
          </a:stretch>
        </p:blipFill>
        <p:spPr>
          <a:xfrm>
            <a:off x="4724165" y="3995319"/>
            <a:ext cx="1981669" cy="1914492"/>
          </a:xfrm>
          <a:prstGeom prst="rect">
            <a:avLst/>
          </a:prstGeom>
        </p:spPr>
      </p:pic>
    </p:spTree>
    <p:extLst>
      <p:ext uri="{BB962C8B-B14F-4D97-AF65-F5344CB8AC3E}">
        <p14:creationId xmlns:p14="http://schemas.microsoft.com/office/powerpoint/2010/main" val="26136008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常用的动效设计软件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Adobe Illustrator</a:t>
            </a:r>
          </a:p>
          <a:p>
            <a:pPr indent="457200">
              <a:lnSpc>
                <a:spcPct val="150000"/>
              </a:lnSpc>
            </a:pPr>
            <a:r>
              <a:rPr lang="en-US" altLang="zh-CN" dirty="0">
                <a:latin typeface="微软雅黑" panose="020B0503020204020204" pitchFamily="34" charset="-122"/>
                <a:ea typeface="微软雅黑" panose="020B0503020204020204" pitchFamily="34" charset="-122"/>
              </a:rPr>
              <a:t>Adobe Illustrator</a:t>
            </a:r>
            <a:r>
              <a:rPr lang="zh-CN" altLang="en-US" dirty="0">
                <a:latin typeface="微软雅黑" panose="020B0503020204020204" pitchFamily="34" charset="-122"/>
                <a:ea typeface="微软雅黑" panose="020B0503020204020204" pitchFamily="34" charset="-122"/>
              </a:rPr>
              <a:t>是一款专业的矢量绘图软件，专为设计师和艺术家而设计。它使用矢量图形进行绘制，确保图形在缩放时不会失真，因此在动效设计中的图形元素创作方面具有显著优势。</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51F2C664-9C49-4C98-98F5-DD15CAB93810}"/>
              </a:ext>
            </a:extLst>
          </p:cNvPr>
          <p:cNvPicPr>
            <a:picLocks noChangeAspect="1"/>
          </p:cNvPicPr>
          <p:nvPr/>
        </p:nvPicPr>
        <p:blipFill>
          <a:blip r:embed="rId3"/>
          <a:stretch>
            <a:fillRect/>
          </a:stretch>
        </p:blipFill>
        <p:spPr>
          <a:xfrm>
            <a:off x="4429160" y="3786221"/>
            <a:ext cx="2159133" cy="2085941"/>
          </a:xfrm>
          <a:prstGeom prst="rect">
            <a:avLst/>
          </a:prstGeom>
        </p:spPr>
      </p:pic>
    </p:spTree>
    <p:extLst>
      <p:ext uri="{BB962C8B-B14F-4D97-AF65-F5344CB8AC3E}">
        <p14:creationId xmlns:p14="http://schemas.microsoft.com/office/powerpoint/2010/main" val="395638584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552450" y="127158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常用的动效设计软件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628775"/>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Pixso</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dirty="0" err="1">
                <a:latin typeface="微软雅黑" panose="020B0503020204020204" pitchFamily="34" charset="-122"/>
                <a:ea typeface="微软雅黑" panose="020B0503020204020204" pitchFamily="34" charset="-122"/>
              </a:rPr>
              <a:t>Pixso</a:t>
            </a:r>
            <a:r>
              <a:rPr lang="zh-CN" altLang="en-US" dirty="0">
                <a:latin typeface="微软雅黑" panose="020B0503020204020204" pitchFamily="34" charset="-122"/>
                <a:ea typeface="微软雅黑" panose="020B0503020204020204" pitchFamily="34" charset="-122"/>
              </a:rPr>
              <a:t>是一款功能强大的免费在线</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动画设计软件，提供</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设计、原型动画设计及演示等功能。</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4E0FBA11-10B5-4A15-A987-AD0DB2433292}"/>
              </a:ext>
            </a:extLst>
          </p:cNvPr>
          <p:cNvPicPr>
            <a:picLocks noChangeAspect="1"/>
          </p:cNvPicPr>
          <p:nvPr/>
        </p:nvPicPr>
        <p:blipFill>
          <a:blip r:embed="rId3"/>
          <a:stretch>
            <a:fillRect/>
          </a:stretch>
        </p:blipFill>
        <p:spPr>
          <a:xfrm>
            <a:off x="3487055" y="3247294"/>
            <a:ext cx="4455889" cy="1581124"/>
          </a:xfrm>
          <a:prstGeom prst="rect">
            <a:avLst/>
          </a:prstGeom>
        </p:spPr>
      </p:pic>
    </p:spTree>
    <p:extLst>
      <p:ext uri="{BB962C8B-B14F-4D97-AF65-F5344CB8AC3E}">
        <p14:creationId xmlns:p14="http://schemas.microsoft.com/office/powerpoint/2010/main" val="32737045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552450" y="127158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常用的动效设计软件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  </a:t>
            </a:r>
            <a:r>
              <a:rPr lang="en-US" altLang="zh-CN" b="1" dirty="0" err="1">
                <a:latin typeface="微软雅黑" panose="020B0503020204020204" pitchFamily="34" charset="-122"/>
                <a:ea typeface="微软雅黑" panose="020B0503020204020204" pitchFamily="34" charset="-122"/>
              </a:rPr>
              <a:t>MasterGo</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dirty="0" err="1">
                <a:latin typeface="微软雅黑" panose="020B0503020204020204" pitchFamily="34" charset="-122"/>
                <a:ea typeface="微软雅黑" panose="020B0503020204020204" pitchFamily="34" charset="-122"/>
              </a:rPr>
              <a:t>MasterGo</a:t>
            </a:r>
            <a:r>
              <a:rPr lang="zh-CN" altLang="en-US" dirty="0">
                <a:latin typeface="微软雅黑" panose="020B0503020204020204" pitchFamily="34" charset="-122"/>
                <a:ea typeface="微软雅黑" panose="020B0503020204020204" pitchFamily="34" charset="-122"/>
              </a:rPr>
              <a:t>是一款在线协作设计工具，专注于</a:t>
            </a:r>
            <a:r>
              <a:rPr lang="en-US" altLang="zh-CN" dirty="0">
                <a:latin typeface="微软雅黑" panose="020B0503020204020204" pitchFamily="34" charset="-122"/>
                <a:ea typeface="微软雅黑" panose="020B0503020204020204" pitchFamily="34" charset="-122"/>
              </a:rPr>
              <a:t>UI/UX</a:t>
            </a:r>
            <a:r>
              <a:rPr lang="zh-CN" altLang="en-US" dirty="0">
                <a:latin typeface="微软雅黑" panose="020B0503020204020204" pitchFamily="34" charset="-122"/>
                <a:ea typeface="微软雅黑" panose="020B0503020204020204" pitchFamily="34" charset="-122"/>
              </a:rPr>
              <a:t>设计和原型制作，适合团队使用。它提供简洁的界面和高效的工作流程。</a:t>
            </a:r>
            <a:endParaRPr lang="en-US" altLang="zh-CN"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175E3655-85D5-4735-B8AD-F291982369B0}"/>
              </a:ext>
            </a:extLst>
          </p:cNvPr>
          <p:cNvPicPr>
            <a:picLocks noChangeAspect="1"/>
          </p:cNvPicPr>
          <p:nvPr/>
        </p:nvPicPr>
        <p:blipFill>
          <a:blip r:embed="rId3"/>
          <a:stretch>
            <a:fillRect/>
          </a:stretch>
        </p:blipFill>
        <p:spPr>
          <a:xfrm>
            <a:off x="2705921" y="3195666"/>
            <a:ext cx="6018157" cy="2047846"/>
          </a:xfrm>
          <a:prstGeom prst="rect">
            <a:avLst/>
          </a:prstGeom>
        </p:spPr>
      </p:pic>
    </p:spTree>
    <p:extLst>
      <p:ext uri="{BB962C8B-B14F-4D97-AF65-F5344CB8AC3E}">
        <p14:creationId xmlns:p14="http://schemas.microsoft.com/office/powerpoint/2010/main" val="350415737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552450" y="1271587"/>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常用的动效设计软件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Principle</a:t>
            </a:r>
          </a:p>
          <a:p>
            <a:pPr indent="457200">
              <a:lnSpc>
                <a:spcPct val="150000"/>
              </a:lnSpc>
            </a:pPr>
            <a:r>
              <a:rPr lang="en-US" altLang="zh-CN" dirty="0">
                <a:latin typeface="微软雅黑" panose="020B0503020204020204" pitchFamily="34" charset="-122"/>
                <a:ea typeface="微软雅黑" panose="020B0503020204020204" pitchFamily="34" charset="-122"/>
              </a:rPr>
              <a:t>Principle</a:t>
            </a:r>
            <a:r>
              <a:rPr lang="zh-CN" altLang="en-US" dirty="0">
                <a:latin typeface="微软雅黑" panose="020B0503020204020204" pitchFamily="34" charset="-122"/>
                <a:ea typeface="微软雅黑" panose="020B0503020204020204" pitchFamily="34" charset="-122"/>
              </a:rPr>
              <a:t>是专为</a:t>
            </a:r>
            <a:r>
              <a:rPr lang="en-US" altLang="zh-CN" dirty="0">
                <a:latin typeface="微软雅黑" panose="020B0503020204020204" pitchFamily="34" charset="-122"/>
                <a:ea typeface="微软雅黑" panose="020B0503020204020204" pitchFamily="34" charset="-122"/>
              </a:rPr>
              <a:t>Web</a:t>
            </a:r>
            <a:r>
              <a:rPr lang="zh-CN" altLang="en-US" dirty="0">
                <a:latin typeface="微软雅黑" panose="020B0503020204020204" pitchFamily="34" charset="-122"/>
                <a:ea typeface="微软雅黑" panose="020B0503020204020204" pitchFamily="34" charset="-122"/>
              </a:rPr>
              <a:t>、移动及桌面设计的动画与交互</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工具，让设计师轻松将静态界面转为动态原型，展现丰富交互与动画，尤其擅长打造流畅过渡效果。</a:t>
            </a:r>
          </a:p>
        </p:txBody>
      </p:sp>
      <p:pic>
        <p:nvPicPr>
          <p:cNvPr id="5" name="图片 4">
            <a:extLst>
              <a:ext uri="{FF2B5EF4-FFF2-40B4-BE49-F238E27FC236}">
                <a16:creationId xmlns:a16="http://schemas.microsoft.com/office/drawing/2014/main" id="{00A084D5-5478-4BAB-985E-40E681A9E32F}"/>
              </a:ext>
            </a:extLst>
          </p:cNvPr>
          <p:cNvPicPr>
            <a:picLocks noChangeAspect="1"/>
          </p:cNvPicPr>
          <p:nvPr/>
        </p:nvPicPr>
        <p:blipFill>
          <a:blip r:embed="rId3"/>
          <a:stretch>
            <a:fillRect/>
          </a:stretch>
        </p:blipFill>
        <p:spPr>
          <a:xfrm>
            <a:off x="4500579" y="3247294"/>
            <a:ext cx="2428842" cy="2428842"/>
          </a:xfrm>
          <a:prstGeom prst="rect">
            <a:avLst/>
          </a:prstGeom>
        </p:spPr>
      </p:pic>
    </p:spTree>
    <p:extLst>
      <p:ext uri="{BB962C8B-B14F-4D97-AF65-F5344CB8AC3E}">
        <p14:creationId xmlns:p14="http://schemas.microsoft.com/office/powerpoint/2010/main" val="17023979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认识</a:t>
            </a: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动效</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什么是</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动效，即用户界面动效，是指在用户与应用程序或网站交互时，通过动画、过渡效果和颜色变化等形式，为用户的操作提供即时反馈的视觉表现。</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12D9A29C-30E2-49F7-86C3-924476CB737B}"/>
              </a:ext>
            </a:extLst>
          </p:cNvPr>
          <p:cNvPicPr>
            <a:picLocks noChangeAspect="1"/>
          </p:cNvPicPr>
          <p:nvPr/>
        </p:nvPicPr>
        <p:blipFill>
          <a:blip r:embed="rId3"/>
          <a:stretch>
            <a:fillRect/>
          </a:stretch>
        </p:blipFill>
        <p:spPr>
          <a:xfrm>
            <a:off x="1439151" y="2872734"/>
            <a:ext cx="8551697" cy="2948601"/>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动效设计的重要性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动效设计在</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设计中的确扮演着非常重要的角色。它不仅可以提升用户体验，还能增强界面的吸引力、优化信息的传达，并有助于构建品牌的特色。</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．提升用户体验</a:t>
            </a:r>
          </a:p>
          <a:p>
            <a:pPr indent="457200">
              <a:lnSpc>
                <a:spcPct val="150000"/>
              </a:lnSpc>
            </a:pPr>
            <a:r>
              <a:rPr lang="zh-CN" altLang="en-US" dirty="0">
                <a:latin typeface="微软雅黑" panose="020B0503020204020204" pitchFamily="34" charset="-122"/>
                <a:ea typeface="微软雅黑" panose="020B0503020204020204" pitchFamily="34" charset="-122"/>
              </a:rPr>
              <a:t>动效设计通过流畅自然的动画效果，引导用户的视线，使界面操作更加直观易懂。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．增强界面吸引力</a:t>
            </a:r>
          </a:p>
          <a:p>
            <a:pPr indent="457200">
              <a:lnSpc>
                <a:spcPct val="150000"/>
              </a:lnSpc>
            </a:pPr>
            <a:r>
              <a:rPr lang="zh-CN" altLang="en-US" dirty="0">
                <a:latin typeface="微软雅黑" panose="020B0503020204020204" pitchFamily="34" charset="-122"/>
                <a:ea typeface="微软雅黑" panose="020B0503020204020204" pitchFamily="34" charset="-122"/>
              </a:rPr>
              <a:t>动效设计能够赋予界面以生命力和动感，使静态的界面元素变得生动有趣。</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．优化信息传达</a:t>
            </a:r>
          </a:p>
          <a:p>
            <a:pPr indent="457200">
              <a:lnSpc>
                <a:spcPct val="150000"/>
              </a:lnSpc>
            </a:pPr>
            <a:r>
              <a:rPr lang="zh-CN" altLang="en-US" dirty="0">
                <a:latin typeface="微软雅黑" panose="020B0503020204020204" pitchFamily="34" charset="-122"/>
                <a:ea typeface="微软雅黑" panose="020B0503020204020204" pitchFamily="34" charset="-122"/>
              </a:rPr>
              <a:t>动效设计在信息传递方面具有独特优势。</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．构建品牌特色</a:t>
            </a:r>
          </a:p>
          <a:p>
            <a:pPr indent="457200">
              <a:lnSpc>
                <a:spcPct val="150000"/>
              </a:lnSpc>
            </a:pPr>
            <a:r>
              <a:rPr lang="zh-CN" altLang="en-US" dirty="0">
                <a:latin typeface="微软雅黑" panose="020B0503020204020204" pitchFamily="34" charset="-122"/>
                <a:ea typeface="微软雅黑" panose="020B0503020204020204" pitchFamily="34" charset="-122"/>
              </a:rPr>
              <a:t>动效设计是构建品牌特色的重要手段之一。</a:t>
            </a: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动效设计的常用技巧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为了实现有效的动效设计，设计师可以灵活运用多种技巧，为产品界面增添活力与魅力，从而提升用户体验和产品价值。以下是一些动效设计的常用技巧：</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．自然过渡</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．简洁明了</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．一致性</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．引导用户</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．反馈及时</a:t>
            </a: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．强化视觉层次</a:t>
            </a:r>
          </a:p>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．跨平台适配</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DE06889A-FC91-4824-852F-5D6D81112C56}"/>
              </a:ext>
            </a:extLst>
          </p:cNvPr>
          <p:cNvPicPr>
            <a:picLocks noChangeAspect="1"/>
          </p:cNvPicPr>
          <p:nvPr/>
        </p:nvPicPr>
        <p:blipFill>
          <a:blip r:embed="rId3"/>
          <a:stretch>
            <a:fillRect/>
          </a:stretch>
        </p:blipFill>
        <p:spPr>
          <a:xfrm>
            <a:off x="4777036" y="2733809"/>
            <a:ext cx="4952751" cy="2689652"/>
          </a:xfrm>
          <a:prstGeom prst="rect">
            <a:avLst/>
          </a:prstGeom>
        </p:spPr>
      </p:pic>
    </p:spTree>
    <p:extLst>
      <p:ext uri="{BB962C8B-B14F-4D97-AF65-F5344CB8AC3E}">
        <p14:creationId xmlns:p14="http://schemas.microsoft.com/office/powerpoint/2010/main" val="8615468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动效的属性</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时间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动效的时间属性是指动效持续的时间长度和与时间相关的其他因素，这一属性在用户体验设计中至关重要。以下是关于</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动效时间属性的详细分析。</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持续时间：动效从开始到结束所需的时间长度，通常以毫秒（</a:t>
            </a:r>
            <a:r>
              <a:rPr lang="en-US" altLang="zh-CN" dirty="0" err="1">
                <a:latin typeface="微软雅黑" panose="020B0503020204020204" pitchFamily="34" charset="-122"/>
                <a:ea typeface="微软雅黑" panose="020B0503020204020204" pitchFamily="34" charset="-122"/>
              </a:rPr>
              <a:t>ms</a:t>
            </a:r>
            <a:r>
              <a:rPr lang="zh-CN" altLang="en-US" dirty="0">
                <a:latin typeface="微软雅黑" panose="020B0503020204020204" pitchFamily="34" charset="-122"/>
                <a:ea typeface="微软雅黑" panose="020B0503020204020204" pitchFamily="34" charset="-122"/>
              </a:rPr>
              <a:t>）为单位。</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延迟：动效开始前的等待时间。</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节奏：动效之间的时间间隔和流畅性。</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时间曲线：描述动效在时间上的变化方式，包括加速和减速的过程。</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时间的上下文：根据用户的操作和界面状态调整动效的时间。</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时间一致性：在整个应用中保持动效时间的一致性。</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2791</Words>
  <Application>Microsoft Office PowerPoint</Application>
  <PresentationFormat>宽屏</PresentationFormat>
  <Paragraphs>261</Paragraphs>
  <Slides>35</Slides>
  <Notes>34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35</vt:i4>
      </vt:variant>
    </vt:vector>
  </HeadingPairs>
  <TitlesOfParts>
    <vt:vector size="49"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UI动效设计3合1（Photoshop+Illustrator+After Effects）</dc:title>
  <dc:creator/>
  <cp:keywords>UI动效设计3合1（Photoshop+Illustrator+After Effects）</cp:keywords>
  <dc:description>www.2ppt.com-爱PPT提供资源下载</dc:description>
  <cp:lastModifiedBy/>
  <cp:revision>2</cp:revision>
  <dcterms:created xsi:type="dcterms:W3CDTF">2021-05-01T02:52:20Z</dcterms:created>
  <dcterms:modified xsi:type="dcterms:W3CDTF">2024-11-04T02:37:50Z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