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3.xml" ContentType="application/vnd.openxmlformats-officedocument.presentationml.tags+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37"/>
  </p:notesMasterIdLst>
  <p:handoutMasterIdLst>
    <p:handoutMasterId r:id="rId38"/>
  </p:handoutMasterIdLst>
  <p:sldIdLst>
    <p:sldId id="374" r:id="rId3"/>
    <p:sldId id="340" r:id="rId4"/>
    <p:sldId id="360" r:id="rId5"/>
    <p:sldId id="361" r:id="rId6"/>
    <p:sldId id="407" r:id="rId7"/>
    <p:sldId id="433" r:id="rId8"/>
    <p:sldId id="434" r:id="rId9"/>
    <p:sldId id="357" r:id="rId10"/>
    <p:sldId id="435" r:id="rId11"/>
    <p:sldId id="406" r:id="rId12"/>
    <p:sldId id="412" r:id="rId13"/>
    <p:sldId id="413" r:id="rId14"/>
    <p:sldId id="414" r:id="rId15"/>
    <p:sldId id="415" r:id="rId16"/>
    <p:sldId id="416" r:id="rId17"/>
    <p:sldId id="417" r:id="rId18"/>
    <p:sldId id="436" r:id="rId19"/>
    <p:sldId id="418" r:id="rId20"/>
    <p:sldId id="423" r:id="rId21"/>
    <p:sldId id="424" r:id="rId22"/>
    <p:sldId id="425" r:id="rId23"/>
    <p:sldId id="426" r:id="rId24"/>
    <p:sldId id="437" r:id="rId25"/>
    <p:sldId id="430" r:id="rId26"/>
    <p:sldId id="431" r:id="rId27"/>
    <p:sldId id="438" r:id="rId28"/>
    <p:sldId id="432" r:id="rId29"/>
    <p:sldId id="428" r:id="rId30"/>
    <p:sldId id="429" r:id="rId31"/>
    <p:sldId id="439" r:id="rId32"/>
    <p:sldId id="440" r:id="rId33"/>
    <p:sldId id="441" r:id="rId34"/>
    <p:sldId id="442" r:id="rId35"/>
    <p:sldId id="372" r:id="rId36"/>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67" d="100"/>
          <a:sy n="67" d="100"/>
        </p:scale>
        <p:origin x="90" y="972"/>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2024/11/4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2024/11/4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3275324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3521188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35532488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11968267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2412239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6828950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23172038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10179491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114707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41801963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26793187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17776870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41000590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14118887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2883803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29246274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1074940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24435472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26427979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33</a:t>
            </a:fld>
            <a:endParaRPr lang="zh-CN" altLang="en-US"/>
          </a:p>
        </p:txBody>
      </p:sp>
    </p:spTree>
    <p:extLst>
      <p:ext uri="{BB962C8B-B14F-4D97-AF65-F5344CB8AC3E}">
        <p14:creationId xmlns:p14="http://schemas.microsoft.com/office/powerpoint/2010/main" val="42744429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34</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extLst>
      <p:ext uri="{BB962C8B-B14F-4D97-AF65-F5344CB8AC3E}">
        <p14:creationId xmlns:p14="http://schemas.microsoft.com/office/powerpoint/2010/main" val="1632680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1092083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9754394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2024/11/4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137747"/>
          </a:xfrm>
          <a:prstGeom prst="rect">
            <a:avLst/>
          </a:prstGeom>
          <a:noFill/>
        </p:spPr>
        <p:txBody>
          <a:bodyPr wrap="square" rtlCol="0">
            <a:spAutoFit/>
          </a:bodyPr>
          <a:lstStyle/>
          <a:p>
            <a:pPr>
              <a:lnSpc>
                <a:spcPct val="200000"/>
              </a:lnSpc>
            </a:pP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2</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移动</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UI</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的色彩搭配</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5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5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色彩搭配的原则</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单色搭配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单色搭配是指使用同一种颜色的不同明度和饱和度来进行组合。这种搭配方式通过色彩的变化，形成视觉上的层次感和丰富性。</a:t>
            </a:r>
          </a:p>
        </p:txBody>
      </p:sp>
      <p:pic>
        <p:nvPicPr>
          <p:cNvPr id="3" name="图片 2">
            <a:extLst>
              <a:ext uri="{FF2B5EF4-FFF2-40B4-BE49-F238E27FC236}">
                <a16:creationId xmlns:a16="http://schemas.microsoft.com/office/drawing/2014/main" id="{79690E0E-86DA-4DB6-BD44-B4C0797A552C}"/>
              </a:ext>
            </a:extLst>
          </p:cNvPr>
          <p:cNvPicPr>
            <a:picLocks noChangeAspect="1"/>
          </p:cNvPicPr>
          <p:nvPr/>
        </p:nvPicPr>
        <p:blipFill>
          <a:blip r:embed="rId3"/>
          <a:stretch>
            <a:fillRect/>
          </a:stretch>
        </p:blipFill>
        <p:spPr>
          <a:xfrm>
            <a:off x="2833892" y="3002140"/>
            <a:ext cx="5533015" cy="3038361"/>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互补色搭配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互补色是指在色相环上彼此相对的两种颜色，如红色和绿色、蓝色和橙色、黄色与紫色等。补色搭配能够通过强烈的色彩对比来传达出丰富的情感和氛围。</a:t>
            </a:r>
          </a:p>
        </p:txBody>
      </p:sp>
      <p:pic>
        <p:nvPicPr>
          <p:cNvPr id="2" name="图片 1">
            <a:extLst>
              <a:ext uri="{FF2B5EF4-FFF2-40B4-BE49-F238E27FC236}">
                <a16:creationId xmlns:a16="http://schemas.microsoft.com/office/drawing/2014/main" id="{C579E779-2355-4177-BF40-9F5004F12AE0}"/>
              </a:ext>
            </a:extLst>
          </p:cNvPr>
          <p:cNvPicPr>
            <a:picLocks noChangeAspect="1"/>
          </p:cNvPicPr>
          <p:nvPr/>
        </p:nvPicPr>
        <p:blipFill>
          <a:blip r:embed="rId3"/>
          <a:stretch>
            <a:fillRect/>
          </a:stretch>
        </p:blipFill>
        <p:spPr>
          <a:xfrm>
            <a:off x="3203736" y="2864026"/>
            <a:ext cx="5784527" cy="3176475"/>
          </a:xfrm>
          <a:prstGeom prst="rect">
            <a:avLst/>
          </a:prstGeom>
        </p:spPr>
      </p:pic>
    </p:spTree>
    <p:extLst>
      <p:ext uri="{BB962C8B-B14F-4D97-AF65-F5344CB8AC3E}">
        <p14:creationId xmlns:p14="http://schemas.microsoft.com/office/powerpoint/2010/main" val="382241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对比色搭配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对比色是指在色相环上相距较远但不完全相对的颜色，通常在色相环中夹角为</a:t>
            </a:r>
            <a:r>
              <a:rPr lang="en-US" altLang="zh-CN" dirty="0">
                <a:latin typeface="微软雅黑" panose="020B0503020204020204" pitchFamily="34" charset="-122"/>
                <a:ea typeface="微软雅黑" panose="020B0503020204020204" pitchFamily="34" charset="-122"/>
              </a:rPr>
              <a:t>120°</a:t>
            </a:r>
            <a:r>
              <a:rPr lang="zh-CN" altLang="en-US" dirty="0">
                <a:latin typeface="微软雅黑" panose="020B0503020204020204" pitchFamily="34" charset="-122"/>
                <a:ea typeface="微软雅黑" panose="020B0503020204020204" pitchFamily="34" charset="-122"/>
              </a:rPr>
              <a:t>至</a:t>
            </a:r>
            <a:r>
              <a:rPr lang="en-US" altLang="zh-CN" dirty="0">
                <a:latin typeface="微软雅黑" panose="020B0503020204020204" pitchFamily="34" charset="-122"/>
                <a:ea typeface="微软雅黑" panose="020B0503020204020204" pitchFamily="34" charset="-122"/>
              </a:rPr>
              <a:t>180°</a:t>
            </a:r>
            <a:r>
              <a:rPr lang="zh-CN" altLang="en-US" dirty="0">
                <a:latin typeface="微软雅黑" panose="020B0503020204020204" pitchFamily="34" charset="-122"/>
                <a:ea typeface="微软雅黑" panose="020B0503020204020204" pitchFamily="34" charset="-122"/>
              </a:rPr>
              <a:t>之间，如红色和蓝色、黄色和紫色等。对比色搭配能够产生强烈的视觉效果，使画面更加生动和引人注目。</a:t>
            </a:r>
          </a:p>
        </p:txBody>
      </p:sp>
      <p:pic>
        <p:nvPicPr>
          <p:cNvPr id="3" name="图片 2">
            <a:extLst>
              <a:ext uri="{FF2B5EF4-FFF2-40B4-BE49-F238E27FC236}">
                <a16:creationId xmlns:a16="http://schemas.microsoft.com/office/drawing/2014/main" id="{9B0D5E19-0AE8-4A90-9B0B-79928C304B9E}"/>
              </a:ext>
            </a:extLst>
          </p:cNvPr>
          <p:cNvPicPr>
            <a:picLocks noChangeAspect="1"/>
          </p:cNvPicPr>
          <p:nvPr/>
        </p:nvPicPr>
        <p:blipFill>
          <a:blip r:embed="rId3"/>
          <a:stretch>
            <a:fillRect/>
          </a:stretch>
        </p:blipFill>
        <p:spPr>
          <a:xfrm>
            <a:off x="2938213" y="3267622"/>
            <a:ext cx="5553573" cy="3033599"/>
          </a:xfrm>
          <a:prstGeom prst="rect">
            <a:avLst/>
          </a:prstGeom>
        </p:spPr>
      </p:pic>
    </p:spTree>
    <p:extLst>
      <p:ext uri="{BB962C8B-B14F-4D97-AF65-F5344CB8AC3E}">
        <p14:creationId xmlns:p14="http://schemas.microsoft.com/office/powerpoint/2010/main" val="312612888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相邻色搭配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相邻色是指在色相环上相邻的两种颜色，在视觉上具有较强的相关性和协调性，搭配起来既和谐又富有层次感，例如红色和橙色、橙色和黄色、黄色和绿色、绿色和蓝色等。</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765C0B18-25FF-4D30-A732-63152780EE24}"/>
              </a:ext>
            </a:extLst>
          </p:cNvPr>
          <p:cNvPicPr>
            <a:picLocks noChangeAspect="1"/>
          </p:cNvPicPr>
          <p:nvPr/>
        </p:nvPicPr>
        <p:blipFill>
          <a:blip r:embed="rId3"/>
          <a:stretch>
            <a:fillRect/>
          </a:stretch>
        </p:blipFill>
        <p:spPr>
          <a:xfrm>
            <a:off x="2652918" y="2852124"/>
            <a:ext cx="5737474" cy="3143138"/>
          </a:xfrm>
          <a:prstGeom prst="rect">
            <a:avLst/>
          </a:prstGeom>
        </p:spPr>
      </p:pic>
    </p:spTree>
    <p:extLst>
      <p:ext uri="{BB962C8B-B14F-4D97-AF65-F5344CB8AC3E}">
        <p14:creationId xmlns:p14="http://schemas.microsoft.com/office/powerpoint/2010/main" val="40494039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类似色搭配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类似色是指色相环上相邻的三种颜色，例如红色、橙色和黄色，绿色、黄绿色和黄色，蓝色、青色和绿色。在使用类似色时，可以通过调整颜色的明度和饱和度来增加层次感，使设计更加丰富。</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389D6FC3-4298-4DA3-93BB-1715B9F495AF}"/>
              </a:ext>
            </a:extLst>
          </p:cNvPr>
          <p:cNvPicPr>
            <a:picLocks noChangeAspect="1"/>
          </p:cNvPicPr>
          <p:nvPr/>
        </p:nvPicPr>
        <p:blipFill>
          <a:blip r:embed="rId3"/>
          <a:stretch>
            <a:fillRect/>
          </a:stretch>
        </p:blipFill>
        <p:spPr>
          <a:xfrm>
            <a:off x="2744681" y="3196626"/>
            <a:ext cx="5940637" cy="3262200"/>
          </a:xfrm>
          <a:prstGeom prst="rect">
            <a:avLst/>
          </a:prstGeom>
        </p:spPr>
      </p:pic>
    </p:spTree>
    <p:extLst>
      <p:ext uri="{BB962C8B-B14F-4D97-AF65-F5344CB8AC3E}">
        <p14:creationId xmlns:p14="http://schemas.microsoft.com/office/powerpoint/2010/main" val="370896381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分裂互补色搭配是指选择一个基础颜色，然后再选择与该颜色互补的两个相邻颜色进行搭配。</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分裂互补色搭配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分裂互补色搭配是指选择一个基础颜色，然后再选择与该颜色互补的两个相邻颜色进行搭配。</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F675A9CB-7057-4AE0-B898-9B62EEF8C684}"/>
              </a:ext>
            </a:extLst>
          </p:cNvPr>
          <p:cNvPicPr>
            <a:picLocks noChangeAspect="1"/>
          </p:cNvPicPr>
          <p:nvPr/>
        </p:nvPicPr>
        <p:blipFill>
          <a:blip r:embed="rId3"/>
          <a:stretch>
            <a:fillRect/>
          </a:stretch>
        </p:blipFill>
        <p:spPr>
          <a:xfrm>
            <a:off x="2569786" y="2635426"/>
            <a:ext cx="6290427" cy="3405075"/>
          </a:xfrm>
          <a:prstGeom prst="rect">
            <a:avLst/>
          </a:prstGeom>
        </p:spPr>
      </p:pic>
    </p:spTree>
    <p:extLst>
      <p:ext uri="{BB962C8B-B14F-4D97-AF65-F5344CB8AC3E}">
        <p14:creationId xmlns:p14="http://schemas.microsoft.com/office/powerpoint/2010/main" val="206687943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分裂互补色搭配是指选择一个基础颜色，然后再选择与该颜色互补的两个相邻颜色进行搭配。</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三角形搭配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三角形搭配是指在色相环上等距离分布的三种颜色。</a:t>
            </a:r>
          </a:p>
        </p:txBody>
      </p:sp>
      <p:pic>
        <p:nvPicPr>
          <p:cNvPr id="3" name="图片 2">
            <a:extLst>
              <a:ext uri="{FF2B5EF4-FFF2-40B4-BE49-F238E27FC236}">
                <a16:creationId xmlns:a16="http://schemas.microsoft.com/office/drawing/2014/main" id="{1CB75650-ADC0-4E45-8BBE-8FABB3211A04}"/>
              </a:ext>
            </a:extLst>
          </p:cNvPr>
          <p:cNvPicPr>
            <a:picLocks noChangeAspect="1"/>
          </p:cNvPicPr>
          <p:nvPr/>
        </p:nvPicPr>
        <p:blipFill>
          <a:blip r:embed="rId3"/>
          <a:stretch>
            <a:fillRect/>
          </a:stretch>
        </p:blipFill>
        <p:spPr>
          <a:xfrm>
            <a:off x="2419555" y="2710817"/>
            <a:ext cx="5533015" cy="3038361"/>
          </a:xfrm>
          <a:prstGeom prst="rect">
            <a:avLst/>
          </a:prstGeom>
        </p:spPr>
      </p:pic>
    </p:spTree>
    <p:extLst>
      <p:ext uri="{BB962C8B-B14F-4D97-AF65-F5344CB8AC3E}">
        <p14:creationId xmlns:p14="http://schemas.microsoft.com/office/powerpoint/2010/main" val="136151737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2.2.8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正方形搭配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正方形搭配是使用色相环上相隔</a:t>
            </a:r>
            <a:r>
              <a:rPr lang="en-US" altLang="zh-CN" dirty="0">
                <a:latin typeface="微软雅黑" panose="020B0503020204020204" pitchFamily="34" charset="-122"/>
                <a:ea typeface="微软雅黑" panose="020B0503020204020204" pitchFamily="34" charset="-122"/>
              </a:rPr>
              <a:t>90°</a:t>
            </a:r>
            <a:r>
              <a:rPr lang="zh-CN" altLang="en-US" dirty="0">
                <a:latin typeface="微软雅黑" panose="020B0503020204020204" pitchFamily="34" charset="-122"/>
                <a:ea typeface="微软雅黑" panose="020B0503020204020204" pitchFamily="34" charset="-122"/>
              </a:rPr>
              <a:t>的四种颜色，例如红色、绿色、蓝色和橙色。由于正方形搭配选择了色相环上分布相对均匀的颜色，因此这种搭配方式既能保证颜色的多样性，又能避免过于强烈的对比，使得整体色彩和谐而富有变化。</a:t>
            </a:r>
          </a:p>
        </p:txBody>
      </p:sp>
      <p:pic>
        <p:nvPicPr>
          <p:cNvPr id="3" name="图片 2">
            <a:extLst>
              <a:ext uri="{FF2B5EF4-FFF2-40B4-BE49-F238E27FC236}">
                <a16:creationId xmlns:a16="http://schemas.microsoft.com/office/drawing/2014/main" id="{FFD490D9-9D2B-46E3-B04D-33E1D5B20F49}"/>
              </a:ext>
            </a:extLst>
          </p:cNvPr>
          <p:cNvPicPr>
            <a:picLocks noChangeAspect="1"/>
          </p:cNvPicPr>
          <p:nvPr/>
        </p:nvPicPr>
        <p:blipFill>
          <a:blip r:embed="rId3"/>
          <a:stretch>
            <a:fillRect/>
          </a:stretch>
        </p:blipFill>
        <p:spPr>
          <a:xfrm>
            <a:off x="2938213" y="3200656"/>
            <a:ext cx="5553573" cy="3033599"/>
          </a:xfrm>
          <a:prstGeom prst="rect">
            <a:avLst/>
          </a:prstGeom>
        </p:spPr>
      </p:pic>
    </p:spTree>
    <p:extLst>
      <p:ext uri="{BB962C8B-B14F-4D97-AF65-F5344CB8AC3E}">
        <p14:creationId xmlns:p14="http://schemas.microsoft.com/office/powerpoint/2010/main" val="39757102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791629" y="3931351"/>
            <a:ext cx="428093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3600" b="1">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动效中的色彩变化</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3469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移动</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的色彩搭配在用户体验和视觉吸引力中至关重要。通过合理运用色彩理论、心理学和搭配原则，并结合行业特性与用户需求，可以创造出既美观又实用的移动应用界面，从而提升用户的情绪和操作效率，显著改善整体体验。</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462122" y="228161"/>
            <a:ext cx="8784061"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动效设计</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合</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a:t>
            </a:r>
          </a:p>
          <a:p>
            <a:pPr eaLnBrk="0" hangingPunct="0">
              <a:lnSpc>
                <a:spcPct val="150000"/>
              </a:lnSpc>
            </a:pPr>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b="1" spc="300" dirty="0" err="1">
                <a:solidFill>
                  <a:schemeClr val="tx1">
                    <a:lumMod val="75000"/>
                    <a:lumOff val="25000"/>
                  </a:schemeClr>
                </a:solidFill>
                <a:latin typeface="微软雅黑" panose="020B0503020204020204" pitchFamily="34" charset="-122"/>
                <a:ea typeface="微软雅黑" panose="020B0503020204020204" pitchFamily="34" charset="-122"/>
              </a:rPr>
              <a:t>Photoshop+Illustrator+After</a:t>
            </a:r>
            <a:r>
              <a:rPr lang="en-US" altLang="zh-CN" sz="1600" b="1" spc="300" dirty="0">
                <a:solidFill>
                  <a:schemeClr val="tx1">
                    <a:lumMod val="75000"/>
                    <a:lumOff val="25000"/>
                  </a:schemeClr>
                </a:solidFill>
                <a:latin typeface="微软雅黑" panose="020B0503020204020204" pitchFamily="34" charset="-122"/>
                <a:ea typeface="微软雅黑" panose="020B0503020204020204" pitchFamily="34" charset="-122"/>
              </a:rPr>
              <a:t> Effects</a:t>
            </a:r>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状态反馈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状态反馈是指通过颜色变化等视觉元素来即时向用户传达其操作的结果或当前系统的状态。其常见的应用方式包括：</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．成功状态</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．失败状态</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．提示</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警告状态</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．加载状态</a:t>
            </a: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．禁用状态</a:t>
            </a:r>
          </a:p>
        </p:txBody>
      </p:sp>
      <p:pic>
        <p:nvPicPr>
          <p:cNvPr id="4" name="图片 3">
            <a:extLst>
              <a:ext uri="{FF2B5EF4-FFF2-40B4-BE49-F238E27FC236}">
                <a16:creationId xmlns:a16="http://schemas.microsoft.com/office/drawing/2014/main" id="{7596FC8F-F119-438D-8FFC-259E303DCDF2}"/>
              </a:ext>
            </a:extLst>
          </p:cNvPr>
          <p:cNvPicPr>
            <a:picLocks noChangeAspect="1"/>
          </p:cNvPicPr>
          <p:nvPr/>
        </p:nvPicPr>
        <p:blipFill>
          <a:blip r:embed="rId3"/>
          <a:stretch>
            <a:fillRect/>
          </a:stretch>
        </p:blipFill>
        <p:spPr>
          <a:xfrm>
            <a:off x="6096000" y="2543197"/>
            <a:ext cx="2695238" cy="371429"/>
          </a:xfrm>
          <a:prstGeom prst="rect">
            <a:avLst/>
          </a:prstGeom>
        </p:spPr>
      </p:pic>
      <p:pic>
        <p:nvPicPr>
          <p:cNvPr id="6" name="图片 5">
            <a:extLst>
              <a:ext uri="{FF2B5EF4-FFF2-40B4-BE49-F238E27FC236}">
                <a16:creationId xmlns:a16="http://schemas.microsoft.com/office/drawing/2014/main" id="{04A59439-EE0D-4470-A2AA-26E7A7FDF402}"/>
              </a:ext>
            </a:extLst>
          </p:cNvPr>
          <p:cNvPicPr>
            <a:picLocks noChangeAspect="1"/>
          </p:cNvPicPr>
          <p:nvPr/>
        </p:nvPicPr>
        <p:blipFill>
          <a:blip r:embed="rId4"/>
          <a:stretch>
            <a:fillRect/>
          </a:stretch>
        </p:blipFill>
        <p:spPr>
          <a:xfrm>
            <a:off x="6191238" y="3090437"/>
            <a:ext cx="2504762" cy="371429"/>
          </a:xfrm>
          <a:prstGeom prst="rect">
            <a:avLst/>
          </a:prstGeom>
        </p:spPr>
      </p:pic>
      <p:pic>
        <p:nvPicPr>
          <p:cNvPr id="7" name="图片 6">
            <a:extLst>
              <a:ext uri="{FF2B5EF4-FFF2-40B4-BE49-F238E27FC236}">
                <a16:creationId xmlns:a16="http://schemas.microsoft.com/office/drawing/2014/main" id="{EB0A852B-611F-4BAE-BBF2-EB29A2F7B0D3}"/>
              </a:ext>
            </a:extLst>
          </p:cNvPr>
          <p:cNvPicPr>
            <a:picLocks noChangeAspect="1"/>
          </p:cNvPicPr>
          <p:nvPr/>
        </p:nvPicPr>
        <p:blipFill>
          <a:blip r:embed="rId5"/>
          <a:stretch>
            <a:fillRect/>
          </a:stretch>
        </p:blipFill>
        <p:spPr>
          <a:xfrm>
            <a:off x="5715000" y="3595238"/>
            <a:ext cx="3276190" cy="371429"/>
          </a:xfrm>
          <a:prstGeom prst="rect">
            <a:avLst/>
          </a:prstGeom>
        </p:spPr>
      </p:pic>
      <p:pic>
        <p:nvPicPr>
          <p:cNvPr id="8" name="图片 7">
            <a:extLst>
              <a:ext uri="{FF2B5EF4-FFF2-40B4-BE49-F238E27FC236}">
                <a16:creationId xmlns:a16="http://schemas.microsoft.com/office/drawing/2014/main" id="{BDA470F7-CC2F-42D2-8DB7-F7D0FDD53C45}"/>
              </a:ext>
            </a:extLst>
          </p:cNvPr>
          <p:cNvPicPr>
            <a:picLocks noChangeAspect="1"/>
          </p:cNvPicPr>
          <p:nvPr/>
        </p:nvPicPr>
        <p:blipFill>
          <a:blip r:embed="rId6"/>
          <a:stretch>
            <a:fillRect/>
          </a:stretch>
        </p:blipFill>
        <p:spPr>
          <a:xfrm>
            <a:off x="5562619" y="4181576"/>
            <a:ext cx="3580952" cy="371429"/>
          </a:xfrm>
          <a:prstGeom prst="rect">
            <a:avLst/>
          </a:prstGeom>
        </p:spPr>
      </p:pic>
      <p:pic>
        <p:nvPicPr>
          <p:cNvPr id="9" name="图片 8">
            <a:extLst>
              <a:ext uri="{FF2B5EF4-FFF2-40B4-BE49-F238E27FC236}">
                <a16:creationId xmlns:a16="http://schemas.microsoft.com/office/drawing/2014/main" id="{C8215FF7-0A55-4E67-80CB-8674216E01AF}"/>
              </a:ext>
            </a:extLst>
          </p:cNvPr>
          <p:cNvPicPr>
            <a:picLocks noChangeAspect="1"/>
          </p:cNvPicPr>
          <p:nvPr/>
        </p:nvPicPr>
        <p:blipFill>
          <a:blip r:embed="rId7"/>
          <a:stretch>
            <a:fillRect/>
          </a:stretch>
        </p:blipFill>
        <p:spPr>
          <a:xfrm>
            <a:off x="6096000" y="4796759"/>
            <a:ext cx="2744762" cy="1396671"/>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过渡效果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过渡效果用于平滑地过渡界面元素之间的变化，其应用方式如下：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．页面切换</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在页面切换时，色彩的变化可以有效地引导用户的注意力，减少突兀感。</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．元素过渡</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当用户与界面上的某个元素互动时（如点击或触摸），可以通过改变元素的背景色或边框色来引导用户的视线，并增强过渡的层次感，</a:t>
            </a:r>
          </a:p>
        </p:txBody>
      </p:sp>
      <p:pic>
        <p:nvPicPr>
          <p:cNvPr id="5" name="图片 4">
            <a:extLst>
              <a:ext uri="{FF2B5EF4-FFF2-40B4-BE49-F238E27FC236}">
                <a16:creationId xmlns:a16="http://schemas.microsoft.com/office/drawing/2014/main" id="{9B5F8DC0-7FF2-41D6-8D9C-92C1F2B70EE8}"/>
              </a:ext>
            </a:extLst>
          </p:cNvPr>
          <p:cNvPicPr>
            <a:picLocks noChangeAspect="1"/>
          </p:cNvPicPr>
          <p:nvPr/>
        </p:nvPicPr>
        <p:blipFill>
          <a:blip r:embed="rId3"/>
          <a:stretch>
            <a:fillRect/>
          </a:stretch>
        </p:blipFill>
        <p:spPr>
          <a:xfrm>
            <a:off x="753867" y="4556570"/>
            <a:ext cx="9404546" cy="729806"/>
          </a:xfrm>
          <a:prstGeom prst="rect">
            <a:avLst/>
          </a:prstGeom>
        </p:spPr>
      </p:pic>
    </p:spTree>
    <p:extLst>
      <p:ext uri="{BB962C8B-B14F-4D97-AF65-F5344CB8AC3E}">
        <p14:creationId xmlns:p14="http://schemas.microsoft.com/office/powerpoint/2010/main" val="200369791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强调重点</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通过色彩变化来突出重要信息或元素，可以有效引导用户的注意力。其应用方式如下：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．焦点色</a:t>
            </a:r>
          </a:p>
          <a:p>
            <a:pPr indent="457200">
              <a:lnSpc>
                <a:spcPct val="150000"/>
              </a:lnSpc>
            </a:pPr>
            <a:r>
              <a:rPr lang="zh-CN" altLang="en-US" dirty="0">
                <a:latin typeface="微软雅黑" panose="020B0503020204020204" pitchFamily="34" charset="-122"/>
                <a:ea typeface="微软雅黑" panose="020B0503020204020204" pitchFamily="34" charset="-122"/>
              </a:rPr>
              <a:t>使用醒目的色彩来强调页面中的重点元素，如按钮、图标或文本。</a:t>
            </a: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297745CF-8F4C-4B4D-8C6A-46B22121FF11}"/>
              </a:ext>
            </a:extLst>
          </p:cNvPr>
          <p:cNvPicPr>
            <a:picLocks noChangeAspect="1"/>
          </p:cNvPicPr>
          <p:nvPr/>
        </p:nvPicPr>
        <p:blipFill>
          <a:blip r:embed="rId3"/>
          <a:stretch>
            <a:fillRect/>
          </a:stretch>
        </p:blipFill>
        <p:spPr>
          <a:xfrm>
            <a:off x="2252872" y="3538110"/>
            <a:ext cx="5758650" cy="715765"/>
          </a:xfrm>
          <a:prstGeom prst="rect">
            <a:avLst/>
          </a:prstGeom>
        </p:spPr>
      </p:pic>
    </p:spTree>
    <p:extLst>
      <p:ext uri="{BB962C8B-B14F-4D97-AF65-F5344CB8AC3E}">
        <p14:creationId xmlns:p14="http://schemas.microsoft.com/office/powerpoint/2010/main" val="311420917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强调重点</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．色彩层次</a:t>
            </a:r>
          </a:p>
          <a:p>
            <a:pPr indent="457200">
              <a:lnSpc>
                <a:spcPct val="150000"/>
              </a:lnSpc>
            </a:pPr>
            <a:r>
              <a:rPr lang="zh-CN" altLang="en-US" dirty="0">
                <a:latin typeface="微软雅黑" panose="020B0503020204020204" pitchFamily="34" charset="-122"/>
                <a:ea typeface="微软雅黑" panose="020B0503020204020204" pitchFamily="34" charset="-122"/>
              </a:rPr>
              <a:t>通过色彩的明暗和冷暖对比来构建页面的视觉层次，使重要信息更加突出。</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7E1107CE-C316-4A29-B4E3-CB7F5D36089E}"/>
              </a:ext>
            </a:extLst>
          </p:cNvPr>
          <p:cNvPicPr>
            <a:picLocks noChangeAspect="1"/>
          </p:cNvPicPr>
          <p:nvPr/>
        </p:nvPicPr>
        <p:blipFill>
          <a:blip r:embed="rId3"/>
          <a:stretch>
            <a:fillRect/>
          </a:stretch>
        </p:blipFill>
        <p:spPr>
          <a:xfrm>
            <a:off x="2007340" y="3078967"/>
            <a:ext cx="7772507" cy="700065"/>
          </a:xfrm>
          <a:prstGeom prst="rect">
            <a:avLst/>
          </a:prstGeom>
        </p:spPr>
      </p:pic>
    </p:spTree>
    <p:extLst>
      <p:ext uri="{BB962C8B-B14F-4D97-AF65-F5344CB8AC3E}">
        <p14:creationId xmlns:p14="http://schemas.microsoft.com/office/powerpoint/2010/main" val="271986302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数据可视化</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在数据可视化中，色彩变化用于表示不同的数据类别或数值范围。其应用方式如下：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．图表色彩</a:t>
            </a:r>
          </a:p>
          <a:p>
            <a:pPr indent="457200">
              <a:lnSpc>
                <a:spcPct val="150000"/>
              </a:lnSpc>
            </a:pPr>
            <a:r>
              <a:rPr lang="zh-CN" altLang="en-US" dirty="0">
                <a:latin typeface="微软雅黑" panose="020B0503020204020204" pitchFamily="34" charset="-122"/>
                <a:ea typeface="微软雅黑" panose="020B0503020204020204" pitchFamily="34" charset="-122"/>
              </a:rPr>
              <a:t>根据数据的不同特点选择合适的色彩进行可视化展示。</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．色彩编码</a:t>
            </a:r>
          </a:p>
          <a:p>
            <a:pPr indent="457200">
              <a:lnSpc>
                <a:spcPct val="150000"/>
              </a:lnSpc>
            </a:pPr>
            <a:r>
              <a:rPr lang="zh-CN" altLang="en-US" dirty="0">
                <a:latin typeface="微软雅黑" panose="020B0503020204020204" pitchFamily="34" charset="-122"/>
                <a:ea typeface="微软雅黑" panose="020B0503020204020204" pitchFamily="34" charset="-122"/>
              </a:rPr>
              <a:t>在复杂的数据集中，为不同数据类型或类别分配独特的色彩编码，使信息一目了然。</a:t>
            </a:r>
          </a:p>
        </p:txBody>
      </p:sp>
      <p:pic>
        <p:nvPicPr>
          <p:cNvPr id="4" name="图片 3">
            <a:extLst>
              <a:ext uri="{FF2B5EF4-FFF2-40B4-BE49-F238E27FC236}">
                <a16:creationId xmlns:a16="http://schemas.microsoft.com/office/drawing/2014/main" id="{9BF161A3-EE4A-4B07-B395-4ABA868147B0}"/>
              </a:ext>
            </a:extLst>
          </p:cNvPr>
          <p:cNvPicPr>
            <a:picLocks noChangeAspect="1"/>
          </p:cNvPicPr>
          <p:nvPr/>
        </p:nvPicPr>
        <p:blipFill>
          <a:blip r:embed="rId3"/>
          <a:stretch>
            <a:fillRect/>
          </a:stretch>
        </p:blipFill>
        <p:spPr>
          <a:xfrm>
            <a:off x="3908767" y="4557797"/>
            <a:ext cx="3181292" cy="1728703"/>
          </a:xfrm>
          <a:prstGeom prst="rect">
            <a:avLst/>
          </a:prstGeom>
        </p:spPr>
      </p:pic>
    </p:spTree>
    <p:extLst>
      <p:ext uri="{BB962C8B-B14F-4D97-AF65-F5344CB8AC3E}">
        <p14:creationId xmlns:p14="http://schemas.microsoft.com/office/powerpoint/2010/main" val="11001969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加载指示</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在内容加载或处理过程中，色彩变化可以用作加载指示，提升用户体验。其应用方式如下：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．加载动画</a:t>
            </a:r>
          </a:p>
          <a:p>
            <a:pPr indent="457200">
              <a:lnSpc>
                <a:spcPct val="150000"/>
              </a:lnSpc>
            </a:pPr>
            <a:r>
              <a:rPr lang="zh-CN" altLang="en-US" dirty="0">
                <a:latin typeface="微软雅黑" panose="020B0503020204020204" pitchFamily="34" charset="-122"/>
                <a:ea typeface="微软雅黑" panose="020B0503020204020204" pitchFamily="34" charset="-122"/>
              </a:rPr>
              <a:t>在数据加载或页面跳转过程中，使用色彩变化的加载动画来向用户传达加载状态。</a:t>
            </a:r>
          </a:p>
        </p:txBody>
      </p:sp>
      <p:pic>
        <p:nvPicPr>
          <p:cNvPr id="5" name="图片 4">
            <a:extLst>
              <a:ext uri="{FF2B5EF4-FFF2-40B4-BE49-F238E27FC236}">
                <a16:creationId xmlns:a16="http://schemas.microsoft.com/office/drawing/2014/main" id="{97E6B515-72ED-4D76-9428-7A5F00900177}"/>
              </a:ext>
            </a:extLst>
          </p:cNvPr>
          <p:cNvPicPr>
            <a:picLocks noChangeAspect="1"/>
          </p:cNvPicPr>
          <p:nvPr/>
        </p:nvPicPr>
        <p:blipFill>
          <a:blip r:embed="rId3"/>
          <a:stretch>
            <a:fillRect/>
          </a:stretch>
        </p:blipFill>
        <p:spPr>
          <a:xfrm>
            <a:off x="2936171" y="3940320"/>
            <a:ext cx="5557657" cy="1852553"/>
          </a:xfrm>
          <a:prstGeom prst="rect">
            <a:avLst/>
          </a:prstGeom>
        </p:spPr>
      </p:pic>
    </p:spTree>
    <p:extLst>
      <p:ext uri="{BB962C8B-B14F-4D97-AF65-F5344CB8AC3E}">
        <p14:creationId xmlns:p14="http://schemas.microsoft.com/office/powerpoint/2010/main" val="405400022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加载指示</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．色彩提示</a:t>
            </a:r>
          </a:p>
          <a:p>
            <a:pPr indent="457200">
              <a:lnSpc>
                <a:spcPct val="150000"/>
              </a:lnSpc>
            </a:pPr>
            <a:r>
              <a:rPr lang="zh-CN" altLang="en-US" dirty="0">
                <a:latin typeface="微软雅黑" panose="020B0503020204020204" pitchFamily="34" charset="-122"/>
                <a:ea typeface="微软雅黑" panose="020B0503020204020204" pitchFamily="34" charset="-122"/>
              </a:rPr>
              <a:t>色彩提示通过改变界面元素的颜色来指示加载状态，帮助用户理解当前的操作进度。</a:t>
            </a:r>
          </a:p>
        </p:txBody>
      </p:sp>
      <p:pic>
        <p:nvPicPr>
          <p:cNvPr id="4" name="图片 3">
            <a:extLst>
              <a:ext uri="{FF2B5EF4-FFF2-40B4-BE49-F238E27FC236}">
                <a16:creationId xmlns:a16="http://schemas.microsoft.com/office/drawing/2014/main" id="{BB0A8B2C-9CF7-4EBA-B95F-300FD95983A0}"/>
              </a:ext>
            </a:extLst>
          </p:cNvPr>
          <p:cNvPicPr>
            <a:picLocks noChangeAspect="1"/>
          </p:cNvPicPr>
          <p:nvPr/>
        </p:nvPicPr>
        <p:blipFill>
          <a:blip r:embed="rId3"/>
          <a:stretch>
            <a:fillRect/>
          </a:stretch>
        </p:blipFill>
        <p:spPr>
          <a:xfrm>
            <a:off x="3081517" y="3334005"/>
            <a:ext cx="4923997" cy="1576330"/>
          </a:xfrm>
          <a:prstGeom prst="rect">
            <a:avLst/>
          </a:prstGeom>
        </p:spPr>
      </p:pic>
    </p:spTree>
    <p:extLst>
      <p:ext uri="{BB962C8B-B14F-4D97-AF65-F5344CB8AC3E}">
        <p14:creationId xmlns:p14="http://schemas.microsoft.com/office/powerpoint/2010/main" val="10854343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交互反馈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交互反馈是指在用户与界面元素进行交互时，通过颜色变化来增强反馈效果。</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．按钮交互</a:t>
            </a:r>
          </a:p>
          <a:p>
            <a:pPr indent="457200">
              <a:lnSpc>
                <a:spcPct val="150000"/>
              </a:lnSpc>
            </a:pPr>
            <a:r>
              <a:rPr lang="zh-CN" altLang="en-US" dirty="0">
                <a:latin typeface="微软雅黑" panose="020B0503020204020204" pitchFamily="34" charset="-122"/>
                <a:ea typeface="微软雅黑" panose="020B0503020204020204" pitchFamily="34" charset="-122"/>
              </a:rPr>
              <a:t>在按钮点击时，通过改变按钮的背景色或边框色来向用户反馈点击状态。</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．滑动</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拖拽反馈</a:t>
            </a:r>
          </a:p>
          <a:p>
            <a:pPr indent="457200">
              <a:lnSpc>
                <a:spcPct val="150000"/>
              </a:lnSpc>
            </a:pPr>
            <a:r>
              <a:rPr lang="zh-CN" altLang="en-US" dirty="0">
                <a:latin typeface="微软雅黑" panose="020B0503020204020204" pitchFamily="34" charset="-122"/>
                <a:ea typeface="微软雅黑" panose="020B0503020204020204" pitchFamily="34" charset="-122"/>
              </a:rPr>
              <a:t>在滑动或拖拽元素时，通过改变元素或背景的色彩来提供交互反馈。</a:t>
            </a:r>
          </a:p>
        </p:txBody>
      </p:sp>
      <p:pic>
        <p:nvPicPr>
          <p:cNvPr id="4" name="图片 3">
            <a:extLst>
              <a:ext uri="{FF2B5EF4-FFF2-40B4-BE49-F238E27FC236}">
                <a16:creationId xmlns:a16="http://schemas.microsoft.com/office/drawing/2014/main" id="{1C695F77-2E0F-4540-BAA6-B51D21ED8686}"/>
              </a:ext>
            </a:extLst>
          </p:cNvPr>
          <p:cNvPicPr>
            <a:picLocks noChangeAspect="1"/>
          </p:cNvPicPr>
          <p:nvPr/>
        </p:nvPicPr>
        <p:blipFill rotWithShape="1">
          <a:blip r:embed="rId3"/>
          <a:srcRect l="20605" r="14911"/>
          <a:stretch/>
        </p:blipFill>
        <p:spPr>
          <a:xfrm>
            <a:off x="3586162" y="3923856"/>
            <a:ext cx="3814763" cy="2488399"/>
          </a:xfrm>
          <a:prstGeom prst="rect">
            <a:avLst/>
          </a:prstGeom>
        </p:spPr>
      </p:pic>
    </p:spTree>
    <p:extLst>
      <p:ext uri="{BB962C8B-B14F-4D97-AF65-F5344CB8AC3E}">
        <p14:creationId xmlns:p14="http://schemas.microsoft.com/office/powerpoint/2010/main" val="123534249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4791629" y="3931351"/>
            <a:ext cx="422378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常用的色彩搭配工具</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37189732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常用的色彩搭配工具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色彩搭配工具可以帮助设计师、艺术家和任何需要使用颜色的人选择和组合颜色，以创造和谐美观的视觉效果。以下是一些常用的色彩搭配工具。</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Adobe Color</a:t>
            </a:r>
          </a:p>
          <a:p>
            <a:pPr indent="457200">
              <a:lnSpc>
                <a:spcPct val="150000"/>
              </a:lnSpc>
            </a:pPr>
            <a:r>
              <a:rPr lang="en-US" altLang="zh-CN" dirty="0">
                <a:latin typeface="微软雅黑" panose="020B0503020204020204" pitchFamily="34" charset="-122"/>
                <a:ea typeface="微软雅黑" panose="020B0503020204020204" pitchFamily="34" charset="-122"/>
              </a:rPr>
              <a:t>Adobe</a:t>
            </a:r>
            <a:r>
              <a:rPr lang="zh-CN" altLang="en-US" dirty="0">
                <a:latin typeface="微软雅黑" panose="020B0503020204020204" pitchFamily="34" charset="-122"/>
                <a:ea typeface="微软雅黑" panose="020B0503020204020204" pitchFamily="34" charset="-122"/>
              </a:rPr>
              <a:t>官方出品的配色工具，为设计师提供了强大的色彩搭配功能。该工具不仅支持</a:t>
            </a:r>
            <a:r>
              <a:rPr lang="en-US" altLang="zh-CN" dirty="0">
                <a:latin typeface="微软雅黑" panose="020B0503020204020204" pitchFamily="34" charset="-122"/>
                <a:ea typeface="微软雅黑" panose="020B0503020204020204" pitchFamily="34" charset="-122"/>
              </a:rPr>
              <a:t>RGB</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CMYK</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HSB</a:t>
            </a:r>
            <a:r>
              <a:rPr lang="zh-CN" altLang="en-US" dirty="0">
                <a:latin typeface="微软雅黑" panose="020B0503020204020204" pitchFamily="34" charset="-122"/>
                <a:ea typeface="微软雅黑" panose="020B0503020204020204" pitchFamily="34" charset="-122"/>
              </a:rPr>
              <a:t>等多种色彩模式，并提供类比、单色、补色、分割补色等多种配色规则。</a:t>
            </a:r>
          </a:p>
        </p:txBody>
      </p:sp>
      <p:pic>
        <p:nvPicPr>
          <p:cNvPr id="6" name="图片 5">
            <a:extLst>
              <a:ext uri="{FF2B5EF4-FFF2-40B4-BE49-F238E27FC236}">
                <a16:creationId xmlns:a16="http://schemas.microsoft.com/office/drawing/2014/main" id="{16CC6498-4716-47DB-9196-15E8C89A23F6}"/>
              </a:ext>
            </a:extLst>
          </p:cNvPr>
          <p:cNvPicPr>
            <a:picLocks noChangeAspect="1"/>
          </p:cNvPicPr>
          <p:nvPr/>
        </p:nvPicPr>
        <p:blipFill>
          <a:blip r:embed="rId3"/>
          <a:stretch>
            <a:fillRect/>
          </a:stretch>
        </p:blipFill>
        <p:spPr>
          <a:xfrm>
            <a:off x="4091190" y="3954787"/>
            <a:ext cx="3247619" cy="2085714"/>
          </a:xfrm>
          <a:prstGeom prst="rect">
            <a:avLst/>
          </a:prstGeom>
        </p:spPr>
      </p:pic>
    </p:spTree>
    <p:extLst>
      <p:ext uri="{BB962C8B-B14F-4D97-AF65-F5344CB8AC3E}">
        <p14:creationId xmlns:p14="http://schemas.microsoft.com/office/powerpoint/2010/main" val="33824629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215424" y="2619801"/>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色彩的基础理论</a:t>
            </a:r>
          </a:p>
        </p:txBody>
      </p:sp>
      <p:sp>
        <p:nvSpPr>
          <p:cNvPr id="8" name="Rectangle 18"/>
          <p:cNvSpPr>
            <a:spLocks noChangeArrowheads="1"/>
          </p:cNvSpPr>
          <p:nvPr/>
        </p:nvSpPr>
        <p:spPr bwMode="auto">
          <a:xfrm>
            <a:off x="4215424" y="326944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色彩搭配的原则</a:t>
            </a:r>
          </a:p>
        </p:txBody>
      </p:sp>
      <p:sp>
        <p:nvSpPr>
          <p:cNvPr id="9" name="Rectangle 18"/>
          <p:cNvSpPr>
            <a:spLocks noChangeArrowheads="1"/>
          </p:cNvSpPr>
          <p:nvPr/>
        </p:nvSpPr>
        <p:spPr bwMode="auto">
          <a:xfrm>
            <a:off x="4215424" y="391907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UI</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动效中的色彩变化</a:t>
            </a:r>
          </a:p>
        </p:txBody>
      </p:sp>
      <p:sp>
        <p:nvSpPr>
          <p:cNvPr id="10" name="Rectangle 18"/>
          <p:cNvSpPr>
            <a:spLocks noChangeArrowheads="1"/>
          </p:cNvSpPr>
          <p:nvPr/>
        </p:nvSpPr>
        <p:spPr bwMode="auto">
          <a:xfrm>
            <a:off x="4215424" y="4568718"/>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常用的色彩搭配工具</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常用的色彩搭配工具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a:t>
            </a:r>
            <a:r>
              <a:rPr lang="en-US" altLang="zh-CN" b="1" dirty="0" err="1">
                <a:latin typeface="微软雅黑" panose="020B0503020204020204" pitchFamily="34" charset="-122"/>
                <a:ea typeface="微软雅黑" panose="020B0503020204020204" pitchFamily="34" charset="-122"/>
              </a:rPr>
              <a:t>WebGradients</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dirty="0" err="1">
                <a:latin typeface="微软雅黑" panose="020B0503020204020204" pitchFamily="34" charset="-122"/>
                <a:ea typeface="微软雅黑" panose="020B0503020204020204" pitchFamily="34" charset="-122"/>
              </a:rPr>
              <a:t>WebGradients</a:t>
            </a:r>
            <a:r>
              <a:rPr lang="zh-CN" altLang="en-US" dirty="0">
                <a:latin typeface="微软雅黑" panose="020B0503020204020204" pitchFamily="34" charset="-122"/>
                <a:ea typeface="微软雅黑" panose="020B0503020204020204" pitchFamily="34" charset="-122"/>
              </a:rPr>
              <a:t>是一个主要做渐变色的配色网站，提供了</a:t>
            </a:r>
            <a:r>
              <a:rPr lang="en-US" altLang="zh-CN" dirty="0">
                <a:latin typeface="微软雅黑" panose="020B0503020204020204" pitchFamily="34" charset="-122"/>
                <a:ea typeface="微软雅黑" panose="020B0503020204020204" pitchFamily="34" charset="-122"/>
              </a:rPr>
              <a:t>180</a:t>
            </a:r>
            <a:r>
              <a:rPr lang="zh-CN" altLang="en-US" dirty="0">
                <a:latin typeface="微软雅黑" panose="020B0503020204020204" pitchFamily="34" charset="-122"/>
                <a:ea typeface="微软雅黑" panose="020B0503020204020204" pitchFamily="34" charset="-122"/>
              </a:rPr>
              <a:t>种高质量的渐变配色方案。</a:t>
            </a:r>
          </a:p>
        </p:txBody>
      </p:sp>
      <p:pic>
        <p:nvPicPr>
          <p:cNvPr id="4" name="图片 3">
            <a:extLst>
              <a:ext uri="{FF2B5EF4-FFF2-40B4-BE49-F238E27FC236}">
                <a16:creationId xmlns:a16="http://schemas.microsoft.com/office/drawing/2014/main" id="{DF976BA2-3994-4B2F-8176-96C39B079E18}"/>
              </a:ext>
            </a:extLst>
          </p:cNvPr>
          <p:cNvPicPr>
            <a:picLocks noChangeAspect="1"/>
          </p:cNvPicPr>
          <p:nvPr/>
        </p:nvPicPr>
        <p:blipFill>
          <a:blip r:embed="rId3"/>
          <a:stretch>
            <a:fillRect/>
          </a:stretch>
        </p:blipFill>
        <p:spPr>
          <a:xfrm>
            <a:off x="3118775" y="3132380"/>
            <a:ext cx="5192449" cy="2781179"/>
          </a:xfrm>
          <a:prstGeom prst="rect">
            <a:avLst/>
          </a:prstGeom>
        </p:spPr>
      </p:pic>
    </p:spTree>
    <p:extLst>
      <p:ext uri="{BB962C8B-B14F-4D97-AF65-F5344CB8AC3E}">
        <p14:creationId xmlns:p14="http://schemas.microsoft.com/office/powerpoint/2010/main" val="92641103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常用的色彩搭配工具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Eva Colors</a:t>
            </a:r>
          </a:p>
          <a:p>
            <a:pPr indent="457200">
              <a:lnSpc>
                <a:spcPct val="150000"/>
              </a:lnSpc>
            </a:pPr>
            <a:r>
              <a:rPr lang="en-US" altLang="zh-CN" dirty="0">
                <a:latin typeface="微软雅黑" panose="020B0503020204020204" pitchFamily="34" charset="-122"/>
                <a:ea typeface="微软雅黑" panose="020B0503020204020204" pitchFamily="34" charset="-122"/>
              </a:rPr>
              <a:t>Eva Colors</a:t>
            </a:r>
            <a:r>
              <a:rPr lang="zh-CN" altLang="en-US" dirty="0">
                <a:latin typeface="微软雅黑" panose="020B0503020204020204" pitchFamily="34" charset="-122"/>
                <a:ea typeface="微软雅黑" panose="020B0503020204020204" pitchFamily="34" charset="-122"/>
              </a:rPr>
              <a:t>是一个专注于色彩搭配和设计的在线工具，它通过提供精心设计的基色调色板，帮助用户快速找到适合其项目或设计的色彩方案。</a:t>
            </a:r>
          </a:p>
        </p:txBody>
      </p:sp>
      <p:pic>
        <p:nvPicPr>
          <p:cNvPr id="5" name="图片 4">
            <a:extLst>
              <a:ext uri="{FF2B5EF4-FFF2-40B4-BE49-F238E27FC236}">
                <a16:creationId xmlns:a16="http://schemas.microsoft.com/office/drawing/2014/main" id="{A7ABACC1-7E44-4160-8B97-2A8D7508F141}"/>
              </a:ext>
            </a:extLst>
          </p:cNvPr>
          <p:cNvPicPr>
            <a:picLocks noChangeAspect="1"/>
          </p:cNvPicPr>
          <p:nvPr/>
        </p:nvPicPr>
        <p:blipFill>
          <a:blip r:embed="rId3"/>
          <a:stretch>
            <a:fillRect/>
          </a:stretch>
        </p:blipFill>
        <p:spPr>
          <a:xfrm>
            <a:off x="3714952" y="3410218"/>
            <a:ext cx="4296761" cy="2847707"/>
          </a:xfrm>
          <a:prstGeom prst="rect">
            <a:avLst/>
          </a:prstGeom>
        </p:spPr>
      </p:pic>
    </p:spTree>
    <p:extLst>
      <p:ext uri="{BB962C8B-B14F-4D97-AF65-F5344CB8AC3E}">
        <p14:creationId xmlns:p14="http://schemas.microsoft.com/office/powerpoint/2010/main" val="143151406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常用的色彩搭配工具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a:t>
            </a:r>
            <a:r>
              <a:rPr lang="en-US" altLang="zh-CN" b="1" dirty="0" err="1">
                <a:latin typeface="微软雅黑" panose="020B0503020204020204" pitchFamily="34" charset="-122"/>
                <a:ea typeface="微软雅黑" panose="020B0503020204020204" pitchFamily="34" charset="-122"/>
              </a:rPr>
              <a:t>ColorSupply</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dirty="0" err="1">
                <a:latin typeface="微软雅黑" panose="020B0503020204020204" pitchFamily="34" charset="-122"/>
                <a:ea typeface="微软雅黑" panose="020B0503020204020204" pitchFamily="34" charset="-122"/>
              </a:rPr>
              <a:t>ColorSupply</a:t>
            </a:r>
            <a:r>
              <a:rPr lang="zh-CN" altLang="en-US" dirty="0">
                <a:latin typeface="微软雅黑" panose="020B0503020204020204" pitchFamily="34" charset="-122"/>
                <a:ea typeface="微软雅黑" panose="020B0503020204020204" pitchFamily="34" charset="-122"/>
              </a:rPr>
              <a:t>是一款专为设计师打造的一键生成扁平化设计配色方案的网页设计软件。</a:t>
            </a:r>
          </a:p>
        </p:txBody>
      </p:sp>
      <p:pic>
        <p:nvPicPr>
          <p:cNvPr id="4" name="图片 3">
            <a:extLst>
              <a:ext uri="{FF2B5EF4-FFF2-40B4-BE49-F238E27FC236}">
                <a16:creationId xmlns:a16="http://schemas.microsoft.com/office/drawing/2014/main" id="{DB036B49-9484-4E81-A1D8-169C81C9437A}"/>
              </a:ext>
            </a:extLst>
          </p:cNvPr>
          <p:cNvPicPr>
            <a:picLocks noChangeAspect="1"/>
          </p:cNvPicPr>
          <p:nvPr/>
        </p:nvPicPr>
        <p:blipFill>
          <a:blip r:embed="rId3"/>
          <a:stretch>
            <a:fillRect/>
          </a:stretch>
        </p:blipFill>
        <p:spPr>
          <a:xfrm>
            <a:off x="2219550" y="3178585"/>
            <a:ext cx="6083249" cy="3033599"/>
          </a:xfrm>
          <a:prstGeom prst="rect">
            <a:avLst/>
          </a:prstGeom>
        </p:spPr>
      </p:pic>
    </p:spTree>
    <p:extLst>
      <p:ext uri="{BB962C8B-B14F-4D97-AF65-F5344CB8AC3E}">
        <p14:creationId xmlns:p14="http://schemas.microsoft.com/office/powerpoint/2010/main" val="114950580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常用的色彩搭配工具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Palette</a:t>
            </a:r>
          </a:p>
          <a:p>
            <a:pPr indent="457200">
              <a:lnSpc>
                <a:spcPct val="150000"/>
              </a:lnSpc>
            </a:pPr>
            <a:r>
              <a:rPr lang="en-US" altLang="zh-CN" dirty="0">
                <a:latin typeface="微软雅黑" panose="020B0503020204020204" pitchFamily="34" charset="-122"/>
                <a:ea typeface="微软雅黑" panose="020B0503020204020204" pitchFamily="34" charset="-122"/>
              </a:rPr>
              <a:t>Palette</a:t>
            </a:r>
            <a:r>
              <a:rPr lang="zh-CN" altLang="en-US" dirty="0">
                <a:latin typeface="微软雅黑" panose="020B0503020204020204" pitchFamily="34" charset="-122"/>
                <a:ea typeface="微软雅黑" panose="020B0503020204020204" pitchFamily="34" charset="-122"/>
              </a:rPr>
              <a:t>是一个在线调色板生成和管理工具，旨在帮助设计师、艺术家和创意工作者轻松创建、分享和管理色彩组合。它提供了直观的用户界面，使用户能够快速找到所需的颜色灵感和搭配。</a:t>
            </a:r>
          </a:p>
        </p:txBody>
      </p:sp>
      <p:pic>
        <p:nvPicPr>
          <p:cNvPr id="5" name="图片 4">
            <a:extLst>
              <a:ext uri="{FF2B5EF4-FFF2-40B4-BE49-F238E27FC236}">
                <a16:creationId xmlns:a16="http://schemas.microsoft.com/office/drawing/2014/main" id="{5AF8523E-2719-4427-BF3C-C1EEE4C50972}"/>
              </a:ext>
            </a:extLst>
          </p:cNvPr>
          <p:cNvPicPr>
            <a:picLocks noChangeAspect="1"/>
          </p:cNvPicPr>
          <p:nvPr/>
        </p:nvPicPr>
        <p:blipFill>
          <a:blip r:embed="rId3"/>
          <a:stretch>
            <a:fillRect/>
          </a:stretch>
        </p:blipFill>
        <p:spPr>
          <a:xfrm>
            <a:off x="2650495" y="3510073"/>
            <a:ext cx="6129009" cy="3024075"/>
          </a:xfrm>
          <a:prstGeom prst="rect">
            <a:avLst/>
          </a:prstGeom>
        </p:spPr>
      </p:pic>
    </p:spTree>
    <p:extLst>
      <p:ext uri="{BB962C8B-B14F-4D97-AF65-F5344CB8AC3E}">
        <p14:creationId xmlns:p14="http://schemas.microsoft.com/office/powerpoint/2010/main" val="18111157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色彩的基础理论</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色彩的属性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7" name="文本框 6">
            <a:extLst>
              <a:ext uri="{FF2B5EF4-FFF2-40B4-BE49-F238E27FC236}">
                <a16:creationId xmlns:a16="http://schemas.microsoft.com/office/drawing/2014/main" id="{99596727-1A19-444F-B5DD-C3216F1543BC}"/>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色彩的三大属性分别为色相、明度以及饱和度，这三个属性共同决定了色彩的整体特征。</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．色相</a:t>
            </a:r>
          </a:p>
          <a:p>
            <a:pPr indent="457200">
              <a:lnSpc>
                <a:spcPct val="150000"/>
              </a:lnSpc>
            </a:pPr>
            <a:r>
              <a:rPr lang="zh-CN" altLang="en-US" dirty="0">
                <a:latin typeface="微软雅黑" panose="020B0503020204020204" pitchFamily="34" charset="-122"/>
                <a:ea typeface="微软雅黑" panose="020B0503020204020204" pitchFamily="34" charset="-122"/>
              </a:rPr>
              <a:t>色相是色彩的最基本属性，指颜色的基本类型或名称，是区分不同颜色的主要方式。</a:t>
            </a:r>
          </a:p>
        </p:txBody>
      </p:sp>
      <p:pic>
        <p:nvPicPr>
          <p:cNvPr id="8" name="图片 7">
            <a:extLst>
              <a:ext uri="{FF2B5EF4-FFF2-40B4-BE49-F238E27FC236}">
                <a16:creationId xmlns:a16="http://schemas.microsoft.com/office/drawing/2014/main" id="{D8605B40-2648-4DD3-9B1A-49D84F5B8A6F}"/>
              </a:ext>
            </a:extLst>
          </p:cNvPr>
          <p:cNvPicPr>
            <a:picLocks noChangeAspect="1"/>
          </p:cNvPicPr>
          <p:nvPr/>
        </p:nvPicPr>
        <p:blipFill>
          <a:blip r:embed="rId3"/>
          <a:stretch>
            <a:fillRect/>
          </a:stretch>
        </p:blipFill>
        <p:spPr>
          <a:xfrm>
            <a:off x="1400176" y="4054477"/>
            <a:ext cx="9073038" cy="1015473"/>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色彩的属性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7" name="文本框 6">
            <a:extLst>
              <a:ext uri="{FF2B5EF4-FFF2-40B4-BE49-F238E27FC236}">
                <a16:creationId xmlns:a16="http://schemas.microsoft.com/office/drawing/2014/main" id="{99596727-1A19-444F-B5DD-C3216F1543BC}"/>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．明度</a:t>
            </a:r>
          </a:p>
          <a:p>
            <a:pPr indent="457200">
              <a:lnSpc>
                <a:spcPct val="150000"/>
              </a:lnSpc>
            </a:pPr>
            <a:r>
              <a:rPr lang="zh-CN" altLang="en-US" dirty="0">
                <a:latin typeface="微软雅黑" panose="020B0503020204020204" pitchFamily="34" charset="-122"/>
                <a:ea typeface="微软雅黑" panose="020B0503020204020204" pitchFamily="34" charset="-122"/>
              </a:rPr>
              <a:t>明度是指颜色的亮度。在色彩中，明度最高的是白色，最低的是黑色，而任何色彩都可以通过添加白色或黑色来改变其明度。</a:t>
            </a:r>
          </a:p>
        </p:txBody>
      </p:sp>
      <p:pic>
        <p:nvPicPr>
          <p:cNvPr id="2" name="图片 1">
            <a:extLst>
              <a:ext uri="{FF2B5EF4-FFF2-40B4-BE49-F238E27FC236}">
                <a16:creationId xmlns:a16="http://schemas.microsoft.com/office/drawing/2014/main" id="{79FC8789-A27C-4269-9983-CD5F9DE7D8DF}"/>
              </a:ext>
            </a:extLst>
          </p:cNvPr>
          <p:cNvPicPr>
            <a:picLocks noChangeAspect="1"/>
          </p:cNvPicPr>
          <p:nvPr/>
        </p:nvPicPr>
        <p:blipFill>
          <a:blip r:embed="rId3"/>
          <a:stretch>
            <a:fillRect/>
          </a:stretch>
        </p:blipFill>
        <p:spPr>
          <a:xfrm>
            <a:off x="1978937" y="3519743"/>
            <a:ext cx="7829314" cy="876273"/>
          </a:xfrm>
          <a:prstGeom prst="rect">
            <a:avLst/>
          </a:prstGeom>
        </p:spPr>
      </p:pic>
    </p:spTree>
    <p:extLst>
      <p:ext uri="{BB962C8B-B14F-4D97-AF65-F5344CB8AC3E}">
        <p14:creationId xmlns:p14="http://schemas.microsoft.com/office/powerpoint/2010/main" val="335677340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色彩的属性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7" name="文本框 6">
            <a:extLst>
              <a:ext uri="{FF2B5EF4-FFF2-40B4-BE49-F238E27FC236}">
                <a16:creationId xmlns:a16="http://schemas.microsoft.com/office/drawing/2014/main" id="{99596727-1A19-444F-B5DD-C3216F1543BC}"/>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．饱和度</a:t>
            </a:r>
          </a:p>
          <a:p>
            <a:pPr indent="457200">
              <a:lnSpc>
                <a:spcPct val="150000"/>
              </a:lnSpc>
            </a:pPr>
            <a:r>
              <a:rPr lang="zh-CN" altLang="en-US" dirty="0">
                <a:latin typeface="微软雅黑" panose="020B0503020204020204" pitchFamily="34" charset="-122"/>
                <a:ea typeface="微软雅黑" panose="020B0503020204020204" pitchFamily="34" charset="-122"/>
              </a:rPr>
              <a:t>饱和度是指颜色的纯度或鲜艳程度。高饱和度的颜色看起来非常鲜艳和纯净，而低饱和度的颜色则显得灰暗和柔和。</a:t>
            </a:r>
          </a:p>
        </p:txBody>
      </p:sp>
      <p:pic>
        <p:nvPicPr>
          <p:cNvPr id="3" name="图片 2">
            <a:extLst>
              <a:ext uri="{FF2B5EF4-FFF2-40B4-BE49-F238E27FC236}">
                <a16:creationId xmlns:a16="http://schemas.microsoft.com/office/drawing/2014/main" id="{0D156BFF-93C2-4CF0-84FE-01BAE2EC836B}"/>
              </a:ext>
            </a:extLst>
          </p:cNvPr>
          <p:cNvPicPr>
            <a:picLocks noChangeAspect="1"/>
          </p:cNvPicPr>
          <p:nvPr/>
        </p:nvPicPr>
        <p:blipFill>
          <a:blip r:embed="rId3"/>
          <a:stretch>
            <a:fillRect/>
          </a:stretch>
        </p:blipFill>
        <p:spPr>
          <a:xfrm>
            <a:off x="1798583" y="3429000"/>
            <a:ext cx="7832833" cy="861986"/>
          </a:xfrm>
          <a:prstGeom prst="rect">
            <a:avLst/>
          </a:prstGeom>
        </p:spPr>
      </p:pic>
    </p:spTree>
    <p:extLst>
      <p:ext uri="{BB962C8B-B14F-4D97-AF65-F5344CB8AC3E}">
        <p14:creationId xmlns:p14="http://schemas.microsoft.com/office/powerpoint/2010/main" val="144864817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色彩的类别</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色彩的类别可以从多个维度进行分类，以下是一些常见的分类方式：</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．按色彩属性分类</a:t>
            </a:r>
          </a:p>
          <a:p>
            <a:pPr indent="457200">
              <a:lnSpc>
                <a:spcPct val="150000"/>
              </a:lnSpc>
            </a:pPr>
            <a:r>
              <a:rPr lang="zh-CN" altLang="en-US" dirty="0">
                <a:latin typeface="微软雅黑" panose="020B0503020204020204" pitchFamily="34" charset="-122"/>
                <a:ea typeface="微软雅黑" panose="020B0503020204020204" pitchFamily="34" charset="-122"/>
              </a:rPr>
              <a:t>按色彩属性分类可以分为原色、间色、复色、无彩色系、有彩色系。</a:t>
            </a:r>
          </a:p>
        </p:txBody>
      </p:sp>
      <p:pic>
        <p:nvPicPr>
          <p:cNvPr id="2" name="图片 1">
            <a:extLst>
              <a:ext uri="{FF2B5EF4-FFF2-40B4-BE49-F238E27FC236}">
                <a16:creationId xmlns:a16="http://schemas.microsoft.com/office/drawing/2014/main" id="{FBD52A9E-6931-4EE4-9EBB-BBB201EB0AA9}"/>
              </a:ext>
            </a:extLst>
          </p:cNvPr>
          <p:cNvPicPr>
            <a:picLocks noChangeAspect="1"/>
          </p:cNvPicPr>
          <p:nvPr/>
        </p:nvPicPr>
        <p:blipFill>
          <a:blip r:embed="rId3"/>
          <a:stretch>
            <a:fillRect/>
          </a:stretch>
        </p:blipFill>
        <p:spPr>
          <a:xfrm>
            <a:off x="1986213" y="3267622"/>
            <a:ext cx="7457573" cy="28541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色彩的类别</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．按色彩的心理感受分类</a:t>
            </a:r>
          </a:p>
          <a:p>
            <a:pPr indent="457200">
              <a:lnSpc>
                <a:spcPct val="150000"/>
              </a:lnSpc>
            </a:pPr>
            <a:r>
              <a:rPr lang="zh-CN" altLang="en-US" dirty="0">
                <a:latin typeface="微软雅黑" panose="020B0503020204020204" pitchFamily="34" charset="-122"/>
                <a:ea typeface="微软雅黑" panose="020B0503020204020204" pitchFamily="34" charset="-122"/>
              </a:rPr>
              <a:t>按色彩的心理感受分类可以将色彩分成冷色调、暖色调以及中性色。</a:t>
            </a:r>
          </a:p>
        </p:txBody>
      </p:sp>
      <p:pic>
        <p:nvPicPr>
          <p:cNvPr id="3" name="图片 2">
            <a:extLst>
              <a:ext uri="{FF2B5EF4-FFF2-40B4-BE49-F238E27FC236}">
                <a16:creationId xmlns:a16="http://schemas.microsoft.com/office/drawing/2014/main" id="{0E1F5EDA-E1F4-45A8-A887-3FE6D4957881}"/>
              </a:ext>
            </a:extLst>
          </p:cNvPr>
          <p:cNvPicPr>
            <a:picLocks noChangeAspect="1"/>
          </p:cNvPicPr>
          <p:nvPr/>
        </p:nvPicPr>
        <p:blipFill>
          <a:blip r:embed="rId3"/>
          <a:stretch>
            <a:fillRect/>
          </a:stretch>
        </p:blipFill>
        <p:spPr>
          <a:xfrm>
            <a:off x="1122705" y="2785158"/>
            <a:ext cx="8167212" cy="3125723"/>
          </a:xfrm>
          <a:prstGeom prst="rect">
            <a:avLst/>
          </a:prstGeom>
        </p:spPr>
      </p:pic>
    </p:spTree>
    <p:extLst>
      <p:ext uri="{BB962C8B-B14F-4D97-AF65-F5344CB8AC3E}">
        <p14:creationId xmlns:p14="http://schemas.microsoft.com/office/powerpoint/2010/main" val="42092233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1817</Words>
  <Application>Microsoft Office PowerPoint</Application>
  <PresentationFormat>宽屏</PresentationFormat>
  <Paragraphs>199</Paragraphs>
  <Slides>34</Slides>
  <Notes>33</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34</vt:i4>
      </vt:variant>
    </vt:vector>
  </HeadingPairs>
  <TitlesOfParts>
    <vt:vector size="47" baseType="lpstr">
      <vt:lpstr>Montserrat Hairline</vt:lpstr>
      <vt:lpstr>Poppins Light</vt:lpstr>
      <vt:lpstr>等线</vt:lpstr>
      <vt:lpstr>等线 Light</vt:lpstr>
      <vt:lpstr>思源黑体</vt:lpstr>
      <vt:lpstr>宋体</vt:lpstr>
      <vt:lpstr>微软雅黑</vt:lpstr>
      <vt:lpstr>Arial</vt:lpstr>
      <vt:lpstr>Calibri</vt:lpstr>
      <vt:lpstr>Calibri Light</vt:lpstr>
      <vt:lpstr>Lato Light</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UI动效设计3合1（Photoshop+Illustrator+After Effects）</dc:title>
  <dc:creator/>
  <cp:keywords>UI动效设计3合1（Photoshop+Illustrator+After Effects）</cp:keywords>
  <dc:description>www.2ppt.com-爱PPT提供资源下载</dc:description>
  <cp:lastModifiedBy/>
  <cp:revision>2</cp:revision>
  <dcterms:created xsi:type="dcterms:W3CDTF">2021-05-01T02:52:20Z</dcterms:created>
  <dcterms:modified xsi:type="dcterms:W3CDTF">2024-11-04T02:58:25Z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