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81" r:id="rId7"/>
    <p:sldId id="482" r:id="rId8"/>
    <p:sldId id="483" r:id="rId9"/>
    <p:sldId id="486" r:id="rId10"/>
    <p:sldId id="513" r:id="rId11"/>
    <p:sldId id="514" r:id="rId12"/>
    <p:sldId id="515" r:id="rId13"/>
    <p:sldId id="516" r:id="rId14"/>
    <p:sldId id="517" r:id="rId15"/>
    <p:sldId id="520" r:id="rId16"/>
    <p:sldId id="487" r:id="rId17"/>
    <p:sldId id="488" r:id="rId18"/>
    <p:sldId id="489" r:id="rId19"/>
    <p:sldId id="518" r:id="rId20"/>
    <p:sldId id="521" r:id="rId21"/>
    <p:sldId id="490" r:id="rId22"/>
    <p:sldId id="491" r:id="rId23"/>
    <p:sldId id="494" r:id="rId24"/>
    <p:sldId id="519" r:id="rId25"/>
    <p:sldId id="522" r:id="rId26"/>
    <p:sldId id="523" r:id="rId27"/>
    <p:sldId id="524" r:id="rId28"/>
    <p:sldId id="525" r:id="rId29"/>
    <p:sldId id="534" r:id="rId30"/>
    <p:sldId id="535" r:id="rId31"/>
    <p:sldId id="528" r:id="rId32"/>
    <p:sldId id="526" r:id="rId33"/>
    <p:sldId id="529" r:id="rId34"/>
    <p:sldId id="531" r:id="rId35"/>
    <p:sldId id="532" r:id="rId36"/>
    <p:sldId id="533" r:id="rId37"/>
    <p:sldId id="527" r:id="rId38"/>
    <p:sldId id="530" r:id="rId39"/>
    <p:sldId id="28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6.xml"/><Relationship Id="rId7" Type="http://schemas.openxmlformats.org/officeDocument/2006/relationships/image" Target="../media/image8.png"/><Relationship Id="rId2" Type="http://schemas.openxmlformats.org/officeDocument/2006/relationships/slide" Target="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模块</a:t>
            </a:r>
            <a:r>
              <a:rPr lang="en-US" altLang="zh-CN" sz="6000" b="1" dirty="0">
                <a:solidFill>
                  <a:schemeClr val="bg1"/>
                </a:solidFill>
                <a:latin typeface="微软雅黑" panose="020B0503020204020204" pitchFamily="34" charset="-122"/>
                <a:ea typeface="微软雅黑" panose="020B0503020204020204" pitchFamily="34" charset="-122"/>
              </a:rPr>
              <a:t>6  </a:t>
            </a:r>
            <a:r>
              <a:rPr lang="zh-CN" altLang="en-US" sz="6000" b="1" dirty="0">
                <a:solidFill>
                  <a:schemeClr val="bg1"/>
                </a:solidFill>
                <a:latin typeface="微软雅黑" panose="020B0503020204020204" pitchFamily="34" charset="-122"/>
                <a:ea typeface="微软雅黑" panose="020B0503020204020204" pitchFamily="34" charset="-122"/>
              </a:rPr>
              <a:t>效果器的应用</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6.2.4  </a:t>
            </a:r>
            <a:r>
              <a:rPr lang="zh-CN" altLang="en-US" b="1" dirty="0"/>
              <a:t>动态</a:t>
            </a:r>
            <a:endParaRPr lang="zh-CN" altLang="zh-CN" b="1" dirty="0"/>
          </a:p>
          <a:p>
            <a:pPr indent="457200"/>
            <a:r>
              <a:rPr lang="zh-CN" altLang="en-US" dirty="0"/>
              <a:t>“动态”效果包含自动门、压缩器、扩展器和限幅器等四个部分，也可以单独控制每一个部分。</a:t>
            </a:r>
            <a:r>
              <a:rPr lang="en-US" altLang="zh-CN" dirty="0"/>
              <a:t>LED</a:t>
            </a:r>
            <a:r>
              <a:rPr lang="zh-CN" altLang="en-US" dirty="0"/>
              <a:t>表和增益降低表可帮助了解处理音频信号的方式。选择音频，为其添加“动态”效果，会打开“效果</a:t>
            </a:r>
            <a:r>
              <a:rPr lang="en-US" altLang="zh-CN" dirty="0"/>
              <a:t>-</a:t>
            </a:r>
            <a:r>
              <a:rPr lang="zh-CN" altLang="en-US" dirty="0"/>
              <a:t>动态”对话框。</a:t>
            </a:r>
          </a:p>
        </p:txBody>
      </p:sp>
      <p:pic>
        <p:nvPicPr>
          <p:cNvPr id="3" name="图片 2">
            <a:extLst>
              <a:ext uri="{FF2B5EF4-FFF2-40B4-BE49-F238E27FC236}">
                <a16:creationId xmlns:a16="http://schemas.microsoft.com/office/drawing/2014/main" id="{CF4C8221-9C55-45FA-AF31-600CBE21EE40}"/>
              </a:ext>
            </a:extLst>
          </p:cNvPr>
          <p:cNvPicPr>
            <a:picLocks noChangeAspect="1"/>
          </p:cNvPicPr>
          <p:nvPr/>
        </p:nvPicPr>
        <p:blipFill>
          <a:blip r:embed="rId2"/>
          <a:stretch>
            <a:fillRect/>
          </a:stretch>
        </p:blipFill>
        <p:spPr>
          <a:xfrm>
            <a:off x="4006648" y="2861680"/>
            <a:ext cx="3068709" cy="3281261"/>
          </a:xfrm>
          <a:prstGeom prst="rect">
            <a:avLst/>
          </a:prstGeom>
        </p:spPr>
      </p:pic>
    </p:spTree>
    <p:extLst>
      <p:ext uri="{BB962C8B-B14F-4D97-AF65-F5344CB8AC3E}">
        <p14:creationId xmlns:p14="http://schemas.microsoft.com/office/powerpoint/2010/main" val="481337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6.2.5  </a:t>
            </a:r>
            <a:r>
              <a:rPr lang="zh-CN" altLang="en-US" b="1" dirty="0"/>
              <a:t>动态处理</a:t>
            </a:r>
            <a:endParaRPr lang="zh-CN" altLang="zh-CN" b="1" dirty="0"/>
          </a:p>
          <a:p>
            <a:pPr indent="457200"/>
            <a:r>
              <a:rPr lang="zh-CN" altLang="en-US" dirty="0"/>
              <a:t>“动态处理”效果可用作压缩器、限幅器或扩展器。作为压缩器和限制器时，此效果可减少动态范围，产生一致的音量；作为扩展器时，会通过减小低电平信号的电平来增加动态范围。</a:t>
            </a:r>
            <a:endParaRPr lang="zh-CN" altLang="zh-CN" dirty="0"/>
          </a:p>
        </p:txBody>
      </p:sp>
      <p:pic>
        <p:nvPicPr>
          <p:cNvPr id="3" name="图片 2">
            <a:extLst>
              <a:ext uri="{FF2B5EF4-FFF2-40B4-BE49-F238E27FC236}">
                <a16:creationId xmlns:a16="http://schemas.microsoft.com/office/drawing/2014/main" id="{1F4A106A-CAAC-40AF-AB0B-E72788A2EA8F}"/>
              </a:ext>
            </a:extLst>
          </p:cNvPr>
          <p:cNvPicPr>
            <a:picLocks noChangeAspect="1"/>
          </p:cNvPicPr>
          <p:nvPr/>
        </p:nvPicPr>
        <p:blipFill>
          <a:blip r:embed="rId2"/>
          <a:stretch>
            <a:fillRect/>
          </a:stretch>
        </p:blipFill>
        <p:spPr>
          <a:xfrm>
            <a:off x="3000107" y="2757060"/>
            <a:ext cx="5172456" cy="3375660"/>
          </a:xfrm>
          <a:prstGeom prst="rect">
            <a:avLst/>
          </a:prstGeom>
        </p:spPr>
      </p:pic>
    </p:spTree>
    <p:extLst>
      <p:ext uri="{BB962C8B-B14F-4D97-AF65-F5344CB8AC3E}">
        <p14:creationId xmlns:p14="http://schemas.microsoft.com/office/powerpoint/2010/main" val="1631340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6.2.6  </a:t>
            </a:r>
            <a:r>
              <a:rPr lang="zh-CN" altLang="en-US" b="1" dirty="0"/>
              <a:t>淡化包络</a:t>
            </a:r>
            <a:r>
              <a:rPr lang="en-US" altLang="zh-CN" b="1" dirty="0"/>
              <a:t>/</a:t>
            </a:r>
            <a:r>
              <a:rPr lang="zh-CN" altLang="en-US" b="1" dirty="0"/>
              <a:t>增益包络</a:t>
            </a:r>
            <a:endParaRPr lang="zh-CN" altLang="zh-CN" b="1" dirty="0"/>
          </a:p>
          <a:p>
            <a:pPr indent="457200"/>
            <a:r>
              <a:rPr lang="zh-CN" altLang="en-US" dirty="0"/>
              <a:t>“淡化包络”效果可以控制声音进入或退出时的音量大小，随时间的推移将振幅减少成各种不同的量，“增益包络”效果器则控制声音随着时间的推移增加或减少振幅。</a:t>
            </a:r>
            <a:endParaRPr lang="zh-CN" altLang="zh-CN" dirty="0"/>
          </a:p>
        </p:txBody>
      </p:sp>
      <p:pic>
        <p:nvPicPr>
          <p:cNvPr id="3" name="图片 2">
            <a:extLst>
              <a:ext uri="{FF2B5EF4-FFF2-40B4-BE49-F238E27FC236}">
                <a16:creationId xmlns:a16="http://schemas.microsoft.com/office/drawing/2014/main" id="{0A139D9B-FAF7-40AB-8A83-33ADA29F2673}"/>
              </a:ext>
            </a:extLst>
          </p:cNvPr>
          <p:cNvPicPr>
            <a:picLocks noChangeAspect="1"/>
          </p:cNvPicPr>
          <p:nvPr/>
        </p:nvPicPr>
        <p:blipFill>
          <a:blip r:embed="rId2"/>
          <a:stretch>
            <a:fillRect/>
          </a:stretch>
        </p:blipFill>
        <p:spPr>
          <a:xfrm>
            <a:off x="1252878" y="3041395"/>
            <a:ext cx="4676929" cy="2241029"/>
          </a:xfrm>
          <a:prstGeom prst="rect">
            <a:avLst/>
          </a:prstGeom>
        </p:spPr>
      </p:pic>
      <p:pic>
        <p:nvPicPr>
          <p:cNvPr id="4" name="图片 3">
            <a:extLst>
              <a:ext uri="{FF2B5EF4-FFF2-40B4-BE49-F238E27FC236}">
                <a16:creationId xmlns:a16="http://schemas.microsoft.com/office/drawing/2014/main" id="{3274C3D8-A7BB-4A91-98AA-AEC17357B1A5}"/>
              </a:ext>
            </a:extLst>
          </p:cNvPr>
          <p:cNvPicPr>
            <a:picLocks noChangeAspect="1"/>
          </p:cNvPicPr>
          <p:nvPr/>
        </p:nvPicPr>
        <p:blipFill>
          <a:blip r:embed="rId3"/>
          <a:stretch>
            <a:fillRect/>
          </a:stretch>
        </p:blipFill>
        <p:spPr>
          <a:xfrm>
            <a:off x="6059958" y="3041395"/>
            <a:ext cx="4693168" cy="2241029"/>
          </a:xfrm>
          <a:prstGeom prst="rect">
            <a:avLst/>
          </a:prstGeom>
        </p:spPr>
      </p:pic>
    </p:spTree>
    <p:extLst>
      <p:ext uri="{BB962C8B-B14F-4D97-AF65-F5344CB8AC3E}">
        <p14:creationId xmlns:p14="http://schemas.microsoft.com/office/powerpoint/2010/main" val="4107784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6.2.7  </a:t>
            </a:r>
            <a:r>
              <a:rPr lang="zh-CN" altLang="en-US" b="1" dirty="0"/>
              <a:t>强制限幅</a:t>
            </a:r>
            <a:endParaRPr lang="en-US" altLang="zh-CN" b="1" dirty="0"/>
          </a:p>
          <a:p>
            <a:pPr indent="457200"/>
            <a:r>
              <a:rPr lang="zh-CN" altLang="en-US" dirty="0"/>
              <a:t>“强制限幅”效果可以大幅减弱高于指定阀值的音频。通常，通过输入增强施加限制，这是一种可提高整体音量并同时避免扭曲的方法。</a:t>
            </a:r>
            <a:endParaRPr lang="zh-CN" altLang="zh-CN" dirty="0"/>
          </a:p>
        </p:txBody>
      </p:sp>
      <p:pic>
        <p:nvPicPr>
          <p:cNvPr id="3" name="图片 2">
            <a:extLst>
              <a:ext uri="{FF2B5EF4-FFF2-40B4-BE49-F238E27FC236}">
                <a16:creationId xmlns:a16="http://schemas.microsoft.com/office/drawing/2014/main" id="{5802B345-D2E0-415D-BEFB-545476187141}"/>
              </a:ext>
            </a:extLst>
          </p:cNvPr>
          <p:cNvPicPr>
            <a:picLocks noChangeAspect="1"/>
          </p:cNvPicPr>
          <p:nvPr/>
        </p:nvPicPr>
        <p:blipFill>
          <a:blip r:embed="rId2"/>
          <a:stretch>
            <a:fillRect/>
          </a:stretch>
        </p:blipFill>
        <p:spPr>
          <a:xfrm>
            <a:off x="3200702" y="2386143"/>
            <a:ext cx="4111665" cy="3660384"/>
          </a:xfrm>
          <a:prstGeom prst="rect">
            <a:avLst/>
          </a:prstGeom>
        </p:spPr>
      </p:pic>
    </p:spTree>
    <p:extLst>
      <p:ext uri="{BB962C8B-B14F-4D97-AF65-F5344CB8AC3E}">
        <p14:creationId xmlns:p14="http://schemas.microsoft.com/office/powerpoint/2010/main" val="835167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6.2.8  </a:t>
            </a:r>
            <a:r>
              <a:rPr lang="zh-CN" altLang="en-US" b="1" dirty="0"/>
              <a:t>多频段压缩器</a:t>
            </a:r>
            <a:endParaRPr lang="en-US" altLang="zh-CN" b="1" dirty="0"/>
          </a:p>
          <a:p>
            <a:pPr indent="457200"/>
            <a:r>
              <a:rPr lang="zh-CN" altLang="en-US" dirty="0"/>
              <a:t>“多频段压缩器”效果可独立压缩四个不同的频段。由于每个频段通常包含唯一的动态内容，因此多频段压缩对于音频母带处理是一个强大的工具。</a:t>
            </a:r>
            <a:endParaRPr lang="zh-CN" altLang="zh-CN" dirty="0"/>
          </a:p>
        </p:txBody>
      </p:sp>
      <p:pic>
        <p:nvPicPr>
          <p:cNvPr id="3" name="图片 2">
            <a:extLst>
              <a:ext uri="{FF2B5EF4-FFF2-40B4-BE49-F238E27FC236}">
                <a16:creationId xmlns:a16="http://schemas.microsoft.com/office/drawing/2014/main" id="{F2BBA754-9635-44FB-B4A0-C9346AEB8E99}"/>
              </a:ext>
            </a:extLst>
          </p:cNvPr>
          <p:cNvPicPr>
            <a:picLocks noChangeAspect="1"/>
          </p:cNvPicPr>
          <p:nvPr/>
        </p:nvPicPr>
        <p:blipFill>
          <a:blip r:embed="rId2"/>
          <a:stretch>
            <a:fillRect/>
          </a:stretch>
        </p:blipFill>
        <p:spPr>
          <a:xfrm>
            <a:off x="3914567" y="1972229"/>
            <a:ext cx="3445604" cy="4074119"/>
          </a:xfrm>
          <a:prstGeom prst="rect">
            <a:avLst/>
          </a:prstGeom>
        </p:spPr>
      </p:pic>
    </p:spTree>
    <p:extLst>
      <p:ext uri="{BB962C8B-B14F-4D97-AF65-F5344CB8AC3E}">
        <p14:creationId xmlns:p14="http://schemas.microsoft.com/office/powerpoint/2010/main" val="187650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746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6.2.9  </a:t>
            </a:r>
            <a:r>
              <a:rPr lang="zh-CN" altLang="en-US" b="1" dirty="0"/>
              <a:t>标准化</a:t>
            </a:r>
            <a:endParaRPr lang="en-US" altLang="zh-CN" b="1" dirty="0"/>
          </a:p>
          <a:p>
            <a:pPr indent="457200"/>
            <a:r>
              <a:rPr lang="zh-CN" altLang="en-US" dirty="0"/>
              <a:t>“标准化”效果可以设置音频或选择项的峰值电平。将音频标准化到</a:t>
            </a:r>
            <a:r>
              <a:rPr lang="en-US" altLang="zh-CN" dirty="0"/>
              <a:t>100%</a:t>
            </a:r>
            <a:r>
              <a:rPr lang="zh-CN" altLang="en-US" dirty="0"/>
              <a:t>时，可获得数字音频允许的最大振幅</a:t>
            </a:r>
            <a:r>
              <a:rPr lang="en-US" altLang="zh-CN" dirty="0"/>
              <a:t>0dBFS</a:t>
            </a:r>
            <a:r>
              <a:rPr lang="zh-CN" altLang="en-US" dirty="0"/>
              <a:t>。但如果要将音频发送给母带处理工程师，应将音频标准化设置</a:t>
            </a:r>
            <a:r>
              <a:rPr lang="en-US" altLang="zh-CN" dirty="0"/>
              <a:t>-3</a:t>
            </a:r>
            <a:r>
              <a:rPr lang="zh-CN" altLang="en-US" dirty="0"/>
              <a:t>到</a:t>
            </a:r>
            <a:r>
              <a:rPr lang="en-US" altLang="zh-CN" dirty="0"/>
              <a:t>-6dBFS</a:t>
            </a:r>
            <a:r>
              <a:rPr lang="zh-CN" altLang="en-US" dirty="0"/>
              <a:t>之间，为进一步处理提供缓冲。</a:t>
            </a:r>
            <a:endParaRPr lang="zh-CN" altLang="zh-CN" dirty="0"/>
          </a:p>
        </p:txBody>
      </p:sp>
      <p:pic>
        <p:nvPicPr>
          <p:cNvPr id="2" name="图片 1">
            <a:extLst>
              <a:ext uri="{FF2B5EF4-FFF2-40B4-BE49-F238E27FC236}">
                <a16:creationId xmlns:a16="http://schemas.microsoft.com/office/drawing/2014/main" id="{101189D2-4D15-4022-B602-B1B9F6C2692C}"/>
              </a:ext>
            </a:extLst>
          </p:cNvPr>
          <p:cNvPicPr>
            <a:picLocks noChangeAspect="1"/>
          </p:cNvPicPr>
          <p:nvPr/>
        </p:nvPicPr>
        <p:blipFill>
          <a:blip r:embed="rId2"/>
          <a:stretch>
            <a:fillRect/>
          </a:stretch>
        </p:blipFill>
        <p:spPr>
          <a:xfrm>
            <a:off x="3203519" y="2661629"/>
            <a:ext cx="5004243" cy="3064614"/>
          </a:xfrm>
          <a:prstGeom prst="rect">
            <a:avLst/>
          </a:prstGeom>
        </p:spPr>
      </p:pic>
    </p:spTree>
    <p:extLst>
      <p:ext uri="{BB962C8B-B14F-4D97-AF65-F5344CB8AC3E}">
        <p14:creationId xmlns:p14="http://schemas.microsoft.com/office/powerpoint/2010/main" val="2576381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329484" cy="830997"/>
          </a:xfrm>
          <a:prstGeom prst="rect">
            <a:avLst/>
          </a:prstGeom>
        </p:spPr>
        <p:txBody>
          <a:bodyPr wrap="none">
            <a:spAutoFit/>
          </a:bodyPr>
          <a:lstStyle/>
          <a:p>
            <a:r>
              <a:rPr lang="zh-CN" altLang="en-US" sz="4800" b="1" dirty="0"/>
              <a:t> 调    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633855"/>
            <a:ext cx="976517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6.3.1  </a:t>
            </a:r>
            <a:r>
              <a:rPr lang="zh-CN" altLang="en-US" b="1" dirty="0"/>
              <a:t>移相器</a:t>
            </a:r>
            <a:endParaRPr lang="zh-CN" altLang="zh-CN" b="1" dirty="0"/>
          </a:p>
          <a:p>
            <a:pPr indent="457200"/>
            <a:r>
              <a:rPr lang="zh-CN" altLang="en-US" dirty="0"/>
              <a:t>“移相器”效果与“镶边”效果类似，相位调整会移动音频信号的相位，并将其与原始信号重新合并，从而创造由</a:t>
            </a:r>
            <a:r>
              <a:rPr lang="en-US" altLang="zh-CN" dirty="0"/>
              <a:t>20</a:t>
            </a:r>
            <a:r>
              <a:rPr lang="zh-CN" altLang="en-US" dirty="0"/>
              <a:t>世纪</a:t>
            </a:r>
            <a:r>
              <a:rPr lang="en-US" altLang="zh-CN" dirty="0"/>
              <a:t>60</a:t>
            </a:r>
            <a:r>
              <a:rPr lang="zh-CN" altLang="en-US" dirty="0"/>
              <a:t>年代的音乐家首先推广的打击乐效果。与使用可变延迟的镶边效果不同，移相器效果会以上限频率为起点</a:t>
            </a:r>
            <a:r>
              <a:rPr lang="en-US" altLang="zh-CN" dirty="0"/>
              <a:t>/</a:t>
            </a:r>
            <a:r>
              <a:rPr lang="zh-CN" altLang="en-US" dirty="0"/>
              <a:t>终点扫描一系列相移滤波器，相位调整可以显著改变立体声声像，创造超自然的声音。</a:t>
            </a:r>
            <a:endParaRPr lang="zh-CN" altLang="zh-CN" dirty="0"/>
          </a:p>
        </p:txBody>
      </p:sp>
      <p:pic>
        <p:nvPicPr>
          <p:cNvPr id="2" name="图片 1">
            <a:extLst>
              <a:ext uri="{FF2B5EF4-FFF2-40B4-BE49-F238E27FC236}">
                <a16:creationId xmlns:a16="http://schemas.microsoft.com/office/drawing/2014/main" id="{26354527-F3E6-42DA-8960-4497C9C93EC8}"/>
              </a:ext>
            </a:extLst>
          </p:cNvPr>
          <p:cNvPicPr>
            <a:picLocks noChangeAspect="1"/>
          </p:cNvPicPr>
          <p:nvPr/>
        </p:nvPicPr>
        <p:blipFill>
          <a:blip r:embed="rId2"/>
          <a:stretch>
            <a:fillRect/>
          </a:stretch>
        </p:blipFill>
        <p:spPr>
          <a:xfrm>
            <a:off x="4120738" y="2980138"/>
            <a:ext cx="2834698" cy="3202158"/>
          </a:xfrm>
          <a:prstGeom prst="rect">
            <a:avLst/>
          </a:prstGeom>
        </p:spPr>
      </p:pic>
    </p:spTree>
    <p:extLst>
      <p:ext uri="{BB962C8B-B14F-4D97-AF65-F5344CB8AC3E}">
        <p14:creationId xmlns:p14="http://schemas.microsoft.com/office/powerpoint/2010/main" val="1585981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7022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6.3.2  </a:t>
            </a:r>
            <a:r>
              <a:rPr lang="zh-CN" altLang="en-US" b="1" dirty="0"/>
              <a:t>镶边</a:t>
            </a:r>
            <a:endParaRPr lang="zh-CN" altLang="zh-CN" b="1" dirty="0"/>
          </a:p>
          <a:p>
            <a:pPr indent="457200"/>
            <a:r>
              <a:rPr lang="zh-CN" altLang="en-US" dirty="0"/>
              <a:t>“镶边”效果是通过将大致等比例的变化短延迟混合到原始信号中而产生的音频效果，以特定或随机间隔稍微延迟信号和调整信号相位来创建相似的结果。最初通过将同一音频信号发送到两台卷到卷磁带录音机，然后定期按下一个卷的边缘使其减慢来产生此效果。</a:t>
            </a:r>
            <a:endParaRPr lang="zh-CN" altLang="zh-CN" dirty="0"/>
          </a:p>
        </p:txBody>
      </p:sp>
      <p:pic>
        <p:nvPicPr>
          <p:cNvPr id="3" name="图片 2">
            <a:extLst>
              <a:ext uri="{FF2B5EF4-FFF2-40B4-BE49-F238E27FC236}">
                <a16:creationId xmlns:a16="http://schemas.microsoft.com/office/drawing/2014/main" id="{4264DFED-844A-4290-8BD6-E988CE3BA94C}"/>
              </a:ext>
            </a:extLst>
          </p:cNvPr>
          <p:cNvPicPr>
            <a:picLocks noChangeAspect="1"/>
          </p:cNvPicPr>
          <p:nvPr/>
        </p:nvPicPr>
        <p:blipFill>
          <a:blip r:embed="rId2"/>
          <a:stretch>
            <a:fillRect/>
          </a:stretch>
        </p:blipFill>
        <p:spPr>
          <a:xfrm>
            <a:off x="4117920" y="2870901"/>
            <a:ext cx="2457143" cy="3304762"/>
          </a:xfrm>
          <a:prstGeom prst="rect">
            <a:avLst/>
          </a:prstGeom>
        </p:spPr>
      </p:pic>
    </p:spTree>
    <p:extLst>
      <p:ext uri="{BB962C8B-B14F-4D97-AF65-F5344CB8AC3E}">
        <p14:creationId xmlns:p14="http://schemas.microsoft.com/office/powerpoint/2010/main" val="2196911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6.3.3  </a:t>
            </a:r>
            <a:r>
              <a:rPr lang="zh-CN" altLang="en-US" b="1" dirty="0"/>
              <a:t>和声</a:t>
            </a:r>
            <a:endParaRPr lang="zh-CN" altLang="zh-CN" b="1" dirty="0"/>
          </a:p>
          <a:p>
            <a:pPr indent="457200"/>
            <a:r>
              <a:rPr lang="zh-CN" altLang="en-US" dirty="0"/>
              <a:t>“和声”效果能够使一个单独的声音模拟成合唱效果，原理是通过少量反馈添加多个短延迟，结果生成丰富生动的声音，该效果可用于增强人生音轨或为单声道音频添加立体声空间感。</a:t>
            </a:r>
            <a:endParaRPr lang="zh-CN" altLang="zh-CN" dirty="0"/>
          </a:p>
        </p:txBody>
      </p:sp>
      <p:pic>
        <p:nvPicPr>
          <p:cNvPr id="3" name="图片 2">
            <a:extLst>
              <a:ext uri="{FF2B5EF4-FFF2-40B4-BE49-F238E27FC236}">
                <a16:creationId xmlns:a16="http://schemas.microsoft.com/office/drawing/2014/main" id="{EF87B976-82F0-49ED-8E4B-E3F3755C2FEC}"/>
              </a:ext>
            </a:extLst>
          </p:cNvPr>
          <p:cNvPicPr>
            <a:picLocks noChangeAspect="1"/>
          </p:cNvPicPr>
          <p:nvPr/>
        </p:nvPicPr>
        <p:blipFill>
          <a:blip r:embed="rId2"/>
          <a:stretch>
            <a:fillRect/>
          </a:stretch>
        </p:blipFill>
        <p:spPr>
          <a:xfrm>
            <a:off x="3067145" y="2699056"/>
            <a:ext cx="5342104" cy="3341980"/>
          </a:xfrm>
          <a:prstGeom prst="rect">
            <a:avLst/>
          </a:prstGeom>
        </p:spPr>
      </p:pic>
    </p:spTree>
    <p:extLst>
      <p:ext uri="{BB962C8B-B14F-4D97-AF65-F5344CB8AC3E}">
        <p14:creationId xmlns:p14="http://schemas.microsoft.com/office/powerpoint/2010/main" val="2689892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Audition</a:t>
            </a:r>
            <a:r>
              <a:rPr lang="zh-CN" altLang="en-US"/>
              <a:t>效果器的应用非常广泛，它为用户提供了丰富的音频处理选项，使音频作品更具创意和专业性。用户可以根据自己的需求选择合适的效果器进行音频处理，从而打造出高质量、具有创意性的音频作品。</a:t>
            </a:r>
          </a:p>
          <a:p>
            <a:pPr indent="457200" latinLnBrk="1"/>
            <a:r>
              <a:rPr lang="zh-CN" altLang="en-US"/>
              <a:t> </a:t>
            </a:r>
            <a:endParaRPr lang="zh-CN" altLang="en-US"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6.3.4  </a:t>
            </a:r>
            <a:r>
              <a:rPr lang="zh-CN" altLang="en-US" b="1" dirty="0"/>
              <a:t>和声</a:t>
            </a:r>
            <a:r>
              <a:rPr lang="en-US" altLang="zh-CN" b="1" dirty="0"/>
              <a:t>/</a:t>
            </a:r>
            <a:r>
              <a:rPr lang="zh-CN" altLang="en-US" b="1" dirty="0"/>
              <a:t>镶边</a:t>
            </a:r>
            <a:endParaRPr lang="zh-CN" altLang="zh-CN" b="1" dirty="0"/>
          </a:p>
          <a:p>
            <a:pPr indent="457200"/>
            <a:r>
              <a:rPr lang="zh-CN" altLang="en-US" dirty="0"/>
              <a:t>“和声</a:t>
            </a:r>
            <a:r>
              <a:rPr lang="en-US" altLang="zh-CN" dirty="0"/>
              <a:t>/</a:t>
            </a:r>
            <a:r>
              <a:rPr lang="zh-CN" altLang="en-US" dirty="0"/>
              <a:t>镶边”效果合并了两种流行的基于延迟的效果。选择音频，为其添加“和声</a:t>
            </a:r>
            <a:r>
              <a:rPr lang="en-US" altLang="zh-CN" dirty="0"/>
              <a:t>/</a:t>
            </a:r>
            <a:r>
              <a:rPr lang="zh-CN" altLang="en-US" dirty="0"/>
              <a:t>镶边”效果，会打开“效果</a:t>
            </a:r>
            <a:r>
              <a:rPr lang="en-US" altLang="zh-CN" dirty="0"/>
              <a:t>-</a:t>
            </a:r>
            <a:r>
              <a:rPr lang="zh-CN" altLang="en-US" dirty="0"/>
              <a:t>和声</a:t>
            </a:r>
            <a:r>
              <a:rPr lang="en-US" altLang="zh-CN" dirty="0"/>
              <a:t>/</a:t>
            </a:r>
            <a:r>
              <a:rPr lang="zh-CN" altLang="en-US" dirty="0"/>
              <a:t>镶边”对话框。</a:t>
            </a:r>
            <a:endParaRPr lang="zh-CN" altLang="zh-CN" dirty="0"/>
          </a:p>
        </p:txBody>
      </p:sp>
      <p:pic>
        <p:nvPicPr>
          <p:cNvPr id="2" name="图片 1">
            <a:extLst>
              <a:ext uri="{FF2B5EF4-FFF2-40B4-BE49-F238E27FC236}">
                <a16:creationId xmlns:a16="http://schemas.microsoft.com/office/drawing/2014/main" id="{5D043928-BC1A-498B-923D-A7A48F27BCD9}"/>
              </a:ext>
            </a:extLst>
          </p:cNvPr>
          <p:cNvPicPr>
            <a:picLocks noChangeAspect="1"/>
          </p:cNvPicPr>
          <p:nvPr/>
        </p:nvPicPr>
        <p:blipFill>
          <a:blip r:embed="rId2"/>
          <a:stretch>
            <a:fillRect/>
          </a:stretch>
        </p:blipFill>
        <p:spPr>
          <a:xfrm>
            <a:off x="3225385" y="2328448"/>
            <a:ext cx="4794352" cy="3839086"/>
          </a:xfrm>
          <a:prstGeom prst="rect">
            <a:avLst/>
          </a:prstGeom>
        </p:spPr>
      </p:pic>
    </p:spTree>
    <p:extLst>
      <p:ext uri="{BB962C8B-B14F-4D97-AF65-F5344CB8AC3E}">
        <p14:creationId xmlns:p14="http://schemas.microsoft.com/office/powerpoint/2010/main" val="323026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646878" cy="830997"/>
          </a:xfrm>
          <a:prstGeom prst="rect">
            <a:avLst/>
          </a:prstGeom>
        </p:spPr>
        <p:txBody>
          <a:bodyPr wrap="none">
            <a:spAutoFit/>
          </a:bodyPr>
          <a:lstStyle/>
          <a:p>
            <a:r>
              <a:rPr lang="zh-CN" altLang="en-US" sz="4800" b="1" dirty="0"/>
              <a:t>特殊效果</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6.4.1  </a:t>
            </a:r>
            <a:r>
              <a:rPr lang="zh-CN" altLang="en-US" b="1" dirty="0"/>
              <a:t>扭曲</a:t>
            </a:r>
            <a:endParaRPr lang="zh-CN" altLang="zh-CN" b="1" dirty="0"/>
          </a:p>
          <a:p>
            <a:pPr indent="457200"/>
            <a:r>
              <a:rPr lang="zh-CN" altLang="en-US" dirty="0"/>
              <a:t>“扭曲”效果可以模拟鸣响的汽车扬声器、消音的麦克风或过载的放大器。</a:t>
            </a:r>
            <a:endParaRPr lang="zh-CN" altLang="zh-CN" dirty="0"/>
          </a:p>
        </p:txBody>
      </p:sp>
      <p:pic>
        <p:nvPicPr>
          <p:cNvPr id="3" name="图片 2">
            <a:extLst>
              <a:ext uri="{FF2B5EF4-FFF2-40B4-BE49-F238E27FC236}">
                <a16:creationId xmlns:a16="http://schemas.microsoft.com/office/drawing/2014/main" id="{AF2C81AA-E6C7-46BE-993F-797D63E5BF47}"/>
              </a:ext>
            </a:extLst>
          </p:cNvPr>
          <p:cNvPicPr>
            <a:picLocks noChangeAspect="1"/>
          </p:cNvPicPr>
          <p:nvPr/>
        </p:nvPicPr>
        <p:blipFill>
          <a:blip r:embed="rId2"/>
          <a:stretch>
            <a:fillRect/>
          </a:stretch>
        </p:blipFill>
        <p:spPr>
          <a:xfrm>
            <a:off x="3014359" y="1952721"/>
            <a:ext cx="5095319" cy="4198737"/>
          </a:xfrm>
          <a:prstGeom prst="rect">
            <a:avLst/>
          </a:prstGeom>
        </p:spPr>
      </p:pic>
    </p:spTree>
    <p:extLst>
      <p:ext uri="{BB962C8B-B14F-4D97-AF65-F5344CB8AC3E}">
        <p14:creationId xmlns:p14="http://schemas.microsoft.com/office/powerpoint/2010/main" val="1433316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6.4.2  </a:t>
            </a:r>
            <a:r>
              <a:rPr lang="zh-CN" altLang="en-US" b="1" dirty="0"/>
              <a:t>多普勒换挡器</a:t>
            </a:r>
            <a:endParaRPr lang="zh-CN" altLang="zh-CN" b="1" dirty="0"/>
          </a:p>
          <a:p>
            <a:pPr indent="457200"/>
            <a:r>
              <a:rPr lang="zh-CN" altLang="en-US" dirty="0"/>
              <a:t>“多普勒换挡器”效果会产生在对象接近，然后从我们身边穿过时我们所注意到的音调增大和减小，如警车开着警报器经过时。当车朝着我们驶来时，由于每个声波都经过向前行驶的汽车的压缩，因此声音会以较高的频率传到耳朵。而在车经过时，情况恰恰相反，此时会将声波进行伸缩，从而产生较低频的声音。</a:t>
            </a:r>
            <a:endParaRPr lang="zh-CN" altLang="zh-CN" dirty="0"/>
          </a:p>
        </p:txBody>
      </p:sp>
      <p:pic>
        <p:nvPicPr>
          <p:cNvPr id="2" name="图片 1">
            <a:extLst>
              <a:ext uri="{FF2B5EF4-FFF2-40B4-BE49-F238E27FC236}">
                <a16:creationId xmlns:a16="http://schemas.microsoft.com/office/drawing/2014/main" id="{47C976EA-DA03-46B8-A447-5A46CF247AC8}"/>
              </a:ext>
            </a:extLst>
          </p:cNvPr>
          <p:cNvPicPr>
            <a:picLocks noChangeAspect="1"/>
          </p:cNvPicPr>
          <p:nvPr/>
        </p:nvPicPr>
        <p:blipFill>
          <a:blip r:embed="rId2"/>
          <a:stretch>
            <a:fillRect/>
          </a:stretch>
        </p:blipFill>
        <p:spPr>
          <a:xfrm>
            <a:off x="3816146" y="3038807"/>
            <a:ext cx="3390476" cy="2819048"/>
          </a:xfrm>
          <a:prstGeom prst="rect">
            <a:avLst/>
          </a:prstGeom>
        </p:spPr>
      </p:pic>
    </p:spTree>
    <p:extLst>
      <p:ext uri="{BB962C8B-B14F-4D97-AF65-F5344CB8AC3E}">
        <p14:creationId xmlns:p14="http://schemas.microsoft.com/office/powerpoint/2010/main" val="1125318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6.4.3  </a:t>
            </a:r>
            <a:r>
              <a:rPr lang="zh-CN" altLang="en-US" b="1" dirty="0"/>
              <a:t>吉他套件</a:t>
            </a:r>
            <a:endParaRPr lang="zh-CN" altLang="zh-CN" b="1" dirty="0"/>
          </a:p>
          <a:p>
            <a:pPr indent="457200"/>
            <a:r>
              <a:rPr lang="zh-CN" altLang="en-US" dirty="0"/>
              <a:t>“吉他套件”效果应用一系列可优化和改变吉他音轨声音的处理器。“压缩器”阶段可减少动态范围，产生具有更大影响的更紧的声音。“滤波”、“扭曲”和“帧建模”阶段可模拟吉他手用来创造有表现力的艺术表演的一般效果。</a:t>
            </a:r>
            <a:endParaRPr lang="en-US" altLang="zh-CN" dirty="0"/>
          </a:p>
        </p:txBody>
      </p:sp>
      <p:pic>
        <p:nvPicPr>
          <p:cNvPr id="3" name="图片 2">
            <a:extLst>
              <a:ext uri="{FF2B5EF4-FFF2-40B4-BE49-F238E27FC236}">
                <a16:creationId xmlns:a16="http://schemas.microsoft.com/office/drawing/2014/main" id="{4A4B7B24-DF0C-4EEE-A5BF-8B55687D4C46}"/>
              </a:ext>
            </a:extLst>
          </p:cNvPr>
          <p:cNvPicPr>
            <a:picLocks noChangeAspect="1"/>
          </p:cNvPicPr>
          <p:nvPr/>
        </p:nvPicPr>
        <p:blipFill>
          <a:blip r:embed="rId2"/>
          <a:stretch>
            <a:fillRect/>
          </a:stretch>
        </p:blipFill>
        <p:spPr>
          <a:xfrm>
            <a:off x="3562186" y="2433893"/>
            <a:ext cx="4905412" cy="3592153"/>
          </a:xfrm>
          <a:prstGeom prst="rect">
            <a:avLst/>
          </a:prstGeom>
        </p:spPr>
      </p:pic>
    </p:spTree>
    <p:extLst>
      <p:ext uri="{BB962C8B-B14F-4D97-AF65-F5344CB8AC3E}">
        <p14:creationId xmlns:p14="http://schemas.microsoft.com/office/powerpoint/2010/main" val="227287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6.4.4  </a:t>
            </a:r>
            <a:r>
              <a:rPr lang="zh-CN" altLang="en-US" b="1" dirty="0"/>
              <a:t>母带处理</a:t>
            </a:r>
            <a:endParaRPr lang="zh-CN" altLang="zh-CN" b="1" dirty="0"/>
          </a:p>
          <a:p>
            <a:pPr indent="457200"/>
            <a:r>
              <a:rPr lang="en-US" altLang="zh-CN" dirty="0"/>
              <a:t>Audition</a:t>
            </a:r>
            <a:r>
              <a:rPr lang="zh-CN" altLang="en-US" dirty="0"/>
              <a:t>中的“母带处理”效果可以描述优化特定介质（如电台、视频、</a:t>
            </a:r>
            <a:r>
              <a:rPr lang="en-US" altLang="zh-CN" dirty="0"/>
              <a:t>CD</a:t>
            </a:r>
            <a:r>
              <a:rPr lang="zh-CN" altLang="en-US" dirty="0"/>
              <a:t>或</a:t>
            </a:r>
            <a:r>
              <a:rPr lang="en-US" altLang="zh-CN" dirty="0"/>
              <a:t>Web</a:t>
            </a:r>
            <a:r>
              <a:rPr lang="zh-CN" altLang="en-US" dirty="0"/>
              <a:t>）音频文件的完整过程，用户可以利用此效果对音频进行快速母带处理。</a:t>
            </a:r>
            <a:endParaRPr lang="en-US" altLang="zh-CN" dirty="0"/>
          </a:p>
        </p:txBody>
      </p:sp>
      <p:pic>
        <p:nvPicPr>
          <p:cNvPr id="2" name="图片 1">
            <a:extLst>
              <a:ext uri="{FF2B5EF4-FFF2-40B4-BE49-F238E27FC236}">
                <a16:creationId xmlns:a16="http://schemas.microsoft.com/office/drawing/2014/main" id="{B2729320-9244-41D6-B920-D2EA34C020B9}"/>
              </a:ext>
            </a:extLst>
          </p:cNvPr>
          <p:cNvPicPr>
            <a:picLocks noChangeAspect="1"/>
          </p:cNvPicPr>
          <p:nvPr/>
        </p:nvPicPr>
        <p:blipFill>
          <a:blip r:embed="rId2"/>
          <a:stretch>
            <a:fillRect/>
          </a:stretch>
        </p:blipFill>
        <p:spPr>
          <a:xfrm>
            <a:off x="2733473" y="2209586"/>
            <a:ext cx="5855891" cy="3882141"/>
          </a:xfrm>
          <a:prstGeom prst="rect">
            <a:avLst/>
          </a:prstGeom>
        </p:spPr>
      </p:pic>
    </p:spTree>
    <p:extLst>
      <p:ext uri="{BB962C8B-B14F-4D97-AF65-F5344CB8AC3E}">
        <p14:creationId xmlns:p14="http://schemas.microsoft.com/office/powerpoint/2010/main" val="2608180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6.4.5  </a:t>
            </a:r>
            <a:r>
              <a:rPr lang="zh-CN" altLang="en-US" b="1" dirty="0"/>
              <a:t>响度探测器</a:t>
            </a:r>
            <a:endParaRPr lang="zh-CN" altLang="zh-CN" b="1" dirty="0"/>
          </a:p>
          <a:p>
            <a:pPr indent="457200"/>
            <a:r>
              <a:rPr lang="zh-CN" altLang="en-US" dirty="0"/>
              <a:t>“响度探测器”效果可以为用户提供有关峰值、平均以及范围级别的信息。“响度历史记录”、“瞬时响度”、“真正峰值级别”以及灵活的描述符组合起来为用户在单个视图中提供了响度概览，“雷达”扫描视图提供了响度随时间而变化的极佳视图。</a:t>
            </a:r>
            <a:endParaRPr lang="en-US" altLang="zh-CN" dirty="0"/>
          </a:p>
        </p:txBody>
      </p:sp>
      <p:pic>
        <p:nvPicPr>
          <p:cNvPr id="2" name="图片 1">
            <a:extLst>
              <a:ext uri="{FF2B5EF4-FFF2-40B4-BE49-F238E27FC236}">
                <a16:creationId xmlns:a16="http://schemas.microsoft.com/office/drawing/2014/main" id="{71F3F80A-B436-49FA-B355-923837F481A7}"/>
              </a:ext>
            </a:extLst>
          </p:cNvPr>
          <p:cNvPicPr>
            <a:picLocks noChangeAspect="1"/>
          </p:cNvPicPr>
          <p:nvPr/>
        </p:nvPicPr>
        <p:blipFill>
          <a:blip r:embed="rId2"/>
          <a:stretch>
            <a:fillRect/>
          </a:stretch>
        </p:blipFill>
        <p:spPr>
          <a:xfrm>
            <a:off x="2895175" y="2565629"/>
            <a:ext cx="5634227" cy="3677022"/>
          </a:xfrm>
          <a:prstGeom prst="rect">
            <a:avLst/>
          </a:prstGeom>
        </p:spPr>
      </p:pic>
    </p:spTree>
    <p:extLst>
      <p:ext uri="{BB962C8B-B14F-4D97-AF65-F5344CB8AC3E}">
        <p14:creationId xmlns:p14="http://schemas.microsoft.com/office/powerpoint/2010/main" val="680709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6.4.6  </a:t>
            </a:r>
            <a:r>
              <a:rPr lang="zh-CN" altLang="en-US" b="1" dirty="0"/>
              <a:t>人声增强</a:t>
            </a:r>
            <a:endParaRPr lang="zh-CN" altLang="zh-CN" b="1" dirty="0"/>
          </a:p>
          <a:p>
            <a:pPr indent="457200"/>
            <a:r>
              <a:rPr lang="zh-CN" altLang="en-US" dirty="0"/>
              <a:t>“人声增强”效果可以快速改善旁白录音的质量。选择音频，为其添加“人声增强”效果，会打开“效果</a:t>
            </a:r>
            <a:r>
              <a:rPr lang="en-US" altLang="zh-CN" dirty="0"/>
              <a:t>-</a:t>
            </a:r>
            <a:r>
              <a:rPr lang="zh-CN" altLang="en-US" dirty="0"/>
              <a:t>人声增强”对话框。</a:t>
            </a:r>
            <a:endParaRPr lang="en-US" altLang="zh-CN" dirty="0"/>
          </a:p>
        </p:txBody>
      </p:sp>
      <p:pic>
        <p:nvPicPr>
          <p:cNvPr id="2" name="图片 1">
            <a:extLst>
              <a:ext uri="{FF2B5EF4-FFF2-40B4-BE49-F238E27FC236}">
                <a16:creationId xmlns:a16="http://schemas.microsoft.com/office/drawing/2014/main" id="{FDE6DB55-95A9-4880-AD0E-487BED86C9E8}"/>
              </a:ext>
            </a:extLst>
          </p:cNvPr>
          <p:cNvPicPr>
            <a:picLocks noChangeAspect="1"/>
          </p:cNvPicPr>
          <p:nvPr/>
        </p:nvPicPr>
        <p:blipFill>
          <a:blip r:embed="rId2"/>
          <a:stretch>
            <a:fillRect/>
          </a:stretch>
        </p:blipFill>
        <p:spPr>
          <a:xfrm>
            <a:off x="3116058" y="2656528"/>
            <a:ext cx="5443478" cy="2769911"/>
          </a:xfrm>
          <a:prstGeom prst="rect">
            <a:avLst/>
          </a:prstGeom>
        </p:spPr>
      </p:pic>
    </p:spTree>
    <p:extLst>
      <p:ext uri="{BB962C8B-B14F-4D97-AF65-F5344CB8AC3E}">
        <p14:creationId xmlns:p14="http://schemas.microsoft.com/office/powerpoint/2010/main" val="1216314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262432" cy="830997"/>
          </a:xfrm>
          <a:prstGeom prst="rect">
            <a:avLst/>
          </a:prstGeom>
        </p:spPr>
        <p:txBody>
          <a:bodyPr wrap="none">
            <a:spAutoFit/>
          </a:bodyPr>
          <a:lstStyle/>
          <a:p>
            <a:r>
              <a:rPr lang="zh-CN" altLang="en-US" sz="4800" b="1"/>
              <a:t>立体声声像</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4115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88884"/>
            <a:ext cx="9765175"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6.5.1  </a:t>
            </a:r>
            <a:r>
              <a:rPr lang="zh-CN" altLang="en-US" b="1" dirty="0"/>
              <a:t>图形相位调整器</a:t>
            </a:r>
            <a:endParaRPr lang="zh-CN" altLang="zh-CN" b="1" dirty="0"/>
          </a:p>
          <a:p>
            <a:pPr indent="457200"/>
            <a:r>
              <a:rPr lang="zh-CN" altLang="en-US" dirty="0"/>
              <a:t>“图形相位调整器”效果可使通过向图示中添加控制点来调整波形的相位。选择音频，为其添加“图形相位调整器”效果，会打开“效果</a:t>
            </a:r>
            <a:r>
              <a:rPr lang="en-US" altLang="zh-CN" dirty="0"/>
              <a:t>-</a:t>
            </a:r>
            <a:r>
              <a:rPr lang="zh-CN" altLang="en-US" dirty="0"/>
              <a:t>图形相位调整器”对话框。</a:t>
            </a:r>
            <a:endParaRPr lang="en-US" altLang="zh-CN" dirty="0"/>
          </a:p>
        </p:txBody>
      </p:sp>
      <p:pic>
        <p:nvPicPr>
          <p:cNvPr id="2" name="图片 1">
            <a:extLst>
              <a:ext uri="{FF2B5EF4-FFF2-40B4-BE49-F238E27FC236}">
                <a16:creationId xmlns:a16="http://schemas.microsoft.com/office/drawing/2014/main" id="{FAB58DF9-A44F-4970-9B56-90942A7C86B6}"/>
              </a:ext>
            </a:extLst>
          </p:cNvPr>
          <p:cNvPicPr>
            <a:picLocks noChangeAspect="1"/>
          </p:cNvPicPr>
          <p:nvPr/>
        </p:nvPicPr>
        <p:blipFill>
          <a:blip r:embed="rId2"/>
          <a:stretch>
            <a:fillRect/>
          </a:stretch>
        </p:blipFill>
        <p:spPr>
          <a:xfrm>
            <a:off x="3868187" y="2198823"/>
            <a:ext cx="3728744" cy="3902174"/>
          </a:xfrm>
          <a:prstGeom prst="rect">
            <a:avLst/>
          </a:prstGeom>
        </p:spPr>
      </p:pic>
    </p:spTree>
    <p:extLst>
      <p:ext uri="{BB962C8B-B14F-4D97-AF65-F5344CB8AC3E}">
        <p14:creationId xmlns:p14="http://schemas.microsoft.com/office/powerpoint/2010/main" val="2431066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AAEE6F8D-AC72-4147-9F90-4ABD7BE8980E}"/>
              </a:ext>
            </a:extLst>
          </p:cNvPr>
          <p:cNvGrpSpPr/>
          <p:nvPr/>
        </p:nvGrpSpPr>
        <p:grpSpPr>
          <a:xfrm>
            <a:off x="7462366" y="508777"/>
            <a:ext cx="1065099" cy="688802"/>
            <a:chOff x="7433952" y="1477514"/>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1477514"/>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160684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58521A50-DE08-4D07-96F2-8FB8C3C13615}"/>
              </a:ext>
            </a:extLst>
          </p:cNvPr>
          <p:cNvGrpSpPr/>
          <p:nvPr/>
        </p:nvGrpSpPr>
        <p:grpSpPr>
          <a:xfrm>
            <a:off x="7465034" y="1266314"/>
            <a:ext cx="1075500" cy="690809"/>
            <a:chOff x="7436620" y="2534851"/>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36620" y="2534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2666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01261C95-11C4-4573-99A2-984CE8E6ECF1}"/>
              </a:ext>
            </a:extLst>
          </p:cNvPr>
          <p:cNvGrpSpPr/>
          <p:nvPr/>
        </p:nvGrpSpPr>
        <p:grpSpPr>
          <a:xfrm>
            <a:off x="7486378" y="2094396"/>
            <a:ext cx="1025564" cy="706049"/>
            <a:chOff x="7457964" y="3572794"/>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57964" y="3572794"/>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371937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505345" y="1266117"/>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振幅与压限</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505345" y="2064116"/>
            <a:ext cx="99899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调    制</a:t>
            </a:r>
          </a:p>
        </p:txBody>
      </p:sp>
      <p:grpSp>
        <p:nvGrpSpPr>
          <p:cNvPr id="23" name="组合 22">
            <a:extLst>
              <a:ext uri="{FF2B5EF4-FFF2-40B4-BE49-F238E27FC236}">
                <a16:creationId xmlns:a16="http://schemas.microsoft.com/office/drawing/2014/main" id="{C479EE7D-9BB6-4FE9-ABF4-CA00A23C6F95}"/>
              </a:ext>
            </a:extLst>
          </p:cNvPr>
          <p:cNvGrpSpPr/>
          <p:nvPr/>
        </p:nvGrpSpPr>
        <p:grpSpPr>
          <a:xfrm>
            <a:off x="7481934" y="2862939"/>
            <a:ext cx="1056470" cy="690912"/>
            <a:chOff x="7453520" y="4626151"/>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53520" y="4626151"/>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1" y="475759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8933" y="2794661"/>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特殊效果</a:t>
            </a:r>
            <a:endParaRPr lang="zh-CN" altLang="zh-CN" dirty="0"/>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505345" y="498368"/>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认识效果器</a:t>
            </a:r>
            <a:endParaRPr lang="zh-CN" altLang="en-US" dirty="0"/>
          </a:p>
        </p:txBody>
      </p:sp>
      <p:pic>
        <p:nvPicPr>
          <p:cNvPr id="18" name="图片 17">
            <a:extLst>
              <a:ext uri="{FF2B5EF4-FFF2-40B4-BE49-F238E27FC236}">
                <a16:creationId xmlns:a16="http://schemas.microsoft.com/office/drawing/2014/main" id="{6341C876-64F6-4656-905A-0457BB687742}"/>
              </a:ext>
            </a:extLst>
          </p:cNvPr>
          <p:cNvPicPr>
            <a:picLocks noChangeAspect="1"/>
          </p:cNvPicPr>
          <p:nvPr/>
        </p:nvPicPr>
        <p:blipFill rotWithShape="1">
          <a:blip r:embed="rId6">
            <a:extLst>
              <a:ext uri="{28A0092B-C50C-407E-A947-70E740481C1C}">
                <a14:useLocalDpi xmlns:a14="http://schemas.microsoft.com/office/drawing/2010/main" val="0"/>
              </a:ext>
            </a:extLst>
          </a:blip>
          <a:srcRect t="9678" b="1340"/>
          <a:stretch/>
        </p:blipFill>
        <p:spPr>
          <a:xfrm>
            <a:off x="7489932" y="5403799"/>
            <a:ext cx="1340127" cy="894357"/>
          </a:xfrm>
          <a:prstGeom prst="rect">
            <a:avLst/>
          </a:prstGeom>
        </p:spPr>
      </p:pic>
      <p:pic>
        <p:nvPicPr>
          <p:cNvPr id="13" name="图片 12">
            <a:extLst>
              <a:ext uri="{FF2B5EF4-FFF2-40B4-BE49-F238E27FC236}">
                <a16:creationId xmlns:a16="http://schemas.microsoft.com/office/drawing/2014/main" id="{21D0A004-26C6-49E9-BCF5-9290602556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23362" y="3605582"/>
            <a:ext cx="1224384" cy="1055810"/>
          </a:xfrm>
          <a:prstGeom prst="rect">
            <a:avLst/>
          </a:prstGeom>
        </p:spPr>
      </p:pic>
      <p:pic>
        <p:nvPicPr>
          <p:cNvPr id="9" name="图片 8">
            <a:extLst>
              <a:ext uri="{FF2B5EF4-FFF2-40B4-BE49-F238E27FC236}">
                <a16:creationId xmlns:a16="http://schemas.microsoft.com/office/drawing/2014/main" id="{A4913073-D85E-4A41-A973-0A39F353D500}"/>
              </a:ext>
            </a:extLst>
          </p:cNvPr>
          <p:cNvPicPr>
            <a:picLocks noChangeAspect="1"/>
          </p:cNvPicPr>
          <p:nvPr/>
        </p:nvPicPr>
        <p:blipFill rotWithShape="1">
          <a:blip r:embed="rId8">
            <a:extLst>
              <a:ext uri="{28A0092B-C50C-407E-A947-70E740481C1C}">
                <a14:useLocalDpi xmlns:a14="http://schemas.microsoft.com/office/drawing/2010/main" val="0"/>
              </a:ext>
            </a:extLst>
          </a:blip>
          <a:srcRect t="15455"/>
          <a:stretch/>
        </p:blipFill>
        <p:spPr>
          <a:xfrm>
            <a:off x="7526955" y="4579677"/>
            <a:ext cx="1155824" cy="859933"/>
          </a:xfrm>
          <a:prstGeom prst="rect">
            <a:avLst/>
          </a:prstGeom>
        </p:spPr>
      </p:pic>
      <p:sp>
        <p:nvSpPr>
          <p:cNvPr id="24" name="文本框 23">
            <a:hlinkClick r:id="rId4" action="ppaction://hlinksldjump"/>
            <a:extLst>
              <a:ext uri="{FF2B5EF4-FFF2-40B4-BE49-F238E27FC236}">
                <a16:creationId xmlns:a16="http://schemas.microsoft.com/office/drawing/2014/main" id="{B8079DF7-10EE-4FEA-A934-7AB442A1B95A}"/>
              </a:ext>
            </a:extLst>
          </p:cNvPr>
          <p:cNvSpPr txBox="1"/>
          <p:nvPr/>
        </p:nvSpPr>
        <p:spPr>
          <a:xfrm>
            <a:off x="8552584" y="3768756"/>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立体声声像</a:t>
            </a:r>
            <a:endParaRPr lang="zh-CN" altLang="zh-CN" dirty="0"/>
          </a:p>
        </p:txBody>
      </p:sp>
      <p:sp>
        <p:nvSpPr>
          <p:cNvPr id="25" name="文本框 24">
            <a:hlinkClick r:id="rId4" action="ppaction://hlinksldjump"/>
            <a:extLst>
              <a:ext uri="{FF2B5EF4-FFF2-40B4-BE49-F238E27FC236}">
                <a16:creationId xmlns:a16="http://schemas.microsoft.com/office/drawing/2014/main" id="{CB3C6C7A-939A-45C1-97F6-3D1A7C6C9C1B}"/>
              </a:ext>
            </a:extLst>
          </p:cNvPr>
          <p:cNvSpPr txBox="1"/>
          <p:nvPr/>
        </p:nvSpPr>
        <p:spPr>
          <a:xfrm>
            <a:off x="8652799" y="4671186"/>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时间与变调</a:t>
            </a:r>
            <a:endParaRPr lang="zh-CN" altLang="zh-CN" dirty="0"/>
          </a:p>
        </p:txBody>
      </p:sp>
      <p:sp>
        <p:nvSpPr>
          <p:cNvPr id="26" name="文本框 25">
            <a:hlinkClick r:id="rId4" action="ppaction://hlinksldjump"/>
            <a:extLst>
              <a:ext uri="{FF2B5EF4-FFF2-40B4-BE49-F238E27FC236}">
                <a16:creationId xmlns:a16="http://schemas.microsoft.com/office/drawing/2014/main" id="{56CDE8E1-F521-40BE-BA46-05CE5349C3C7}"/>
              </a:ext>
            </a:extLst>
          </p:cNvPr>
          <p:cNvSpPr txBox="1"/>
          <p:nvPr/>
        </p:nvSpPr>
        <p:spPr>
          <a:xfrm>
            <a:off x="8683669" y="5508544"/>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优化录制的音频质量</a:t>
            </a:r>
            <a:endParaRPr lang="zh-CN" altLang="zh-CN"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8805"/>
            <a:ext cx="976517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6.5.2  </a:t>
            </a:r>
            <a:r>
              <a:rPr lang="zh-CN" altLang="en-US" b="1" dirty="0"/>
              <a:t>立体声扩展器</a:t>
            </a:r>
            <a:endParaRPr lang="zh-CN" altLang="zh-CN" b="1" dirty="0"/>
          </a:p>
          <a:p>
            <a:pPr indent="457200"/>
            <a:r>
              <a:rPr lang="zh-CN" altLang="en-US" dirty="0"/>
              <a:t>“立体声扩展器”效果是“母带处理”效果套件中“加宽器”的一个独立的、更复杂的版本，二者目的相同，立体声扩展器使得左右声道区别更明显，声音更富有戏剧性，但与“加宽器”不同，立体声扩展器还可以将中置声道向左或向右转移，以调整立体声声像向左或向右的权重比例。</a:t>
            </a:r>
            <a:endParaRPr lang="en-US" altLang="zh-CN" dirty="0"/>
          </a:p>
        </p:txBody>
      </p:sp>
      <p:pic>
        <p:nvPicPr>
          <p:cNvPr id="2" name="图片 1">
            <a:extLst>
              <a:ext uri="{FF2B5EF4-FFF2-40B4-BE49-F238E27FC236}">
                <a16:creationId xmlns:a16="http://schemas.microsoft.com/office/drawing/2014/main" id="{0ACC82C8-6A11-4530-8508-47D97AAE0372}"/>
              </a:ext>
            </a:extLst>
          </p:cNvPr>
          <p:cNvPicPr>
            <a:picLocks noChangeAspect="1"/>
          </p:cNvPicPr>
          <p:nvPr/>
        </p:nvPicPr>
        <p:blipFill>
          <a:blip r:embed="rId2"/>
          <a:stretch>
            <a:fillRect/>
          </a:stretch>
        </p:blipFill>
        <p:spPr>
          <a:xfrm>
            <a:off x="3936799" y="3081321"/>
            <a:ext cx="4266994" cy="3067874"/>
          </a:xfrm>
          <a:prstGeom prst="rect">
            <a:avLst/>
          </a:prstGeom>
        </p:spPr>
      </p:pic>
    </p:spTree>
    <p:extLst>
      <p:ext uri="{BB962C8B-B14F-4D97-AF65-F5344CB8AC3E}">
        <p14:creationId xmlns:p14="http://schemas.microsoft.com/office/powerpoint/2010/main" val="743824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1557"/>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6.5.3  </a:t>
            </a:r>
            <a:r>
              <a:rPr lang="zh-CN" altLang="en-US" b="1" dirty="0"/>
              <a:t>中置声道提取器</a:t>
            </a:r>
            <a:endParaRPr lang="zh-CN" altLang="zh-CN" b="1" dirty="0"/>
          </a:p>
          <a:p>
            <a:pPr indent="457200"/>
            <a:r>
              <a:rPr lang="zh-CN" altLang="en-US" dirty="0"/>
              <a:t>“中置声道提取器”效果可保持或删除左右声道共有的频率，即中置声场的声音。通常用于录制语音、低音和前奏，可提高人声、低音或踢鼓的音量，或者去除其中任何一项以创建卡拉</a:t>
            </a:r>
            <a:r>
              <a:rPr lang="en-US" altLang="zh-CN" dirty="0"/>
              <a:t>ok</a:t>
            </a:r>
            <a:r>
              <a:rPr lang="zh-CN" altLang="en-US" dirty="0"/>
              <a:t>混音。</a:t>
            </a:r>
            <a:endParaRPr lang="en-US" altLang="zh-CN" dirty="0"/>
          </a:p>
        </p:txBody>
      </p:sp>
      <p:pic>
        <p:nvPicPr>
          <p:cNvPr id="3" name="图片 2">
            <a:extLst>
              <a:ext uri="{FF2B5EF4-FFF2-40B4-BE49-F238E27FC236}">
                <a16:creationId xmlns:a16="http://schemas.microsoft.com/office/drawing/2014/main" id="{90635D32-B874-42C1-A31B-4405E75A6E0C}"/>
              </a:ext>
            </a:extLst>
          </p:cNvPr>
          <p:cNvPicPr>
            <a:picLocks noChangeAspect="1"/>
          </p:cNvPicPr>
          <p:nvPr/>
        </p:nvPicPr>
        <p:blipFill>
          <a:blip r:embed="rId2"/>
          <a:stretch>
            <a:fillRect/>
          </a:stretch>
        </p:blipFill>
        <p:spPr>
          <a:xfrm>
            <a:off x="3807326" y="2586175"/>
            <a:ext cx="4522339" cy="3570268"/>
          </a:xfrm>
          <a:prstGeom prst="rect">
            <a:avLst/>
          </a:prstGeom>
        </p:spPr>
      </p:pic>
    </p:spTree>
    <p:extLst>
      <p:ext uri="{BB962C8B-B14F-4D97-AF65-F5344CB8AC3E}">
        <p14:creationId xmlns:p14="http://schemas.microsoft.com/office/powerpoint/2010/main" val="3734124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262432" cy="830997"/>
          </a:xfrm>
          <a:prstGeom prst="rect">
            <a:avLst/>
          </a:prstGeom>
        </p:spPr>
        <p:txBody>
          <a:bodyPr wrap="none">
            <a:spAutoFit/>
          </a:bodyPr>
          <a:lstStyle/>
          <a:p>
            <a:r>
              <a:rPr lang="zh-CN" altLang="en-US" sz="4800" b="1"/>
              <a:t>时间与变调</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56323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811473"/>
            <a:ext cx="9765175"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6.6.1  </a:t>
            </a:r>
            <a:r>
              <a:rPr lang="zh-CN" altLang="en-US" b="1" dirty="0"/>
              <a:t>自动音调更正</a:t>
            </a:r>
            <a:endParaRPr lang="zh-CN" altLang="zh-CN" b="1" dirty="0"/>
          </a:p>
          <a:p>
            <a:pPr indent="457200"/>
            <a:r>
              <a:rPr lang="zh-CN" altLang="en-US" dirty="0"/>
              <a:t>“自动音调校正”效果可在波形编辑器和多轨编辑器中使用。在多轨编辑器中，随着时间的推移，可以使用关键帧和外部操纵面使其参数实现自动化。</a:t>
            </a:r>
            <a:endParaRPr lang="en-US" altLang="zh-CN" dirty="0"/>
          </a:p>
        </p:txBody>
      </p:sp>
      <p:pic>
        <p:nvPicPr>
          <p:cNvPr id="2" name="图片 1">
            <a:extLst>
              <a:ext uri="{FF2B5EF4-FFF2-40B4-BE49-F238E27FC236}">
                <a16:creationId xmlns:a16="http://schemas.microsoft.com/office/drawing/2014/main" id="{DB7E7584-7049-4AA6-8719-CE627C8117BD}"/>
              </a:ext>
            </a:extLst>
          </p:cNvPr>
          <p:cNvPicPr>
            <a:picLocks noChangeAspect="1"/>
          </p:cNvPicPr>
          <p:nvPr/>
        </p:nvPicPr>
        <p:blipFill>
          <a:blip r:embed="rId2"/>
          <a:stretch>
            <a:fillRect/>
          </a:stretch>
        </p:blipFill>
        <p:spPr>
          <a:xfrm>
            <a:off x="3893067" y="2330232"/>
            <a:ext cx="4006749" cy="3758268"/>
          </a:xfrm>
          <a:prstGeom prst="rect">
            <a:avLst/>
          </a:prstGeom>
        </p:spPr>
      </p:pic>
    </p:spTree>
    <p:extLst>
      <p:ext uri="{BB962C8B-B14F-4D97-AF65-F5344CB8AC3E}">
        <p14:creationId xmlns:p14="http://schemas.microsoft.com/office/powerpoint/2010/main" val="18447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18865"/>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6.6.2  </a:t>
            </a:r>
            <a:r>
              <a:rPr lang="zh-CN" altLang="en-US" b="1" dirty="0"/>
              <a:t>变调器</a:t>
            </a:r>
            <a:endParaRPr lang="zh-CN" altLang="zh-CN" b="1" dirty="0"/>
          </a:p>
          <a:p>
            <a:pPr indent="457200"/>
            <a:r>
              <a:rPr lang="zh-CN" altLang="en-US" dirty="0"/>
              <a:t>“变调器”效果会随着时间改变节奏来改变音调。该效果现在使用横跨整个波形的关键帧编辑包络，类似于淡化和增益包络效果。选择音频，为其添加“变调器”效果，会打开“效果</a:t>
            </a:r>
            <a:r>
              <a:rPr lang="en-US" altLang="zh-CN" dirty="0"/>
              <a:t>-</a:t>
            </a:r>
            <a:r>
              <a:rPr lang="zh-CN" altLang="en-US" dirty="0"/>
              <a:t>变调器”对话框。</a:t>
            </a:r>
            <a:endParaRPr lang="en-US" altLang="zh-CN" dirty="0"/>
          </a:p>
        </p:txBody>
      </p:sp>
      <p:pic>
        <p:nvPicPr>
          <p:cNvPr id="2" name="图片 1">
            <a:extLst>
              <a:ext uri="{FF2B5EF4-FFF2-40B4-BE49-F238E27FC236}">
                <a16:creationId xmlns:a16="http://schemas.microsoft.com/office/drawing/2014/main" id="{1C7F67B9-0C7A-4ECB-9DBA-26DE977E1B72}"/>
              </a:ext>
            </a:extLst>
          </p:cNvPr>
          <p:cNvPicPr>
            <a:picLocks noChangeAspect="1"/>
          </p:cNvPicPr>
          <p:nvPr/>
        </p:nvPicPr>
        <p:blipFill>
          <a:blip r:embed="rId2"/>
          <a:stretch>
            <a:fillRect/>
          </a:stretch>
        </p:blipFill>
        <p:spPr>
          <a:xfrm>
            <a:off x="3778269" y="2700165"/>
            <a:ext cx="4635462" cy="3308705"/>
          </a:xfrm>
          <a:prstGeom prst="rect">
            <a:avLst/>
          </a:prstGeom>
        </p:spPr>
      </p:pic>
    </p:spTree>
    <p:extLst>
      <p:ext uri="{BB962C8B-B14F-4D97-AF65-F5344CB8AC3E}">
        <p14:creationId xmlns:p14="http://schemas.microsoft.com/office/powerpoint/2010/main" val="1992571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33469"/>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6.6.3  </a:t>
            </a:r>
            <a:r>
              <a:rPr lang="zh-CN" altLang="en-US" b="1" dirty="0"/>
              <a:t>音高换挡器</a:t>
            </a:r>
            <a:endParaRPr lang="zh-CN" altLang="zh-CN" b="1" dirty="0"/>
          </a:p>
          <a:p>
            <a:pPr indent="457200"/>
            <a:r>
              <a:rPr lang="zh-CN" altLang="en-US" dirty="0"/>
              <a:t>“音高换挡器”效果可实时改变音调。可与母带处理组或效果组中的其他效果相结合。在多轨视图中，也可以使用自动化通道随着时间改变音调。选择音频，为其添加“音高换挡器”效果，会打开“效果</a:t>
            </a:r>
            <a:r>
              <a:rPr lang="en-US" altLang="zh-CN" dirty="0"/>
              <a:t>-</a:t>
            </a:r>
            <a:r>
              <a:rPr lang="zh-CN" altLang="en-US" dirty="0"/>
              <a:t>音高换挡器”对话框。。</a:t>
            </a:r>
            <a:endParaRPr lang="en-US" altLang="zh-CN" dirty="0"/>
          </a:p>
        </p:txBody>
      </p:sp>
      <p:pic>
        <p:nvPicPr>
          <p:cNvPr id="2" name="图片 1">
            <a:extLst>
              <a:ext uri="{FF2B5EF4-FFF2-40B4-BE49-F238E27FC236}">
                <a16:creationId xmlns:a16="http://schemas.microsoft.com/office/drawing/2014/main" id="{8226AE18-DB8C-41CD-BDFD-8C9FE902ED34}"/>
              </a:ext>
            </a:extLst>
          </p:cNvPr>
          <p:cNvPicPr>
            <a:picLocks noChangeAspect="1"/>
          </p:cNvPicPr>
          <p:nvPr/>
        </p:nvPicPr>
        <p:blipFill>
          <a:blip r:embed="rId2"/>
          <a:stretch>
            <a:fillRect/>
          </a:stretch>
        </p:blipFill>
        <p:spPr>
          <a:xfrm>
            <a:off x="4030431" y="2601894"/>
            <a:ext cx="3804970" cy="3499103"/>
          </a:xfrm>
          <a:prstGeom prst="rect">
            <a:avLst/>
          </a:prstGeom>
        </p:spPr>
      </p:pic>
    </p:spTree>
    <p:extLst>
      <p:ext uri="{BB962C8B-B14F-4D97-AF65-F5344CB8AC3E}">
        <p14:creationId xmlns:p14="http://schemas.microsoft.com/office/powerpoint/2010/main" val="554335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1557"/>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6.6.4  </a:t>
            </a:r>
            <a:r>
              <a:rPr lang="zh-CN" altLang="en-US" b="1" dirty="0"/>
              <a:t>伸缩与变调</a:t>
            </a:r>
            <a:endParaRPr lang="zh-CN" altLang="zh-CN" b="1" dirty="0"/>
          </a:p>
          <a:p>
            <a:pPr indent="457200"/>
            <a:r>
              <a:rPr lang="zh-CN" altLang="en-US" dirty="0"/>
              <a:t>伸缩与变调”效果可用于更改音频信号、节奏或两者的音调。例如，可以使用该效果将一首歌变调到更高音调而无需更改节拍，或使用其减慢语音段落而无需更改音调。选择音频，为其添加“伸缩与变调”效果，会打开“效果</a:t>
            </a:r>
            <a:r>
              <a:rPr lang="en-US" altLang="zh-CN" dirty="0"/>
              <a:t>-</a:t>
            </a:r>
            <a:r>
              <a:rPr lang="zh-CN" altLang="en-US" dirty="0"/>
              <a:t>伸缩与变调”对话框</a:t>
            </a:r>
            <a:endParaRPr lang="en-US" altLang="zh-CN" dirty="0"/>
          </a:p>
        </p:txBody>
      </p:sp>
      <p:pic>
        <p:nvPicPr>
          <p:cNvPr id="3" name="图片 2">
            <a:extLst>
              <a:ext uri="{FF2B5EF4-FFF2-40B4-BE49-F238E27FC236}">
                <a16:creationId xmlns:a16="http://schemas.microsoft.com/office/drawing/2014/main" id="{48264746-DA15-4FDE-8942-028224CABC57}"/>
              </a:ext>
            </a:extLst>
          </p:cNvPr>
          <p:cNvPicPr>
            <a:picLocks noChangeAspect="1"/>
          </p:cNvPicPr>
          <p:nvPr/>
        </p:nvPicPr>
        <p:blipFill>
          <a:blip r:embed="rId2"/>
          <a:stretch>
            <a:fillRect/>
          </a:stretch>
        </p:blipFill>
        <p:spPr>
          <a:xfrm>
            <a:off x="4221077" y="2699300"/>
            <a:ext cx="2790476" cy="3457143"/>
          </a:xfrm>
          <a:prstGeom prst="rect">
            <a:avLst/>
          </a:prstGeom>
        </p:spPr>
      </p:pic>
    </p:spTree>
    <p:extLst>
      <p:ext uri="{BB962C8B-B14F-4D97-AF65-F5344CB8AC3E}">
        <p14:creationId xmlns:p14="http://schemas.microsoft.com/office/powerpoint/2010/main" val="952208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89933" y="3668992"/>
            <a:ext cx="6340197" cy="1569660"/>
          </a:xfrm>
          <a:prstGeom prst="rect">
            <a:avLst/>
          </a:prstGeom>
        </p:spPr>
        <p:txBody>
          <a:bodyPr wrap="none">
            <a:spAutoFit/>
          </a:bodyPr>
          <a:lstStyle/>
          <a:p>
            <a:r>
              <a:rPr lang="zh-CN" altLang="en-US" sz="4800" b="1" dirty="0"/>
              <a:t>实战演练：优化录制的</a:t>
            </a:r>
            <a:endParaRPr lang="en-US" altLang="zh-CN" sz="4800" b="1" dirty="0"/>
          </a:p>
          <a:p>
            <a:r>
              <a:rPr lang="en-US" altLang="zh-CN" sz="4800" b="1" dirty="0"/>
              <a:t>           </a:t>
            </a:r>
            <a:r>
              <a:rPr lang="zh-CN" altLang="en-US" sz="4800" b="1" dirty="0"/>
              <a:t>音频质量</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07</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868279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18865"/>
            <a:ext cx="9765175"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6.7  </a:t>
            </a:r>
            <a:r>
              <a:rPr lang="zh-CN" altLang="en-US" b="1" dirty="0"/>
              <a:t>实战演练：优化录制的音频质量</a:t>
            </a:r>
            <a:endParaRPr lang="zh-CN" altLang="zh-CN" b="1" dirty="0"/>
          </a:p>
          <a:p>
            <a:pPr indent="457200"/>
            <a:r>
              <a:rPr lang="zh-CN" altLang="en-US" dirty="0"/>
              <a:t>结合本章所学的知识，对录制歌曲中的人声进行效果处理。</a:t>
            </a:r>
            <a:endParaRPr lang="zh-CN" altLang="zh-CN" dirty="0"/>
          </a:p>
        </p:txBody>
      </p:sp>
      <p:pic>
        <p:nvPicPr>
          <p:cNvPr id="2" name="图片 1">
            <a:extLst>
              <a:ext uri="{FF2B5EF4-FFF2-40B4-BE49-F238E27FC236}">
                <a16:creationId xmlns:a16="http://schemas.microsoft.com/office/drawing/2014/main" id="{31A57DD9-7138-42CB-8FD8-ABBD9A1B6978}"/>
              </a:ext>
            </a:extLst>
          </p:cNvPr>
          <p:cNvPicPr>
            <a:picLocks noChangeAspect="1"/>
          </p:cNvPicPr>
          <p:nvPr/>
        </p:nvPicPr>
        <p:blipFill>
          <a:blip r:embed="rId2"/>
          <a:stretch>
            <a:fillRect/>
          </a:stretch>
        </p:blipFill>
        <p:spPr>
          <a:xfrm>
            <a:off x="3742265" y="1649357"/>
            <a:ext cx="3752817" cy="4413691"/>
          </a:xfrm>
          <a:prstGeom prst="rect">
            <a:avLst/>
          </a:prstGeom>
        </p:spPr>
      </p:pic>
    </p:spTree>
    <p:extLst>
      <p:ext uri="{BB962C8B-B14F-4D97-AF65-F5344CB8AC3E}">
        <p14:creationId xmlns:p14="http://schemas.microsoft.com/office/powerpoint/2010/main" val="40299872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3262432" cy="830997"/>
          </a:xfrm>
          <a:prstGeom prst="rect">
            <a:avLst/>
          </a:prstGeom>
        </p:spPr>
        <p:txBody>
          <a:bodyPr wrap="none">
            <a:spAutoFit/>
          </a:bodyPr>
          <a:lstStyle/>
          <a:p>
            <a:r>
              <a:rPr lang="zh-CN" altLang="en-US" sz="4800" b="1"/>
              <a:t>认识效果器</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   </a:t>
            </a:r>
            <a:r>
              <a:rPr lang="zh-CN" altLang="en-US" b="1" dirty="0"/>
              <a:t>认识效果器</a:t>
            </a:r>
            <a:endParaRPr lang="en-US" altLang="zh-CN" b="1" dirty="0"/>
          </a:p>
          <a:p>
            <a:pPr indent="457200"/>
            <a:r>
              <a:rPr lang="zh-CN" altLang="en-US" dirty="0"/>
              <a:t>效果器又称为“信号处理器”，提供了各种声场效果来美化音频，类似于</a:t>
            </a:r>
            <a:r>
              <a:rPr lang="en-US" altLang="zh-CN" dirty="0"/>
              <a:t>PS</a:t>
            </a:r>
            <a:r>
              <a:rPr lang="zh-CN" altLang="en-US" dirty="0"/>
              <a:t>中的各种调整命令。</a:t>
            </a:r>
            <a:r>
              <a:rPr lang="en-US" altLang="zh-CN" dirty="0"/>
              <a:t>Audition</a:t>
            </a:r>
            <a:r>
              <a:rPr lang="zh-CN" altLang="en-US" dirty="0"/>
              <a:t>中应用效果器的途径有三种：</a:t>
            </a:r>
          </a:p>
          <a:p>
            <a:pPr indent="457200"/>
            <a:r>
              <a:rPr lang="zh-CN" altLang="en-US" dirty="0"/>
              <a:t>（</a:t>
            </a:r>
            <a:r>
              <a:rPr lang="en-US" altLang="zh-CN" dirty="0"/>
              <a:t>1</a:t>
            </a:r>
            <a:r>
              <a:rPr lang="zh-CN" altLang="en-US" dirty="0"/>
              <a:t>）“效果组”面板</a:t>
            </a:r>
          </a:p>
          <a:p>
            <a:pPr indent="457200"/>
            <a:r>
              <a:rPr lang="zh-CN" altLang="en-US" dirty="0"/>
              <a:t>（</a:t>
            </a:r>
            <a:r>
              <a:rPr lang="en-US" altLang="zh-CN" dirty="0"/>
              <a:t>2</a:t>
            </a:r>
            <a:r>
              <a:rPr lang="zh-CN" altLang="en-US" dirty="0"/>
              <a:t>）“效果”菜单</a:t>
            </a:r>
          </a:p>
          <a:p>
            <a:pPr indent="457200"/>
            <a:r>
              <a:rPr lang="zh-CN" altLang="en-US" dirty="0"/>
              <a:t>（</a:t>
            </a:r>
            <a:r>
              <a:rPr lang="en-US" altLang="zh-CN" dirty="0"/>
              <a:t>3</a:t>
            </a:r>
            <a:r>
              <a:rPr lang="zh-CN" altLang="en-US" dirty="0"/>
              <a:t>）收藏夹</a:t>
            </a:r>
          </a:p>
        </p:txBody>
      </p:sp>
      <p:pic>
        <p:nvPicPr>
          <p:cNvPr id="2" name="图片 1">
            <a:extLst>
              <a:ext uri="{FF2B5EF4-FFF2-40B4-BE49-F238E27FC236}">
                <a16:creationId xmlns:a16="http://schemas.microsoft.com/office/drawing/2014/main" id="{797361FD-151D-4891-AD7D-D564A8791EAB}"/>
              </a:ext>
            </a:extLst>
          </p:cNvPr>
          <p:cNvPicPr>
            <a:picLocks noChangeAspect="1"/>
          </p:cNvPicPr>
          <p:nvPr/>
        </p:nvPicPr>
        <p:blipFill>
          <a:blip r:embed="rId2"/>
          <a:stretch>
            <a:fillRect/>
          </a:stretch>
        </p:blipFill>
        <p:spPr>
          <a:xfrm>
            <a:off x="3105037" y="3274965"/>
            <a:ext cx="5172456" cy="2979420"/>
          </a:xfrm>
          <a:prstGeom prst="rect">
            <a:avLst/>
          </a:prstGeom>
        </p:spPr>
      </p:pic>
      <p:pic>
        <p:nvPicPr>
          <p:cNvPr id="3" name="图片 2">
            <a:extLst>
              <a:ext uri="{FF2B5EF4-FFF2-40B4-BE49-F238E27FC236}">
                <a16:creationId xmlns:a16="http://schemas.microsoft.com/office/drawing/2014/main" id="{65ED000A-960B-46AB-A1C8-3D316B7C85DF}"/>
              </a:ext>
            </a:extLst>
          </p:cNvPr>
          <p:cNvPicPr>
            <a:picLocks noChangeAspect="1"/>
          </p:cNvPicPr>
          <p:nvPr/>
        </p:nvPicPr>
        <p:blipFill>
          <a:blip r:embed="rId3"/>
          <a:stretch>
            <a:fillRect/>
          </a:stretch>
        </p:blipFill>
        <p:spPr>
          <a:xfrm>
            <a:off x="6506688" y="3319935"/>
            <a:ext cx="5685312" cy="2837631"/>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3262432" cy="830997"/>
          </a:xfrm>
          <a:prstGeom prst="rect">
            <a:avLst/>
          </a:prstGeom>
        </p:spPr>
        <p:txBody>
          <a:bodyPr wrap="none">
            <a:spAutoFit/>
          </a:bodyPr>
          <a:lstStyle/>
          <a:p>
            <a:r>
              <a:rPr lang="zh-CN" altLang="en-US" sz="4800" b="1"/>
              <a:t>振幅与压限</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249475"/>
            <a:ext cx="903048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endParaRPr lang="en-US" altLang="zh-CN" b="1" dirty="0"/>
          </a:p>
          <a:p>
            <a:pPr indent="457200"/>
            <a:r>
              <a:rPr lang="en-US" altLang="zh-CN" b="1" dirty="0"/>
              <a:t>6.2.1  </a:t>
            </a:r>
            <a:r>
              <a:rPr lang="zh-CN" altLang="en-US" b="1" dirty="0"/>
              <a:t>增幅</a:t>
            </a:r>
            <a:endParaRPr lang="en-US" altLang="zh-CN" dirty="0"/>
          </a:p>
          <a:p>
            <a:pPr indent="457200"/>
            <a:r>
              <a:rPr lang="zh-CN" altLang="en-US" dirty="0"/>
              <a:t>“增幅”效果用于调整音频的音量大小，可以使音频声音变大或者变柔和。增加幅度使音频声音变大时，注意不要使音频出现失真。由于效果实时起作用，可以将其与效果组中的其他效果合并使用。</a:t>
            </a:r>
            <a:endParaRPr lang="zh-CN" altLang="zh-CN" dirty="0"/>
          </a:p>
        </p:txBody>
      </p:sp>
      <p:pic>
        <p:nvPicPr>
          <p:cNvPr id="2" name="图片 1">
            <a:extLst>
              <a:ext uri="{FF2B5EF4-FFF2-40B4-BE49-F238E27FC236}">
                <a16:creationId xmlns:a16="http://schemas.microsoft.com/office/drawing/2014/main" id="{B5EA0E54-3EF6-45CD-B846-A676D715F028}"/>
              </a:ext>
            </a:extLst>
          </p:cNvPr>
          <p:cNvPicPr>
            <a:picLocks noChangeAspect="1"/>
          </p:cNvPicPr>
          <p:nvPr/>
        </p:nvPicPr>
        <p:blipFill>
          <a:blip r:embed="rId2"/>
          <a:stretch>
            <a:fillRect/>
          </a:stretch>
        </p:blipFill>
        <p:spPr>
          <a:xfrm>
            <a:off x="3535952" y="2821928"/>
            <a:ext cx="4288914" cy="3130216"/>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716171"/>
            <a:ext cx="998117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6.2.2  </a:t>
            </a:r>
            <a:r>
              <a:rPr lang="zh-CN" altLang="en-US" b="1" dirty="0"/>
              <a:t>声道混合器</a:t>
            </a:r>
            <a:endParaRPr lang="en-US" altLang="zh-CN" b="1" dirty="0"/>
          </a:p>
          <a:p>
            <a:pPr indent="457200"/>
            <a:r>
              <a:rPr lang="zh-CN" altLang="en-US" dirty="0"/>
              <a:t>“声道混合器”效果可以改变立体声或环绕声声道的平衡，更改声音的表现位置、校正不匹配的电平或解决相位问题。</a:t>
            </a:r>
            <a:endParaRPr lang="zh-CN" altLang="zh-CN" dirty="0"/>
          </a:p>
        </p:txBody>
      </p:sp>
      <p:pic>
        <p:nvPicPr>
          <p:cNvPr id="3" name="图片 2">
            <a:extLst>
              <a:ext uri="{FF2B5EF4-FFF2-40B4-BE49-F238E27FC236}">
                <a16:creationId xmlns:a16="http://schemas.microsoft.com/office/drawing/2014/main" id="{8ADF1458-27D2-4748-841E-0698CB4D9584}"/>
              </a:ext>
            </a:extLst>
          </p:cNvPr>
          <p:cNvPicPr>
            <a:picLocks noChangeAspect="1"/>
          </p:cNvPicPr>
          <p:nvPr/>
        </p:nvPicPr>
        <p:blipFill>
          <a:blip r:embed="rId2"/>
          <a:stretch>
            <a:fillRect/>
          </a:stretch>
        </p:blipFill>
        <p:spPr>
          <a:xfrm>
            <a:off x="3249702" y="2305989"/>
            <a:ext cx="5004037" cy="3596173"/>
          </a:xfrm>
          <a:prstGeom prst="rect">
            <a:avLst/>
          </a:prstGeom>
        </p:spPr>
      </p:pic>
    </p:spTree>
    <p:extLst>
      <p:ext uri="{BB962C8B-B14F-4D97-AF65-F5344CB8AC3E}">
        <p14:creationId xmlns:p14="http://schemas.microsoft.com/office/powerpoint/2010/main" val="2777075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6.2.3  </a:t>
            </a:r>
            <a:r>
              <a:rPr lang="zh-CN" altLang="en-US" b="1" dirty="0"/>
              <a:t>消除齿音</a:t>
            </a:r>
            <a:endParaRPr lang="zh-CN" altLang="zh-CN" b="1" dirty="0"/>
          </a:p>
          <a:p>
            <a:pPr indent="457200"/>
            <a:r>
              <a:rPr lang="zh-CN" altLang="en-US" dirty="0"/>
              <a:t>“消除齿音”效果可以去除语音或歌声中使高频扭曲的齿音“嘶嘶”声。选择音频，为其添加“消除齿音”效果，会打开“效果</a:t>
            </a:r>
            <a:r>
              <a:rPr lang="en-US" altLang="zh-CN" dirty="0"/>
              <a:t>-</a:t>
            </a:r>
            <a:r>
              <a:rPr lang="zh-CN" altLang="en-US" dirty="0"/>
              <a:t>消除齿音”对话框。</a:t>
            </a:r>
            <a:endParaRPr lang="zh-CN" altLang="zh-CN" dirty="0"/>
          </a:p>
        </p:txBody>
      </p:sp>
      <p:pic>
        <p:nvPicPr>
          <p:cNvPr id="3" name="图片 2">
            <a:extLst>
              <a:ext uri="{FF2B5EF4-FFF2-40B4-BE49-F238E27FC236}">
                <a16:creationId xmlns:a16="http://schemas.microsoft.com/office/drawing/2014/main" id="{A90BFA14-7150-4BC2-897F-940B2CCC42D0}"/>
              </a:ext>
            </a:extLst>
          </p:cNvPr>
          <p:cNvPicPr>
            <a:picLocks noChangeAspect="1"/>
          </p:cNvPicPr>
          <p:nvPr/>
        </p:nvPicPr>
        <p:blipFill>
          <a:blip r:embed="rId2"/>
          <a:stretch>
            <a:fillRect/>
          </a:stretch>
        </p:blipFill>
        <p:spPr>
          <a:xfrm>
            <a:off x="4122682" y="2234427"/>
            <a:ext cx="3252479" cy="3885256"/>
          </a:xfrm>
          <a:prstGeom prst="rect">
            <a:avLst/>
          </a:prstGeom>
        </p:spPr>
      </p:pic>
    </p:spTree>
    <p:extLst>
      <p:ext uri="{BB962C8B-B14F-4D97-AF65-F5344CB8AC3E}">
        <p14:creationId xmlns:p14="http://schemas.microsoft.com/office/powerpoint/2010/main" val="220224370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TotalTime>
  <Words>1599</Words>
  <Application>Microsoft Office PowerPoint</Application>
  <PresentationFormat>宽屏</PresentationFormat>
  <Paragraphs>90</Paragraphs>
  <Slides>39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39</vt:i4>
      </vt:variant>
    </vt:vector>
  </HeadingPairs>
  <TitlesOfParts>
    <vt:vector size="45"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572</cp:revision>
  <dcterms:created xsi:type="dcterms:W3CDTF">2020-06-26T11:31:00Z</dcterms:created>
  <dcterms:modified xsi:type="dcterms:W3CDTF">2025-02-28T09:29:00Z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