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481" r:id="rId7"/>
    <p:sldId id="482" r:id="rId8"/>
    <p:sldId id="483" r:id="rId9"/>
    <p:sldId id="533" r:id="rId10"/>
    <p:sldId id="486" r:id="rId11"/>
    <p:sldId id="534" r:id="rId12"/>
    <p:sldId id="535" r:id="rId13"/>
    <p:sldId id="513" r:id="rId14"/>
    <p:sldId id="487" r:id="rId15"/>
    <p:sldId id="488" r:id="rId16"/>
    <p:sldId id="489" r:id="rId17"/>
    <p:sldId id="518" r:id="rId18"/>
    <p:sldId id="520" r:id="rId19"/>
    <p:sldId id="521" r:id="rId20"/>
    <p:sldId id="490" r:id="rId21"/>
    <p:sldId id="491" r:id="rId22"/>
    <p:sldId id="494" r:id="rId23"/>
    <p:sldId id="519" r:id="rId24"/>
    <p:sldId id="522" r:id="rId25"/>
    <p:sldId id="525" r:id="rId26"/>
    <p:sldId id="536" r:id="rId27"/>
    <p:sldId id="537" r:id="rId28"/>
    <p:sldId id="528" r:id="rId29"/>
    <p:sldId id="529" r:id="rId30"/>
    <p:sldId id="530" r:id="rId31"/>
    <p:sldId id="531" r:id="rId32"/>
    <p:sldId id="523" r:id="rId33"/>
    <p:sldId id="526" r:id="rId34"/>
    <p:sldId id="532" r:id="rId35"/>
    <p:sldId id="524" r:id="rId36"/>
    <p:sldId id="527" r:id="rId37"/>
    <p:sldId id="286"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FF"/>
    <a:srgbClr val="CDB8AD"/>
    <a:srgbClr val="7D6B63"/>
    <a:srgbClr val="D99211"/>
    <a:srgbClr val="EDA221"/>
    <a:srgbClr val="FFBC04"/>
    <a:srgbClr val="FEB801"/>
    <a:srgbClr val="B57A0F"/>
    <a:srgbClr val="D18C11"/>
    <a:srgbClr val="C383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87" d="100"/>
          <a:sy n="87" d="100"/>
        </p:scale>
        <p:origin x="114"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2025/2/28</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2025/2/28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 Target="slide14.xml"/><Relationship Id="rId7" Type="http://schemas.openxmlformats.org/officeDocument/2006/relationships/image" Target="../media/image8.png"/><Relationship Id="rId2" Type="http://schemas.openxmlformats.org/officeDocument/2006/relationships/slide" Target="slide6.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slide" Target="slide4.xml"/><Relationship Id="rId4" Type="http://schemas.openxmlformats.org/officeDocument/2006/relationships/slide" Target="slide21.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8.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447433" y="4187013"/>
            <a:ext cx="9794348"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8</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en-US" sz="6000" b="1" dirty="0">
                <a:solidFill>
                  <a:schemeClr val="bg1"/>
                </a:solidFill>
                <a:latin typeface="微软雅黑" panose="020B0503020204020204" pitchFamily="34" charset="-122"/>
                <a:ea typeface="微软雅黑" panose="020B0503020204020204" pitchFamily="34" charset="-122"/>
              </a:rPr>
              <a:t>后期混音及输出</a:t>
            </a:r>
            <a:endParaRPr lang="zh-CN" altLang="zh-CN" sz="60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811473"/>
            <a:ext cx="9074644"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8.2.3  </a:t>
            </a:r>
            <a:r>
              <a:rPr lang="zh-CN" altLang="en-US" b="1" dirty="0"/>
              <a:t>自动化轨道设置</a:t>
            </a:r>
            <a:endParaRPr lang="zh-CN" altLang="zh-CN" b="1" dirty="0"/>
          </a:p>
          <a:p>
            <a:pPr indent="457200"/>
            <a:r>
              <a:rPr lang="zh-CN" altLang="en-US" dirty="0"/>
              <a:t>使用轨道包络，用户可以随着时间的推移更改音量、声像和效果设置。</a:t>
            </a:r>
            <a:endParaRPr lang="en-US" altLang="zh-CN" dirty="0"/>
          </a:p>
          <a:p>
            <a:pPr indent="457200"/>
            <a:r>
              <a:rPr lang="zh-CN" altLang="en-US" dirty="0"/>
              <a:t>轨道包络可以让用户在特定时间点精确地更改轨道设置。</a:t>
            </a:r>
            <a:endParaRPr lang="zh-CN" altLang="zh-CN" dirty="0"/>
          </a:p>
        </p:txBody>
      </p:sp>
      <p:pic>
        <p:nvPicPr>
          <p:cNvPr id="3" name="图片 2">
            <a:extLst>
              <a:ext uri="{FF2B5EF4-FFF2-40B4-BE49-F238E27FC236}">
                <a16:creationId xmlns:a16="http://schemas.microsoft.com/office/drawing/2014/main" id="{5E750794-A556-4BB1-92F2-54905087D8D5}"/>
              </a:ext>
            </a:extLst>
          </p:cNvPr>
          <p:cNvPicPr>
            <a:picLocks noChangeAspect="1"/>
          </p:cNvPicPr>
          <p:nvPr/>
        </p:nvPicPr>
        <p:blipFill>
          <a:blip r:embed="rId2"/>
          <a:stretch>
            <a:fillRect/>
          </a:stretch>
        </p:blipFill>
        <p:spPr>
          <a:xfrm>
            <a:off x="2279541" y="2496238"/>
            <a:ext cx="6522184" cy="3261092"/>
          </a:xfrm>
          <a:prstGeom prst="rect">
            <a:avLst/>
          </a:prstGeom>
        </p:spPr>
      </p:pic>
    </p:spTree>
    <p:extLst>
      <p:ext uri="{BB962C8B-B14F-4D97-AF65-F5344CB8AC3E}">
        <p14:creationId xmlns:p14="http://schemas.microsoft.com/office/powerpoint/2010/main" val="22022437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811473"/>
            <a:ext cx="9074644"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1.</a:t>
            </a:r>
            <a:r>
              <a:rPr lang="zh-CN" altLang="en-US" dirty="0"/>
              <a:t>创建轨道包络</a:t>
            </a:r>
          </a:p>
          <a:p>
            <a:pPr indent="457200"/>
            <a:r>
              <a:rPr lang="zh-CN" altLang="en-US" dirty="0"/>
              <a:t>单击“显示包络”会展开列表，这里包含音量、静音、声像、轨道</a:t>
            </a:r>
            <a:r>
              <a:rPr lang="en-US" altLang="zh-CN" dirty="0"/>
              <a:t>EQ</a:t>
            </a:r>
            <a:r>
              <a:rPr lang="zh-CN" altLang="en-US" dirty="0"/>
              <a:t>、组输入、组输出、组混合、组开关等轨道自动化控件。</a:t>
            </a:r>
            <a:endParaRPr lang="zh-CN" altLang="zh-CN" dirty="0"/>
          </a:p>
        </p:txBody>
      </p:sp>
      <p:pic>
        <p:nvPicPr>
          <p:cNvPr id="2" name="图片 1">
            <a:extLst>
              <a:ext uri="{FF2B5EF4-FFF2-40B4-BE49-F238E27FC236}">
                <a16:creationId xmlns:a16="http://schemas.microsoft.com/office/drawing/2014/main" id="{802CC328-0E7A-4D13-9D02-D50E5DCC466E}"/>
              </a:ext>
            </a:extLst>
          </p:cNvPr>
          <p:cNvPicPr>
            <a:picLocks noChangeAspect="1"/>
          </p:cNvPicPr>
          <p:nvPr/>
        </p:nvPicPr>
        <p:blipFill>
          <a:blip r:embed="rId2"/>
          <a:stretch>
            <a:fillRect/>
          </a:stretch>
        </p:blipFill>
        <p:spPr>
          <a:xfrm>
            <a:off x="1058006" y="2782763"/>
            <a:ext cx="4670108" cy="2643677"/>
          </a:xfrm>
          <a:prstGeom prst="rect">
            <a:avLst/>
          </a:prstGeom>
        </p:spPr>
      </p:pic>
      <p:pic>
        <p:nvPicPr>
          <p:cNvPr id="4" name="图片 3">
            <a:extLst>
              <a:ext uri="{FF2B5EF4-FFF2-40B4-BE49-F238E27FC236}">
                <a16:creationId xmlns:a16="http://schemas.microsoft.com/office/drawing/2014/main" id="{BB011ACE-4015-47F4-A929-EE7AD2F4A3CD}"/>
              </a:ext>
            </a:extLst>
          </p:cNvPr>
          <p:cNvPicPr>
            <a:picLocks noChangeAspect="1"/>
          </p:cNvPicPr>
          <p:nvPr/>
        </p:nvPicPr>
        <p:blipFill>
          <a:blip r:embed="rId3"/>
          <a:stretch>
            <a:fillRect/>
          </a:stretch>
        </p:blipFill>
        <p:spPr>
          <a:xfrm>
            <a:off x="5973446" y="2782763"/>
            <a:ext cx="5287354" cy="2643677"/>
          </a:xfrm>
          <a:prstGeom prst="rect">
            <a:avLst/>
          </a:prstGeom>
        </p:spPr>
      </p:pic>
    </p:spTree>
    <p:extLst>
      <p:ext uri="{BB962C8B-B14F-4D97-AF65-F5344CB8AC3E}">
        <p14:creationId xmlns:p14="http://schemas.microsoft.com/office/powerpoint/2010/main" val="11946307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811473"/>
            <a:ext cx="9074644"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2.</a:t>
            </a:r>
            <a:r>
              <a:rPr lang="zh-CN" altLang="en-US" dirty="0"/>
              <a:t>记录轨道自动化</a:t>
            </a:r>
          </a:p>
          <a:p>
            <a:pPr indent="457200"/>
            <a:r>
              <a:rPr lang="zh-CN" altLang="en-US" dirty="0"/>
              <a:t>在播放会话时，用户可以记录对轨道音量、声像和效果设置进行的调整，从而创建随着时间的推移而动态发展的混合。</a:t>
            </a:r>
            <a:r>
              <a:rPr lang="en-US" altLang="zh-CN" dirty="0"/>
              <a:t>Adobe Audition </a:t>
            </a:r>
            <a:r>
              <a:rPr lang="zh-CN" altLang="en-US" dirty="0"/>
              <a:t>会自动将用户的调整转换成可精确地进行编辑的轨道包络。</a:t>
            </a:r>
          </a:p>
          <a:p>
            <a:pPr indent="457200"/>
            <a:r>
              <a:rPr lang="zh-CN" altLang="en-US" dirty="0"/>
              <a:t>将时间指示器移动至需要开始记录的位置，单击“显示包络”打开列表，从中选择轨道自动化控件，单击“开始”按钮即可开始记录自动操作，单击“停止”按钮即可停止记录自动操作。</a:t>
            </a:r>
          </a:p>
          <a:p>
            <a:pPr indent="457200"/>
            <a:endParaRPr lang="zh-CN" altLang="zh-CN" dirty="0"/>
          </a:p>
        </p:txBody>
      </p:sp>
    </p:spTree>
    <p:extLst>
      <p:ext uri="{BB962C8B-B14F-4D97-AF65-F5344CB8AC3E}">
        <p14:creationId xmlns:p14="http://schemas.microsoft.com/office/powerpoint/2010/main" val="37770377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811473"/>
            <a:ext cx="9074644"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8.2.4  </a:t>
            </a:r>
            <a:r>
              <a:rPr lang="zh-CN" altLang="en-US" b="1" dirty="0"/>
              <a:t>编辑包络</a:t>
            </a:r>
            <a:endParaRPr lang="zh-CN" altLang="zh-CN" b="1" dirty="0"/>
          </a:p>
          <a:p>
            <a:pPr indent="457200"/>
            <a:r>
              <a:rPr lang="zh-CN" altLang="en-US" dirty="0"/>
              <a:t>对于包络线的操作，主要是依靠关键帧进行控制，包络线上的关键帧会随着时间的推移更改剪辑和轨道参数。关键帧类型包括两种：定格和线性。</a:t>
            </a:r>
            <a:endParaRPr lang="en-US" altLang="zh-CN" dirty="0"/>
          </a:p>
          <a:p>
            <a:pPr indent="457200"/>
            <a:r>
              <a:rPr lang="en-US" altLang="zh-CN" dirty="0"/>
              <a:t>1.</a:t>
            </a:r>
            <a:r>
              <a:rPr lang="zh-CN" altLang="en-US" dirty="0"/>
              <a:t>创建关键帧</a:t>
            </a:r>
          </a:p>
          <a:p>
            <a:pPr indent="457200"/>
            <a:r>
              <a:rPr lang="en-US" altLang="zh-CN" dirty="0"/>
              <a:t>2.</a:t>
            </a:r>
            <a:r>
              <a:rPr lang="zh-CN" altLang="en-US" dirty="0"/>
              <a:t>精准编辑关键帧</a:t>
            </a:r>
          </a:p>
        </p:txBody>
      </p:sp>
      <p:pic>
        <p:nvPicPr>
          <p:cNvPr id="3" name="图片 2">
            <a:extLst>
              <a:ext uri="{FF2B5EF4-FFF2-40B4-BE49-F238E27FC236}">
                <a16:creationId xmlns:a16="http://schemas.microsoft.com/office/drawing/2014/main" id="{195B707F-87D5-4A51-B49E-00BFC5D280EF}"/>
              </a:ext>
            </a:extLst>
          </p:cNvPr>
          <p:cNvPicPr>
            <a:picLocks noChangeAspect="1"/>
          </p:cNvPicPr>
          <p:nvPr/>
        </p:nvPicPr>
        <p:blipFill>
          <a:blip r:embed="rId2"/>
          <a:stretch>
            <a:fillRect/>
          </a:stretch>
        </p:blipFill>
        <p:spPr>
          <a:xfrm>
            <a:off x="4899549" y="2972026"/>
            <a:ext cx="4155545" cy="2694256"/>
          </a:xfrm>
          <a:prstGeom prst="rect">
            <a:avLst/>
          </a:prstGeom>
        </p:spPr>
      </p:pic>
    </p:spTree>
    <p:extLst>
      <p:ext uri="{BB962C8B-B14F-4D97-AF65-F5344CB8AC3E}">
        <p14:creationId xmlns:p14="http://schemas.microsoft.com/office/powerpoint/2010/main" val="4813376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20439" y="3972975"/>
            <a:ext cx="1781257" cy="830997"/>
          </a:xfrm>
          <a:prstGeom prst="rect">
            <a:avLst/>
          </a:prstGeom>
        </p:spPr>
        <p:txBody>
          <a:bodyPr wrap="none">
            <a:spAutoFit/>
          </a:bodyPr>
          <a:lstStyle/>
          <a:p>
            <a:r>
              <a:rPr lang="zh-CN" altLang="en-US" sz="4800" b="1" dirty="0"/>
              <a:t>混  响</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0976056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765175"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8.3.1  </a:t>
            </a:r>
            <a:r>
              <a:rPr lang="zh-CN" altLang="en-US" b="1" dirty="0"/>
              <a:t>混响</a:t>
            </a:r>
            <a:endParaRPr lang="zh-CN" altLang="zh-CN" b="1" dirty="0"/>
          </a:p>
          <a:p>
            <a:pPr indent="457200"/>
            <a:r>
              <a:rPr lang="zh-CN" altLang="en-US" dirty="0"/>
              <a:t>“混响”效果通过基于卷积的处理模拟声学空间。它可以重现声学或周围环境，如衣柜、瓷砖浴室、音乐厅或宏大的竞技场。回声可以紧密地隔在一起，这样信号的混响拖尾可随着时间平滑衰减，创造出温暖自然的声音。</a:t>
            </a:r>
            <a:endParaRPr lang="zh-CN" altLang="zh-CN" dirty="0"/>
          </a:p>
        </p:txBody>
      </p:sp>
      <p:pic>
        <p:nvPicPr>
          <p:cNvPr id="2" name="图片 1">
            <a:extLst>
              <a:ext uri="{FF2B5EF4-FFF2-40B4-BE49-F238E27FC236}">
                <a16:creationId xmlns:a16="http://schemas.microsoft.com/office/drawing/2014/main" id="{69C1E988-763C-4A48-9FF0-99B94E19DA3A}"/>
              </a:ext>
            </a:extLst>
          </p:cNvPr>
          <p:cNvPicPr>
            <a:picLocks noChangeAspect="1"/>
          </p:cNvPicPr>
          <p:nvPr/>
        </p:nvPicPr>
        <p:blipFill>
          <a:blip r:embed="rId2"/>
          <a:stretch>
            <a:fillRect/>
          </a:stretch>
        </p:blipFill>
        <p:spPr>
          <a:xfrm>
            <a:off x="3904001" y="2433893"/>
            <a:ext cx="3193546" cy="3742056"/>
          </a:xfrm>
          <a:prstGeom prst="rect">
            <a:avLst/>
          </a:prstGeom>
        </p:spPr>
      </p:pic>
    </p:spTree>
    <p:extLst>
      <p:ext uri="{BB962C8B-B14F-4D97-AF65-F5344CB8AC3E}">
        <p14:creationId xmlns:p14="http://schemas.microsoft.com/office/powerpoint/2010/main" val="15859815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670220"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8.3.2  </a:t>
            </a:r>
            <a:r>
              <a:rPr lang="zh-CN" altLang="en-US" b="1" dirty="0"/>
              <a:t>  室内混响</a:t>
            </a:r>
            <a:endParaRPr lang="zh-CN" altLang="zh-CN" b="1" dirty="0"/>
          </a:p>
          <a:p>
            <a:pPr indent="457200"/>
            <a:r>
              <a:rPr lang="zh-CN" altLang="en-US" dirty="0"/>
              <a:t>“室内混响”效果与其他混响效果一项，可以模拟声学空间。但是相对于其他混响效果，它的速度更快，占用的处理器资源也更低，因为它不是基于卷积。因此，用户可以在多轨编辑器中快速有效地进行实时更改，无需对音轨预渲染效果。</a:t>
            </a:r>
            <a:endParaRPr lang="zh-CN" altLang="zh-CN" dirty="0"/>
          </a:p>
        </p:txBody>
      </p:sp>
      <p:pic>
        <p:nvPicPr>
          <p:cNvPr id="3" name="图片 2">
            <a:extLst>
              <a:ext uri="{FF2B5EF4-FFF2-40B4-BE49-F238E27FC236}">
                <a16:creationId xmlns:a16="http://schemas.microsoft.com/office/drawing/2014/main" id="{1C078194-7E77-4806-8765-7F373B5D63C5}"/>
              </a:ext>
            </a:extLst>
          </p:cNvPr>
          <p:cNvPicPr>
            <a:picLocks noChangeAspect="1"/>
          </p:cNvPicPr>
          <p:nvPr/>
        </p:nvPicPr>
        <p:blipFill>
          <a:blip r:embed="rId2"/>
          <a:stretch>
            <a:fillRect/>
          </a:stretch>
        </p:blipFill>
        <p:spPr>
          <a:xfrm>
            <a:off x="4088645" y="2444196"/>
            <a:ext cx="2988632" cy="3778731"/>
          </a:xfrm>
          <a:prstGeom prst="rect">
            <a:avLst/>
          </a:prstGeom>
        </p:spPr>
      </p:pic>
    </p:spTree>
    <p:extLst>
      <p:ext uri="{BB962C8B-B14F-4D97-AF65-F5344CB8AC3E}">
        <p14:creationId xmlns:p14="http://schemas.microsoft.com/office/powerpoint/2010/main" val="21969113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682050"/>
            <a:ext cx="9670220"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8.3.3  </a:t>
            </a:r>
            <a:r>
              <a:rPr lang="zh-CN" altLang="en-US" b="1" dirty="0"/>
              <a:t>卷积混响</a:t>
            </a:r>
            <a:endParaRPr lang="zh-CN" altLang="zh-CN" b="1" dirty="0"/>
          </a:p>
          <a:p>
            <a:pPr indent="457200"/>
            <a:r>
              <a:rPr lang="zh-CN" altLang="en-US" dirty="0"/>
              <a:t>“卷积混响”效果器可重现从衣柜到音乐厅的各种空间音效。基于卷积的混响使用脉冲文件模拟声学空间，利用卷积算法分析出这个混响的规律并产生效果，显得非常真实并且依然可调节。</a:t>
            </a:r>
            <a:endParaRPr lang="zh-CN" altLang="zh-CN" dirty="0"/>
          </a:p>
        </p:txBody>
      </p:sp>
      <p:pic>
        <p:nvPicPr>
          <p:cNvPr id="3" name="图片 2">
            <a:extLst>
              <a:ext uri="{FF2B5EF4-FFF2-40B4-BE49-F238E27FC236}">
                <a16:creationId xmlns:a16="http://schemas.microsoft.com/office/drawing/2014/main" id="{BDC1B165-641E-41BC-886D-31A5BD19B93A}"/>
              </a:ext>
            </a:extLst>
          </p:cNvPr>
          <p:cNvPicPr>
            <a:picLocks noChangeAspect="1"/>
          </p:cNvPicPr>
          <p:nvPr/>
        </p:nvPicPr>
        <p:blipFill>
          <a:blip r:embed="rId2"/>
          <a:stretch>
            <a:fillRect/>
          </a:stretch>
        </p:blipFill>
        <p:spPr>
          <a:xfrm>
            <a:off x="4226374" y="2502960"/>
            <a:ext cx="3403620" cy="3565696"/>
          </a:xfrm>
          <a:prstGeom prst="rect">
            <a:avLst/>
          </a:prstGeom>
        </p:spPr>
      </p:pic>
    </p:spTree>
    <p:extLst>
      <p:ext uri="{BB962C8B-B14F-4D97-AF65-F5344CB8AC3E}">
        <p14:creationId xmlns:p14="http://schemas.microsoft.com/office/powerpoint/2010/main" val="26898927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682050"/>
            <a:ext cx="9670220"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8.3.4  </a:t>
            </a:r>
            <a:r>
              <a:rPr lang="zh-CN" altLang="en-US" b="1" dirty="0"/>
              <a:t>完全混响</a:t>
            </a:r>
            <a:endParaRPr lang="zh-CN" altLang="zh-CN" b="1" dirty="0"/>
          </a:p>
          <a:p>
            <a:pPr indent="457200"/>
            <a:r>
              <a:rPr lang="zh-CN" altLang="en-US" dirty="0"/>
              <a:t>“完全混响”效果器基于卷积，从而可避免鸣响、金属声和其他声音失真。</a:t>
            </a:r>
            <a:endParaRPr lang="zh-CN" altLang="zh-CN" dirty="0"/>
          </a:p>
        </p:txBody>
      </p:sp>
      <p:pic>
        <p:nvPicPr>
          <p:cNvPr id="2" name="图片 1">
            <a:extLst>
              <a:ext uri="{FF2B5EF4-FFF2-40B4-BE49-F238E27FC236}">
                <a16:creationId xmlns:a16="http://schemas.microsoft.com/office/drawing/2014/main" id="{3E72BFBF-37D1-4755-A218-8938836AB760}"/>
              </a:ext>
            </a:extLst>
          </p:cNvPr>
          <p:cNvPicPr>
            <a:picLocks noChangeAspect="1"/>
          </p:cNvPicPr>
          <p:nvPr/>
        </p:nvPicPr>
        <p:blipFill>
          <a:blip r:embed="rId2"/>
          <a:stretch>
            <a:fillRect/>
          </a:stretch>
        </p:blipFill>
        <p:spPr>
          <a:xfrm>
            <a:off x="3399239" y="2010122"/>
            <a:ext cx="4532120" cy="3940974"/>
          </a:xfrm>
          <a:prstGeom prst="rect">
            <a:avLst/>
          </a:prstGeom>
        </p:spPr>
      </p:pic>
    </p:spTree>
    <p:extLst>
      <p:ext uri="{BB962C8B-B14F-4D97-AF65-F5344CB8AC3E}">
        <p14:creationId xmlns:p14="http://schemas.microsoft.com/office/powerpoint/2010/main" val="7898915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682050"/>
            <a:ext cx="9670220"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8.3.5  </a:t>
            </a:r>
            <a:r>
              <a:rPr lang="zh-CN" altLang="en-US" b="1" dirty="0"/>
              <a:t>环绕声混响</a:t>
            </a:r>
            <a:endParaRPr lang="zh-CN" altLang="zh-CN" b="1" dirty="0"/>
          </a:p>
          <a:p>
            <a:pPr indent="457200"/>
            <a:r>
              <a:rPr lang="zh-CN" altLang="en-US" dirty="0"/>
              <a:t>“环绕声混响”效果主要用于</a:t>
            </a:r>
            <a:r>
              <a:rPr lang="en-US" altLang="zh-CN" dirty="0"/>
              <a:t>5.1</a:t>
            </a:r>
            <a:r>
              <a:rPr lang="zh-CN" altLang="en-US" dirty="0"/>
              <a:t>音源，但也可以为单声道或立体声音源提供环绕声环境。</a:t>
            </a:r>
            <a:endParaRPr lang="zh-CN" altLang="zh-CN" dirty="0"/>
          </a:p>
        </p:txBody>
      </p:sp>
      <p:pic>
        <p:nvPicPr>
          <p:cNvPr id="2" name="图片 1">
            <a:extLst>
              <a:ext uri="{FF2B5EF4-FFF2-40B4-BE49-F238E27FC236}">
                <a16:creationId xmlns:a16="http://schemas.microsoft.com/office/drawing/2014/main" id="{F48C1006-729E-4F5C-BFDE-60477E8D76FE}"/>
              </a:ext>
            </a:extLst>
          </p:cNvPr>
          <p:cNvPicPr>
            <a:picLocks noChangeAspect="1"/>
          </p:cNvPicPr>
          <p:nvPr/>
        </p:nvPicPr>
        <p:blipFill>
          <a:blip r:embed="rId2"/>
          <a:stretch>
            <a:fillRect/>
          </a:stretch>
        </p:blipFill>
        <p:spPr>
          <a:xfrm>
            <a:off x="2152548" y="2507414"/>
            <a:ext cx="7178664" cy="2812260"/>
          </a:xfrm>
          <a:prstGeom prst="rect">
            <a:avLst/>
          </a:prstGeom>
        </p:spPr>
      </p:pic>
    </p:spTree>
    <p:extLst>
      <p:ext uri="{BB962C8B-B14F-4D97-AF65-F5344CB8AC3E}">
        <p14:creationId xmlns:p14="http://schemas.microsoft.com/office/powerpoint/2010/main" val="12168126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2062636" y="1989606"/>
            <a:ext cx="8225749"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a:t>Audition</a:t>
            </a:r>
            <a:r>
              <a:rPr lang="zh-CN" altLang="en-US"/>
              <a:t>支持多轨混音，允许用户在一个工程文件中同时处理多个音轨。用户可以对每个音轨进行独立的调整和处理，实现精细的音频控制。在混音过程中，</a:t>
            </a:r>
            <a:r>
              <a:rPr lang="en-US" altLang="zh-CN"/>
              <a:t>Audition</a:t>
            </a:r>
            <a:r>
              <a:rPr lang="zh-CN" altLang="en-US"/>
              <a:t>支持实时预览和实时调整。用户可以直观地掌握混音效果，随时调整各个音轨的音量、平衡和效果等参数，以获得满意的混音结果。</a:t>
            </a:r>
          </a:p>
          <a:p>
            <a:pPr indent="457200" latinLnBrk="1"/>
            <a:r>
              <a:rPr lang="zh-CN" altLang="en-US"/>
              <a:t> </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20439" y="3972975"/>
            <a:ext cx="3262432" cy="830997"/>
          </a:xfrm>
          <a:prstGeom prst="rect">
            <a:avLst/>
          </a:prstGeom>
        </p:spPr>
        <p:txBody>
          <a:bodyPr wrap="none">
            <a:spAutoFit/>
          </a:bodyPr>
          <a:lstStyle/>
          <a:p>
            <a:r>
              <a:rPr lang="zh-CN" altLang="en-US" sz="4800" b="1" dirty="0"/>
              <a:t>延迟与回声</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5096144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706542"/>
            <a:ext cx="9294482"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8.4.1  </a:t>
            </a:r>
            <a:r>
              <a:rPr lang="zh-CN" altLang="en-US" b="1" dirty="0"/>
              <a:t>延迟</a:t>
            </a:r>
            <a:endParaRPr lang="zh-CN" altLang="zh-CN" b="1" dirty="0"/>
          </a:p>
          <a:p>
            <a:pPr indent="457200"/>
            <a:r>
              <a:rPr lang="zh-CN" altLang="en-US" dirty="0"/>
              <a:t>“延迟”效果可用于产生单个回声以及大量其他效果。</a:t>
            </a:r>
            <a:r>
              <a:rPr lang="en-US" altLang="zh-CN" dirty="0"/>
              <a:t>35</a:t>
            </a:r>
            <a:r>
              <a:rPr lang="zh-CN" altLang="en-US" dirty="0"/>
              <a:t>毫秒或更长时间的延迟可产生不连续的回声，而</a:t>
            </a:r>
            <a:r>
              <a:rPr lang="en-US" altLang="zh-CN" dirty="0"/>
              <a:t>15-34</a:t>
            </a:r>
            <a:r>
              <a:rPr lang="zh-CN" altLang="en-US" dirty="0"/>
              <a:t>毫秒之间的延迟可产生简单的和声或镶边效果。进一步将延迟减少到</a:t>
            </a:r>
            <a:r>
              <a:rPr lang="en-US" altLang="zh-CN" dirty="0"/>
              <a:t>1</a:t>
            </a:r>
            <a:r>
              <a:rPr lang="zh-CN" altLang="en-US" dirty="0"/>
              <a:t>到</a:t>
            </a:r>
            <a:r>
              <a:rPr lang="en-US" altLang="zh-CN" dirty="0"/>
              <a:t>14</a:t>
            </a:r>
            <a:r>
              <a:rPr lang="zh-CN" altLang="en-US" dirty="0"/>
              <a:t>毫秒之间，可以在空间上定位单声道，使声音好像来自左侧或右侧，尽管左右的实际音量是相等的。</a:t>
            </a:r>
            <a:endParaRPr lang="zh-CN" altLang="zh-CN" dirty="0"/>
          </a:p>
        </p:txBody>
      </p:sp>
      <p:pic>
        <p:nvPicPr>
          <p:cNvPr id="3" name="图片 2">
            <a:extLst>
              <a:ext uri="{FF2B5EF4-FFF2-40B4-BE49-F238E27FC236}">
                <a16:creationId xmlns:a16="http://schemas.microsoft.com/office/drawing/2014/main" id="{235146E5-BA0F-42BC-872C-E424312C9CAF}"/>
              </a:ext>
            </a:extLst>
          </p:cNvPr>
          <p:cNvPicPr>
            <a:picLocks noChangeAspect="1"/>
          </p:cNvPicPr>
          <p:nvPr/>
        </p:nvPicPr>
        <p:blipFill>
          <a:blip r:embed="rId2"/>
          <a:stretch>
            <a:fillRect/>
          </a:stretch>
        </p:blipFill>
        <p:spPr>
          <a:xfrm>
            <a:off x="4516492" y="3052825"/>
            <a:ext cx="2768727" cy="3135176"/>
          </a:xfrm>
          <a:prstGeom prst="rect">
            <a:avLst/>
          </a:prstGeom>
        </p:spPr>
      </p:pic>
    </p:spTree>
    <p:extLst>
      <p:ext uri="{BB962C8B-B14F-4D97-AF65-F5344CB8AC3E}">
        <p14:creationId xmlns:p14="http://schemas.microsoft.com/office/powerpoint/2010/main" val="14333169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622028"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8.4.2  </a:t>
            </a:r>
            <a:r>
              <a:rPr lang="zh-CN" altLang="en-US" b="1" dirty="0"/>
              <a:t>回声</a:t>
            </a:r>
            <a:endParaRPr lang="zh-CN" altLang="zh-CN" b="1" dirty="0"/>
          </a:p>
          <a:p>
            <a:pPr indent="457200"/>
            <a:r>
              <a:rPr lang="zh-CN" altLang="en-US" dirty="0"/>
              <a:t>“回声”效果可向声音添加一系列重复的衰减回声，用户可以通过改变延迟量来创建从大峡谷类型的回声效果到金属水管叮当声等各种效果。通过均衡延迟，可以将空间的声音特性从具有反射表面（产生更清晰的回声）更改为几乎完全吸收（产生更模糊的回声）。</a:t>
            </a:r>
            <a:endParaRPr lang="zh-CN" altLang="zh-CN" dirty="0"/>
          </a:p>
        </p:txBody>
      </p:sp>
      <p:pic>
        <p:nvPicPr>
          <p:cNvPr id="2" name="图片 1">
            <a:extLst>
              <a:ext uri="{FF2B5EF4-FFF2-40B4-BE49-F238E27FC236}">
                <a16:creationId xmlns:a16="http://schemas.microsoft.com/office/drawing/2014/main" id="{38A80416-3957-42E8-BFB2-BF4B3F2869C1}"/>
              </a:ext>
            </a:extLst>
          </p:cNvPr>
          <p:cNvPicPr>
            <a:picLocks noChangeAspect="1"/>
          </p:cNvPicPr>
          <p:nvPr/>
        </p:nvPicPr>
        <p:blipFill>
          <a:blip r:embed="rId2"/>
          <a:stretch>
            <a:fillRect/>
          </a:stretch>
        </p:blipFill>
        <p:spPr>
          <a:xfrm>
            <a:off x="3393041" y="3030469"/>
            <a:ext cx="5177198" cy="3085517"/>
          </a:xfrm>
          <a:prstGeom prst="rect">
            <a:avLst/>
          </a:prstGeom>
        </p:spPr>
      </p:pic>
    </p:spTree>
    <p:extLst>
      <p:ext uri="{BB962C8B-B14F-4D97-AF65-F5344CB8AC3E}">
        <p14:creationId xmlns:p14="http://schemas.microsoft.com/office/powerpoint/2010/main" val="11253185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622028"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8.4.3  </a:t>
            </a:r>
            <a:r>
              <a:rPr lang="zh-CN" altLang="en-US" b="1" dirty="0"/>
              <a:t>模拟延迟</a:t>
            </a:r>
            <a:endParaRPr lang="zh-CN" altLang="zh-CN" b="1" dirty="0"/>
          </a:p>
          <a:p>
            <a:pPr indent="457200"/>
            <a:r>
              <a:rPr lang="zh-CN" altLang="en-US" dirty="0"/>
              <a:t>“模拟延迟”效果可模拟老式硬件压缩器的声音温暖度。改效果独特的选项可应用特性扭曲并调整立体声扩展，要创建不连续的回声，可以指定</a:t>
            </a:r>
            <a:r>
              <a:rPr lang="en-US" altLang="zh-CN" dirty="0"/>
              <a:t>35</a:t>
            </a:r>
            <a:r>
              <a:rPr lang="zh-CN" altLang="en-US" dirty="0"/>
              <a:t>毫秒或更长的延迟时间；要创建更微妙的效果，可以指定更短的时间。</a:t>
            </a:r>
            <a:endParaRPr lang="en-US" altLang="zh-CN" dirty="0"/>
          </a:p>
        </p:txBody>
      </p:sp>
      <p:pic>
        <p:nvPicPr>
          <p:cNvPr id="3" name="图片 2">
            <a:extLst>
              <a:ext uri="{FF2B5EF4-FFF2-40B4-BE49-F238E27FC236}">
                <a16:creationId xmlns:a16="http://schemas.microsoft.com/office/drawing/2014/main" id="{F13A10AF-0674-4494-93CB-DC7440FBB138}"/>
              </a:ext>
            </a:extLst>
          </p:cNvPr>
          <p:cNvPicPr>
            <a:picLocks noChangeAspect="1"/>
          </p:cNvPicPr>
          <p:nvPr/>
        </p:nvPicPr>
        <p:blipFill>
          <a:blip r:embed="rId2"/>
          <a:stretch>
            <a:fillRect/>
          </a:stretch>
        </p:blipFill>
        <p:spPr>
          <a:xfrm>
            <a:off x="3887066" y="2535039"/>
            <a:ext cx="3623006" cy="3491259"/>
          </a:xfrm>
          <a:prstGeom prst="rect">
            <a:avLst/>
          </a:prstGeom>
        </p:spPr>
      </p:pic>
    </p:spTree>
    <p:extLst>
      <p:ext uri="{BB962C8B-B14F-4D97-AF65-F5344CB8AC3E}">
        <p14:creationId xmlns:p14="http://schemas.microsoft.com/office/powerpoint/2010/main" val="2272874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20439" y="3972975"/>
            <a:ext cx="3262432" cy="830997"/>
          </a:xfrm>
          <a:prstGeom prst="rect">
            <a:avLst/>
          </a:prstGeom>
        </p:spPr>
        <p:txBody>
          <a:bodyPr wrap="none">
            <a:spAutoFit/>
          </a:bodyPr>
          <a:lstStyle/>
          <a:p>
            <a:r>
              <a:rPr lang="zh-CN" altLang="en-US" sz="4800" b="1" dirty="0"/>
              <a:t>滤波与均衡</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9635829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706542"/>
            <a:ext cx="9294482"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8.5.1  </a:t>
            </a:r>
            <a:r>
              <a:rPr lang="zh-CN" altLang="en-US" b="1" dirty="0"/>
              <a:t>图形均衡器</a:t>
            </a:r>
            <a:endParaRPr lang="zh-CN" altLang="zh-CN" b="1" dirty="0"/>
          </a:p>
          <a:p>
            <a:pPr indent="457200"/>
            <a:r>
              <a:rPr lang="zh-CN" altLang="en-US" dirty="0"/>
              <a:t>“图形均衡器”效果可增强或消减特定频段，并可直观地表示生成的 </a:t>
            </a:r>
            <a:r>
              <a:rPr lang="en-US" altLang="zh-CN" dirty="0"/>
              <a:t>EQ </a:t>
            </a:r>
            <a:r>
              <a:rPr lang="zh-CN" altLang="en-US" dirty="0"/>
              <a:t>曲线。</a:t>
            </a:r>
            <a:endParaRPr lang="en-US" altLang="zh-CN" dirty="0"/>
          </a:p>
          <a:p>
            <a:pPr indent="457200"/>
            <a:r>
              <a:rPr lang="en-US" altLang="zh-CN" dirty="0"/>
              <a:t>1.</a:t>
            </a:r>
            <a:r>
              <a:rPr lang="zh-CN" altLang="en-US" dirty="0"/>
              <a:t>一个八度音阶（</a:t>
            </a:r>
            <a:r>
              <a:rPr lang="en-US" altLang="zh-CN" dirty="0"/>
              <a:t>10</a:t>
            </a:r>
            <a:r>
              <a:rPr lang="zh-CN" altLang="en-US" dirty="0"/>
              <a:t>段）</a:t>
            </a:r>
          </a:p>
          <a:p>
            <a:pPr indent="457200"/>
            <a:r>
              <a:rPr lang="en-US" altLang="zh-CN" dirty="0"/>
              <a:t>10</a:t>
            </a:r>
            <a:r>
              <a:rPr lang="zh-CN" altLang="en-US" dirty="0"/>
              <a:t>段均衡器的本质是按倍频程的划分方式将频率分为</a:t>
            </a:r>
            <a:r>
              <a:rPr lang="en-US" altLang="zh-CN" dirty="0"/>
              <a:t>10</a:t>
            </a:r>
            <a:r>
              <a:rPr lang="zh-CN" altLang="en-US" dirty="0"/>
              <a:t>段。</a:t>
            </a:r>
          </a:p>
          <a:p>
            <a:pPr indent="457200"/>
            <a:endParaRPr lang="zh-CN" altLang="zh-CN" dirty="0"/>
          </a:p>
        </p:txBody>
      </p:sp>
      <p:pic>
        <p:nvPicPr>
          <p:cNvPr id="2" name="图片 1">
            <a:extLst>
              <a:ext uri="{FF2B5EF4-FFF2-40B4-BE49-F238E27FC236}">
                <a16:creationId xmlns:a16="http://schemas.microsoft.com/office/drawing/2014/main" id="{B147C3C1-948D-4226-A744-4BFDAC28FBB2}"/>
              </a:ext>
            </a:extLst>
          </p:cNvPr>
          <p:cNvPicPr>
            <a:picLocks noChangeAspect="1"/>
          </p:cNvPicPr>
          <p:nvPr/>
        </p:nvPicPr>
        <p:blipFill>
          <a:blip r:embed="rId2"/>
          <a:stretch>
            <a:fillRect/>
          </a:stretch>
        </p:blipFill>
        <p:spPr>
          <a:xfrm>
            <a:off x="4089518" y="2709559"/>
            <a:ext cx="3630416" cy="3516172"/>
          </a:xfrm>
          <a:prstGeom prst="rect">
            <a:avLst/>
          </a:prstGeom>
        </p:spPr>
      </p:pic>
    </p:spTree>
    <p:extLst>
      <p:ext uri="{BB962C8B-B14F-4D97-AF65-F5344CB8AC3E}">
        <p14:creationId xmlns:p14="http://schemas.microsoft.com/office/powerpoint/2010/main" val="39266940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706542"/>
            <a:ext cx="9294482"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2.</a:t>
            </a:r>
            <a:r>
              <a:rPr lang="zh-CN" altLang="en-US" dirty="0"/>
              <a:t>二分之一八度音阶（</a:t>
            </a:r>
            <a:r>
              <a:rPr lang="en-US" altLang="zh-CN" dirty="0"/>
              <a:t>20</a:t>
            </a:r>
            <a:r>
              <a:rPr lang="zh-CN" altLang="en-US" dirty="0"/>
              <a:t>个频段）</a:t>
            </a:r>
          </a:p>
          <a:p>
            <a:pPr indent="457200"/>
            <a:r>
              <a:rPr lang="en-US" altLang="zh-CN" dirty="0"/>
              <a:t>20</a:t>
            </a:r>
            <a:r>
              <a:rPr lang="zh-CN" altLang="en-US" dirty="0"/>
              <a:t>段均衡器是将频率按</a:t>
            </a:r>
            <a:r>
              <a:rPr lang="en-US" altLang="zh-CN" dirty="0"/>
              <a:t>1/2</a:t>
            </a:r>
            <a:r>
              <a:rPr lang="zh-CN" altLang="en-US" dirty="0"/>
              <a:t>倍频程划分为</a:t>
            </a:r>
            <a:r>
              <a:rPr lang="en-US" altLang="zh-CN" dirty="0"/>
              <a:t>20</a:t>
            </a:r>
            <a:r>
              <a:rPr lang="zh-CN" altLang="en-US" dirty="0"/>
              <a:t>段。</a:t>
            </a:r>
          </a:p>
        </p:txBody>
      </p:sp>
      <p:pic>
        <p:nvPicPr>
          <p:cNvPr id="3" name="图片 2">
            <a:extLst>
              <a:ext uri="{FF2B5EF4-FFF2-40B4-BE49-F238E27FC236}">
                <a16:creationId xmlns:a16="http://schemas.microsoft.com/office/drawing/2014/main" id="{B9942BC1-BF66-46DB-BE97-3BAD21031820}"/>
              </a:ext>
            </a:extLst>
          </p:cNvPr>
          <p:cNvPicPr>
            <a:picLocks noChangeAspect="1"/>
          </p:cNvPicPr>
          <p:nvPr/>
        </p:nvPicPr>
        <p:blipFill>
          <a:blip r:embed="rId2"/>
          <a:stretch>
            <a:fillRect/>
          </a:stretch>
        </p:blipFill>
        <p:spPr>
          <a:xfrm>
            <a:off x="2647590" y="2045398"/>
            <a:ext cx="5669503" cy="3830746"/>
          </a:xfrm>
          <a:prstGeom prst="rect">
            <a:avLst/>
          </a:prstGeom>
        </p:spPr>
      </p:pic>
    </p:spTree>
    <p:extLst>
      <p:ext uri="{BB962C8B-B14F-4D97-AF65-F5344CB8AC3E}">
        <p14:creationId xmlns:p14="http://schemas.microsoft.com/office/powerpoint/2010/main" val="34768415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811473"/>
            <a:ext cx="9294482"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3.</a:t>
            </a:r>
            <a:r>
              <a:rPr lang="zh-CN" altLang="en-US" dirty="0"/>
              <a:t>三分之一八度音阶（</a:t>
            </a:r>
            <a:r>
              <a:rPr lang="en-US" altLang="zh-CN" dirty="0"/>
              <a:t>30</a:t>
            </a:r>
            <a:r>
              <a:rPr lang="zh-CN" altLang="en-US" dirty="0"/>
              <a:t>个频段）</a:t>
            </a:r>
          </a:p>
          <a:p>
            <a:pPr indent="457200"/>
            <a:r>
              <a:rPr lang="en-US" altLang="zh-CN" dirty="0"/>
              <a:t>30</a:t>
            </a:r>
            <a:r>
              <a:rPr lang="zh-CN" altLang="en-US" dirty="0"/>
              <a:t>段均衡器是将频率按</a:t>
            </a:r>
            <a:r>
              <a:rPr lang="en-US" altLang="zh-CN" dirty="0"/>
              <a:t>1/3</a:t>
            </a:r>
            <a:r>
              <a:rPr lang="zh-CN" altLang="en-US" dirty="0"/>
              <a:t>倍频程划分为</a:t>
            </a:r>
            <a:r>
              <a:rPr lang="en-US" altLang="zh-CN" dirty="0"/>
              <a:t>30</a:t>
            </a:r>
            <a:r>
              <a:rPr lang="zh-CN" altLang="en-US" dirty="0"/>
              <a:t>段。</a:t>
            </a:r>
          </a:p>
        </p:txBody>
      </p:sp>
      <p:pic>
        <p:nvPicPr>
          <p:cNvPr id="2" name="图片 1">
            <a:extLst>
              <a:ext uri="{FF2B5EF4-FFF2-40B4-BE49-F238E27FC236}">
                <a16:creationId xmlns:a16="http://schemas.microsoft.com/office/drawing/2014/main" id="{4A14CDE2-4304-4409-A672-8F956FC043E7}"/>
              </a:ext>
            </a:extLst>
          </p:cNvPr>
          <p:cNvPicPr>
            <a:picLocks noChangeAspect="1"/>
          </p:cNvPicPr>
          <p:nvPr/>
        </p:nvPicPr>
        <p:blipFill>
          <a:blip r:embed="rId2"/>
          <a:stretch>
            <a:fillRect/>
          </a:stretch>
        </p:blipFill>
        <p:spPr>
          <a:xfrm>
            <a:off x="1810056" y="2327056"/>
            <a:ext cx="6966543" cy="3294256"/>
          </a:xfrm>
          <a:prstGeom prst="rect">
            <a:avLst/>
          </a:prstGeom>
        </p:spPr>
      </p:pic>
    </p:spTree>
    <p:extLst>
      <p:ext uri="{BB962C8B-B14F-4D97-AF65-F5344CB8AC3E}">
        <p14:creationId xmlns:p14="http://schemas.microsoft.com/office/powerpoint/2010/main" val="28054563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706542"/>
            <a:ext cx="9294482"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8.5.2  FFT</a:t>
            </a:r>
            <a:r>
              <a:rPr lang="zh-CN" altLang="en-US" b="1" dirty="0"/>
              <a:t>滤波器</a:t>
            </a:r>
            <a:endParaRPr lang="zh-CN" altLang="zh-CN" b="1" dirty="0"/>
          </a:p>
          <a:p>
            <a:pPr indent="457200"/>
            <a:r>
              <a:rPr lang="zh-CN" altLang="en-US" dirty="0"/>
              <a:t>“</a:t>
            </a:r>
            <a:r>
              <a:rPr lang="en-US" altLang="zh-CN" dirty="0"/>
              <a:t>FFT</a:t>
            </a:r>
            <a:r>
              <a:rPr lang="zh-CN" altLang="en-US" dirty="0"/>
              <a:t>滤波器”效果的图形特性使得绘制用于抑制或增强特定频率的曲线或陷波变得简单。</a:t>
            </a:r>
            <a:r>
              <a:rPr lang="en-US" altLang="zh-CN" dirty="0"/>
              <a:t>FFT</a:t>
            </a:r>
            <a:r>
              <a:rPr lang="zh-CN" altLang="en-US" dirty="0"/>
              <a:t>代表快速傅立叶变换，是一种用于快速分析频率和振幅的算法。此效果可以产生宽高通或低通滤波器（用于保持高频或低频）、窄带通滤波器（用于模拟电话铃声）或陷波滤波器（用于消除较小的精确频段）。</a:t>
            </a:r>
            <a:endParaRPr lang="zh-CN" altLang="zh-CN" dirty="0"/>
          </a:p>
        </p:txBody>
      </p:sp>
      <p:pic>
        <p:nvPicPr>
          <p:cNvPr id="2" name="图片 1">
            <a:extLst>
              <a:ext uri="{FF2B5EF4-FFF2-40B4-BE49-F238E27FC236}">
                <a16:creationId xmlns:a16="http://schemas.microsoft.com/office/drawing/2014/main" id="{C6D30146-54C7-42CD-94C5-51C4D9E9C744}"/>
              </a:ext>
            </a:extLst>
          </p:cNvPr>
          <p:cNvPicPr>
            <a:picLocks noChangeAspect="1"/>
          </p:cNvPicPr>
          <p:nvPr/>
        </p:nvPicPr>
        <p:blipFill>
          <a:blip r:embed="rId2"/>
          <a:stretch>
            <a:fillRect/>
          </a:stretch>
        </p:blipFill>
        <p:spPr>
          <a:xfrm>
            <a:off x="3657790" y="3052825"/>
            <a:ext cx="3297646" cy="3153374"/>
          </a:xfrm>
          <a:prstGeom prst="rect">
            <a:avLst/>
          </a:prstGeom>
        </p:spPr>
      </p:pic>
    </p:spTree>
    <p:extLst>
      <p:ext uri="{BB962C8B-B14F-4D97-AF65-F5344CB8AC3E}">
        <p14:creationId xmlns:p14="http://schemas.microsoft.com/office/powerpoint/2010/main" val="41406965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706542"/>
            <a:ext cx="9294482"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8.5.3  </a:t>
            </a:r>
            <a:r>
              <a:rPr lang="zh-CN" altLang="en-US" b="1" dirty="0"/>
              <a:t>参数均衡器</a:t>
            </a:r>
            <a:endParaRPr lang="zh-CN" altLang="zh-CN" b="1" dirty="0"/>
          </a:p>
          <a:p>
            <a:pPr indent="457200"/>
            <a:r>
              <a:rPr lang="zh-CN" altLang="en-US" dirty="0"/>
              <a:t>“参数均衡器”效果可以提供对音调均衡的最大控制。与图形均衡器不同，参数均衡器提供对频率、</a:t>
            </a:r>
            <a:r>
              <a:rPr lang="en-US" altLang="zh-CN" dirty="0"/>
              <a:t>Q</a:t>
            </a:r>
            <a:r>
              <a:rPr lang="zh-CN" altLang="en-US" dirty="0"/>
              <a:t>和增益设置的完全控制。参数均衡器使用二阶</a:t>
            </a:r>
            <a:r>
              <a:rPr lang="en-US" altLang="zh-CN" dirty="0"/>
              <a:t>IIR</a:t>
            </a:r>
            <a:r>
              <a:rPr lang="zh-CN" altLang="en-US" dirty="0"/>
              <a:t>（无限脉冲响应）滤波器，速度非常快，并且可提供非常准确的频率分辨率。</a:t>
            </a:r>
            <a:endParaRPr lang="zh-CN" altLang="zh-CN" dirty="0"/>
          </a:p>
        </p:txBody>
      </p:sp>
      <p:pic>
        <p:nvPicPr>
          <p:cNvPr id="2" name="图片 1">
            <a:extLst>
              <a:ext uri="{FF2B5EF4-FFF2-40B4-BE49-F238E27FC236}">
                <a16:creationId xmlns:a16="http://schemas.microsoft.com/office/drawing/2014/main" id="{1D22028D-ABC9-415F-AEC9-3EC7E8976B43}"/>
              </a:ext>
            </a:extLst>
          </p:cNvPr>
          <p:cNvPicPr>
            <a:picLocks noChangeAspect="1"/>
          </p:cNvPicPr>
          <p:nvPr/>
        </p:nvPicPr>
        <p:blipFill>
          <a:blip r:embed="rId2"/>
          <a:stretch>
            <a:fillRect/>
          </a:stretch>
        </p:blipFill>
        <p:spPr>
          <a:xfrm>
            <a:off x="3326036" y="2702539"/>
            <a:ext cx="4903564" cy="3448919"/>
          </a:xfrm>
          <a:prstGeom prst="rect">
            <a:avLst/>
          </a:prstGeom>
        </p:spPr>
      </p:pic>
    </p:spTree>
    <p:extLst>
      <p:ext uri="{BB962C8B-B14F-4D97-AF65-F5344CB8AC3E}">
        <p14:creationId xmlns:p14="http://schemas.microsoft.com/office/powerpoint/2010/main" val="17724116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9DE5548-0D18-4E96-9479-CA43EDDE5D66}"/>
              </a:ext>
            </a:extLst>
          </p:cNvPr>
          <p:cNvGrpSpPr/>
          <p:nvPr/>
        </p:nvGrpSpPr>
        <p:grpSpPr>
          <a:xfrm>
            <a:off x="7282194" y="518149"/>
            <a:ext cx="1065099" cy="688802"/>
            <a:chOff x="7433952" y="518149"/>
            <a:chExt cx="1065099" cy="688802"/>
          </a:xfrm>
        </p:grpSpPr>
        <p:sp>
          <p:nvSpPr>
            <p:cNvPr id="2" name="文本框 1">
              <a:extLst>
                <a:ext uri="{FF2B5EF4-FFF2-40B4-BE49-F238E27FC236}">
                  <a16:creationId xmlns:a16="http://schemas.microsoft.com/office/drawing/2014/main" id="{51462C79-EED8-4446-9394-C84809A93914}"/>
                </a:ext>
              </a:extLst>
            </p:cNvPr>
            <p:cNvSpPr txBox="1"/>
            <p:nvPr/>
          </p:nvSpPr>
          <p:spPr>
            <a:xfrm>
              <a:off x="7433952" y="518149"/>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83252" y="64748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BDBD8E29-420B-495D-8FBE-7877A6098938}"/>
              </a:ext>
            </a:extLst>
          </p:cNvPr>
          <p:cNvGrpSpPr/>
          <p:nvPr/>
        </p:nvGrpSpPr>
        <p:grpSpPr>
          <a:xfrm>
            <a:off x="7276993" y="1274567"/>
            <a:ext cx="1075500" cy="690809"/>
            <a:chOff x="7436620" y="1575486"/>
            <a:chExt cx="1075500" cy="690809"/>
          </a:xfrm>
        </p:grpSpPr>
        <p:sp>
          <p:nvSpPr>
            <p:cNvPr id="4" name="文本框 3">
              <a:extLst>
                <a:ext uri="{FF2B5EF4-FFF2-40B4-BE49-F238E27FC236}">
                  <a16:creationId xmlns:a16="http://schemas.microsoft.com/office/drawing/2014/main" id="{E3E11741-E0AE-4C99-8BB0-FA2B455F1FD4}"/>
                </a:ext>
              </a:extLst>
            </p:cNvPr>
            <p:cNvSpPr txBox="1"/>
            <p:nvPr/>
          </p:nvSpPr>
          <p:spPr>
            <a:xfrm>
              <a:off x="7436620" y="1575486"/>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96321" y="170682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038818CB-FB00-4EF9-9E5B-88B35D4DFE62}"/>
              </a:ext>
            </a:extLst>
          </p:cNvPr>
          <p:cNvGrpSpPr/>
          <p:nvPr/>
        </p:nvGrpSpPr>
        <p:grpSpPr>
          <a:xfrm>
            <a:off x="7301961" y="2032992"/>
            <a:ext cx="1025564" cy="706049"/>
            <a:chOff x="7457964" y="2613429"/>
            <a:chExt cx="1025564" cy="706049"/>
          </a:xfrm>
        </p:grpSpPr>
        <p:sp>
          <p:nvSpPr>
            <p:cNvPr id="5" name="文本框 4">
              <a:extLst>
                <a:ext uri="{FF2B5EF4-FFF2-40B4-BE49-F238E27FC236}">
                  <a16:creationId xmlns:a16="http://schemas.microsoft.com/office/drawing/2014/main" id="{EFCD55F1-7E53-4D94-B849-03B234E0F197}"/>
                </a:ext>
              </a:extLst>
            </p:cNvPr>
            <p:cNvSpPr txBox="1"/>
            <p:nvPr/>
          </p:nvSpPr>
          <p:spPr>
            <a:xfrm>
              <a:off x="7457964" y="2613429"/>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67729" y="276000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427065" y="1358726"/>
            <a:ext cx="146706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自动化混音</a:t>
            </a:r>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427065" y="2180408"/>
            <a:ext cx="697627"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混响</a:t>
            </a:r>
          </a:p>
        </p:txBody>
      </p:sp>
      <p:grpSp>
        <p:nvGrpSpPr>
          <p:cNvPr id="13" name="组合 12">
            <a:extLst>
              <a:ext uri="{FF2B5EF4-FFF2-40B4-BE49-F238E27FC236}">
                <a16:creationId xmlns:a16="http://schemas.microsoft.com/office/drawing/2014/main" id="{1793FA9B-C72B-4B30-92BB-74197058F44B}"/>
              </a:ext>
            </a:extLst>
          </p:cNvPr>
          <p:cNvGrpSpPr/>
          <p:nvPr/>
        </p:nvGrpSpPr>
        <p:grpSpPr>
          <a:xfrm>
            <a:off x="7286508" y="2806657"/>
            <a:ext cx="1056470" cy="690912"/>
            <a:chOff x="7453520" y="3666786"/>
            <a:chExt cx="1056470" cy="690912"/>
          </a:xfrm>
        </p:grpSpPr>
        <p:sp>
          <p:nvSpPr>
            <p:cNvPr id="14" name="文本框 13">
              <a:extLst>
                <a:ext uri="{FF2B5EF4-FFF2-40B4-BE49-F238E27FC236}">
                  <a16:creationId xmlns:a16="http://schemas.microsoft.com/office/drawing/2014/main" id="{0CEC9EEE-5136-4649-B568-D003BCA3E0FD}"/>
                </a:ext>
              </a:extLst>
            </p:cNvPr>
            <p:cNvSpPr txBox="1"/>
            <p:nvPr/>
          </p:nvSpPr>
          <p:spPr>
            <a:xfrm>
              <a:off x="7453520" y="3666786"/>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594191" y="379822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6" name="文本框 15">
            <a:hlinkClick r:id="rId4" action="ppaction://hlinksldjump"/>
            <a:extLst>
              <a:ext uri="{FF2B5EF4-FFF2-40B4-BE49-F238E27FC236}">
                <a16:creationId xmlns:a16="http://schemas.microsoft.com/office/drawing/2014/main" id="{DF341E03-D69B-46BC-B87C-62A481BAD830}"/>
              </a:ext>
            </a:extLst>
          </p:cNvPr>
          <p:cNvSpPr txBox="1"/>
          <p:nvPr/>
        </p:nvSpPr>
        <p:spPr>
          <a:xfrm>
            <a:off x="8427065" y="3002090"/>
            <a:ext cx="146706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延迟与回声</a:t>
            </a:r>
            <a:endParaRPr lang="zh-CN" altLang="zh-CN" dirty="0"/>
          </a:p>
        </p:txBody>
      </p:sp>
      <p:sp>
        <p:nvSpPr>
          <p:cNvPr id="22" name="文本框 21">
            <a:hlinkClick r:id="rId5" action="ppaction://hlinksldjump"/>
            <a:extLst>
              <a:ext uri="{FF2B5EF4-FFF2-40B4-BE49-F238E27FC236}">
                <a16:creationId xmlns:a16="http://schemas.microsoft.com/office/drawing/2014/main" id="{A4FA8CBE-305F-4333-AF39-400B25841AD0}"/>
              </a:ext>
            </a:extLst>
          </p:cNvPr>
          <p:cNvSpPr txBox="1"/>
          <p:nvPr/>
        </p:nvSpPr>
        <p:spPr>
          <a:xfrm>
            <a:off x="8427065" y="537044"/>
            <a:ext cx="146706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什么是混音</a:t>
            </a:r>
          </a:p>
        </p:txBody>
      </p:sp>
      <p:pic>
        <p:nvPicPr>
          <p:cNvPr id="20" name="图片 19">
            <a:extLst>
              <a:ext uri="{FF2B5EF4-FFF2-40B4-BE49-F238E27FC236}">
                <a16:creationId xmlns:a16="http://schemas.microsoft.com/office/drawing/2014/main" id="{BB92AD8A-77B0-42E9-933D-B837EDEB3B24}"/>
              </a:ext>
            </a:extLst>
          </p:cNvPr>
          <p:cNvPicPr>
            <a:picLocks noChangeAspect="1"/>
          </p:cNvPicPr>
          <p:nvPr/>
        </p:nvPicPr>
        <p:blipFill rotWithShape="1">
          <a:blip r:embed="rId6">
            <a:extLst>
              <a:ext uri="{28A0092B-C50C-407E-A947-70E740481C1C}">
                <a14:useLocalDpi xmlns:a14="http://schemas.microsoft.com/office/drawing/2010/main" val="0"/>
              </a:ext>
            </a:extLst>
          </a:blip>
          <a:srcRect t="7317" b="14100"/>
          <a:stretch/>
        </p:blipFill>
        <p:spPr>
          <a:xfrm>
            <a:off x="7224259" y="3565185"/>
            <a:ext cx="1180968" cy="800260"/>
          </a:xfrm>
          <a:prstGeom prst="rect">
            <a:avLst/>
          </a:prstGeom>
        </p:spPr>
      </p:pic>
      <p:pic>
        <p:nvPicPr>
          <p:cNvPr id="23" name="图片 22">
            <a:extLst>
              <a:ext uri="{FF2B5EF4-FFF2-40B4-BE49-F238E27FC236}">
                <a16:creationId xmlns:a16="http://schemas.microsoft.com/office/drawing/2014/main" id="{29043639-6D43-4851-B40B-36F1C9A6F5B7}"/>
              </a:ext>
            </a:extLst>
          </p:cNvPr>
          <p:cNvPicPr>
            <a:picLocks noChangeAspect="1"/>
          </p:cNvPicPr>
          <p:nvPr/>
        </p:nvPicPr>
        <p:blipFill rotWithShape="1">
          <a:blip r:embed="rId7">
            <a:extLst>
              <a:ext uri="{28A0092B-C50C-407E-A947-70E740481C1C}">
                <a14:useLocalDpi xmlns:a14="http://schemas.microsoft.com/office/drawing/2010/main" val="0"/>
              </a:ext>
            </a:extLst>
          </a:blip>
          <a:srcRect t="-551" b="-1"/>
          <a:stretch/>
        </p:blipFill>
        <p:spPr>
          <a:xfrm>
            <a:off x="7224267" y="5312966"/>
            <a:ext cx="1180952" cy="890600"/>
          </a:xfrm>
          <a:prstGeom prst="rect">
            <a:avLst/>
          </a:prstGeom>
        </p:spPr>
      </p:pic>
      <p:pic>
        <p:nvPicPr>
          <p:cNvPr id="18" name="图片 17">
            <a:extLst>
              <a:ext uri="{FF2B5EF4-FFF2-40B4-BE49-F238E27FC236}">
                <a16:creationId xmlns:a16="http://schemas.microsoft.com/office/drawing/2014/main" id="{D24A2316-E6CF-4040-A4FA-863E9BF1121E}"/>
              </a:ext>
            </a:extLst>
          </p:cNvPr>
          <p:cNvPicPr>
            <a:picLocks noChangeAspect="1"/>
          </p:cNvPicPr>
          <p:nvPr/>
        </p:nvPicPr>
        <p:blipFill rotWithShape="1">
          <a:blip r:embed="rId8">
            <a:extLst>
              <a:ext uri="{28A0092B-C50C-407E-A947-70E740481C1C}">
                <a14:useLocalDpi xmlns:a14="http://schemas.microsoft.com/office/drawing/2010/main" val="0"/>
              </a:ext>
            </a:extLst>
          </a:blip>
          <a:srcRect t="14988"/>
          <a:stretch/>
        </p:blipFill>
        <p:spPr>
          <a:xfrm>
            <a:off x="7271843" y="4433061"/>
            <a:ext cx="1085800" cy="812291"/>
          </a:xfrm>
          <a:prstGeom prst="rect">
            <a:avLst/>
          </a:prstGeom>
        </p:spPr>
      </p:pic>
      <p:sp>
        <p:nvSpPr>
          <p:cNvPr id="24" name="文本框 23">
            <a:hlinkClick r:id="rId4" action="ppaction://hlinksldjump"/>
            <a:extLst>
              <a:ext uri="{FF2B5EF4-FFF2-40B4-BE49-F238E27FC236}">
                <a16:creationId xmlns:a16="http://schemas.microsoft.com/office/drawing/2014/main" id="{A3E27809-1329-482C-B8CD-F0EA5946E79C}"/>
              </a:ext>
            </a:extLst>
          </p:cNvPr>
          <p:cNvSpPr txBox="1"/>
          <p:nvPr/>
        </p:nvSpPr>
        <p:spPr>
          <a:xfrm>
            <a:off x="8427065" y="3823772"/>
            <a:ext cx="146706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滤波与均衡</a:t>
            </a:r>
            <a:endParaRPr lang="zh-CN" altLang="zh-CN" dirty="0"/>
          </a:p>
        </p:txBody>
      </p:sp>
      <p:sp>
        <p:nvSpPr>
          <p:cNvPr id="25" name="文本框 24">
            <a:hlinkClick r:id="rId4" action="ppaction://hlinksldjump"/>
            <a:extLst>
              <a:ext uri="{FF2B5EF4-FFF2-40B4-BE49-F238E27FC236}">
                <a16:creationId xmlns:a16="http://schemas.microsoft.com/office/drawing/2014/main" id="{3F9CD1FA-6582-41B9-948B-2BDBCAA7F0FE}"/>
              </a:ext>
            </a:extLst>
          </p:cNvPr>
          <p:cNvSpPr txBox="1"/>
          <p:nvPr/>
        </p:nvSpPr>
        <p:spPr>
          <a:xfrm>
            <a:off x="8427065" y="4645454"/>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音频输出</a:t>
            </a:r>
            <a:endParaRPr lang="zh-CN" altLang="zh-CN" dirty="0"/>
          </a:p>
        </p:txBody>
      </p:sp>
      <p:sp>
        <p:nvSpPr>
          <p:cNvPr id="26" name="文本框 25">
            <a:hlinkClick r:id="rId4" action="ppaction://hlinksldjump"/>
            <a:extLst>
              <a:ext uri="{FF2B5EF4-FFF2-40B4-BE49-F238E27FC236}">
                <a16:creationId xmlns:a16="http://schemas.microsoft.com/office/drawing/2014/main" id="{7780863F-96AC-49FB-8E70-4DB19A8D68E6}"/>
              </a:ext>
            </a:extLst>
          </p:cNvPr>
          <p:cNvSpPr txBox="1"/>
          <p:nvPr/>
        </p:nvSpPr>
        <p:spPr>
          <a:xfrm>
            <a:off x="8427065" y="5467136"/>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制作广播音效</a:t>
            </a:r>
            <a:endParaRPr lang="zh-CN" altLang="zh-CN" dirty="0"/>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706542"/>
            <a:ext cx="9294482"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8.5.4  </a:t>
            </a:r>
            <a:r>
              <a:rPr lang="zh-CN" altLang="en-US" b="1" dirty="0"/>
              <a:t>陷波均衡器</a:t>
            </a:r>
            <a:endParaRPr lang="zh-CN" altLang="zh-CN" b="1" dirty="0"/>
          </a:p>
          <a:p>
            <a:pPr indent="457200"/>
            <a:r>
              <a:rPr lang="zh-CN" altLang="en-US" dirty="0"/>
              <a:t>“陷波均衡器”效果可以删除非常窄的频段（如</a:t>
            </a:r>
            <a:r>
              <a:rPr lang="en-US" altLang="zh-CN" dirty="0"/>
              <a:t>60Hz</a:t>
            </a:r>
            <a:r>
              <a:rPr lang="zh-CN" altLang="en-US" dirty="0"/>
              <a:t>杂音），同时将所有周围的频率保持原状，最多可删除六个用户定义的频段。</a:t>
            </a:r>
            <a:endParaRPr lang="zh-CN" altLang="zh-CN" dirty="0"/>
          </a:p>
        </p:txBody>
      </p:sp>
      <p:pic>
        <p:nvPicPr>
          <p:cNvPr id="2" name="图片 1">
            <a:extLst>
              <a:ext uri="{FF2B5EF4-FFF2-40B4-BE49-F238E27FC236}">
                <a16:creationId xmlns:a16="http://schemas.microsoft.com/office/drawing/2014/main" id="{8DE014C1-BE9A-4481-BB67-00F901DDA5EB}"/>
              </a:ext>
            </a:extLst>
          </p:cNvPr>
          <p:cNvPicPr>
            <a:picLocks noChangeAspect="1"/>
          </p:cNvPicPr>
          <p:nvPr/>
        </p:nvPicPr>
        <p:blipFill>
          <a:blip r:embed="rId2"/>
          <a:stretch>
            <a:fillRect/>
          </a:stretch>
        </p:blipFill>
        <p:spPr>
          <a:xfrm>
            <a:off x="3560072" y="2129496"/>
            <a:ext cx="4546280" cy="3837451"/>
          </a:xfrm>
          <a:prstGeom prst="rect">
            <a:avLst/>
          </a:prstGeom>
        </p:spPr>
      </p:pic>
    </p:spTree>
    <p:extLst>
      <p:ext uri="{BB962C8B-B14F-4D97-AF65-F5344CB8AC3E}">
        <p14:creationId xmlns:p14="http://schemas.microsoft.com/office/powerpoint/2010/main" val="9000298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706542"/>
            <a:ext cx="9294482"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8.5.5  </a:t>
            </a:r>
            <a:r>
              <a:rPr lang="zh-CN" altLang="en-US" b="1" dirty="0"/>
              <a:t>科学滤波器</a:t>
            </a:r>
            <a:endParaRPr lang="zh-CN" altLang="zh-CN" b="1" dirty="0"/>
          </a:p>
          <a:p>
            <a:pPr indent="457200"/>
            <a:r>
              <a:rPr lang="zh-CN" altLang="en-US" dirty="0"/>
              <a:t>使用“科学滤波器”效果可对音频进行高级处理。用户也可以从“效果组”查看波形编辑器中各项资源的效果，或者查看“多轨编辑器”中音轨和剪辑的效果。</a:t>
            </a:r>
            <a:endParaRPr lang="zh-CN" altLang="zh-CN" dirty="0"/>
          </a:p>
        </p:txBody>
      </p:sp>
      <p:pic>
        <p:nvPicPr>
          <p:cNvPr id="2" name="图片 1">
            <a:extLst>
              <a:ext uri="{FF2B5EF4-FFF2-40B4-BE49-F238E27FC236}">
                <a16:creationId xmlns:a16="http://schemas.microsoft.com/office/drawing/2014/main" id="{BC15F49F-1048-4C8B-9D8C-DB1B454934DD}"/>
              </a:ext>
            </a:extLst>
          </p:cNvPr>
          <p:cNvPicPr>
            <a:picLocks noChangeAspect="1"/>
          </p:cNvPicPr>
          <p:nvPr/>
        </p:nvPicPr>
        <p:blipFill>
          <a:blip r:embed="rId2"/>
          <a:stretch>
            <a:fillRect/>
          </a:stretch>
        </p:blipFill>
        <p:spPr>
          <a:xfrm>
            <a:off x="3538377" y="2286376"/>
            <a:ext cx="4601282" cy="3862216"/>
          </a:xfrm>
          <a:prstGeom prst="rect">
            <a:avLst/>
          </a:prstGeom>
        </p:spPr>
      </p:pic>
    </p:spTree>
    <p:extLst>
      <p:ext uri="{BB962C8B-B14F-4D97-AF65-F5344CB8AC3E}">
        <p14:creationId xmlns:p14="http://schemas.microsoft.com/office/powerpoint/2010/main" val="33460146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20439" y="3972975"/>
            <a:ext cx="2646878" cy="830997"/>
          </a:xfrm>
          <a:prstGeom prst="rect">
            <a:avLst/>
          </a:prstGeom>
        </p:spPr>
        <p:txBody>
          <a:bodyPr wrap="none">
            <a:spAutoFit/>
          </a:bodyPr>
          <a:lstStyle/>
          <a:p>
            <a:r>
              <a:rPr lang="zh-CN" altLang="en-US" sz="4800" b="1" dirty="0"/>
              <a:t>音频输出</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06</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0248081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706542"/>
            <a:ext cx="9294482"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8.6.1  </a:t>
            </a:r>
            <a:r>
              <a:rPr lang="zh-CN" altLang="en-US" b="1" dirty="0"/>
              <a:t>导出到</a:t>
            </a:r>
            <a:r>
              <a:rPr lang="en-US" altLang="zh-CN" b="1" dirty="0"/>
              <a:t>Adobe Premiere Pro</a:t>
            </a:r>
            <a:endParaRPr lang="zh-CN" altLang="zh-CN" b="1" dirty="0"/>
          </a:p>
          <a:p>
            <a:pPr indent="457200"/>
            <a:r>
              <a:rPr lang="en-US" altLang="zh-CN" dirty="0"/>
              <a:t>Adobe Premiere Pro</a:t>
            </a:r>
            <a:r>
              <a:rPr lang="zh-CN" altLang="en-US" dirty="0"/>
              <a:t>和</a:t>
            </a:r>
            <a:r>
              <a:rPr lang="en-US" altLang="zh-CN" dirty="0"/>
              <a:t>Audition</a:t>
            </a:r>
            <a:r>
              <a:rPr lang="zh-CN" altLang="en-US" dirty="0"/>
              <a:t>可以直接在序列和多轨会话之间交换音频，任何序列标记都会显示在</a:t>
            </a:r>
            <a:r>
              <a:rPr lang="en-US" altLang="zh-CN" dirty="0"/>
              <a:t>Audition</a:t>
            </a:r>
            <a:r>
              <a:rPr lang="zh-CN" altLang="en-US" dirty="0"/>
              <a:t>中，并可保留单独的轨道以实现最大编辑灵活性。</a:t>
            </a:r>
            <a:endParaRPr lang="zh-CN" altLang="zh-CN" dirty="0"/>
          </a:p>
        </p:txBody>
      </p:sp>
      <p:pic>
        <p:nvPicPr>
          <p:cNvPr id="2" name="图片 1">
            <a:extLst>
              <a:ext uri="{FF2B5EF4-FFF2-40B4-BE49-F238E27FC236}">
                <a16:creationId xmlns:a16="http://schemas.microsoft.com/office/drawing/2014/main" id="{057C90FD-E0E7-4F84-AB57-1FC7D5E2BF26}"/>
              </a:ext>
            </a:extLst>
          </p:cNvPr>
          <p:cNvPicPr>
            <a:picLocks noChangeAspect="1"/>
          </p:cNvPicPr>
          <p:nvPr/>
        </p:nvPicPr>
        <p:blipFill>
          <a:blip r:embed="rId2"/>
          <a:stretch>
            <a:fillRect/>
          </a:stretch>
        </p:blipFill>
        <p:spPr>
          <a:xfrm>
            <a:off x="3899069" y="2306870"/>
            <a:ext cx="3865835" cy="3753549"/>
          </a:xfrm>
          <a:prstGeom prst="rect">
            <a:avLst/>
          </a:prstGeom>
        </p:spPr>
      </p:pic>
    </p:spTree>
    <p:extLst>
      <p:ext uri="{BB962C8B-B14F-4D97-AF65-F5344CB8AC3E}">
        <p14:creationId xmlns:p14="http://schemas.microsoft.com/office/powerpoint/2010/main" val="17007660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706542"/>
            <a:ext cx="9294482"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8.6.2  </a:t>
            </a:r>
            <a:r>
              <a:rPr lang="zh-CN" altLang="en-US" b="1" dirty="0"/>
              <a:t>导出多轨混音</a:t>
            </a:r>
            <a:endParaRPr lang="zh-CN" altLang="zh-CN" b="1" dirty="0"/>
          </a:p>
          <a:p>
            <a:pPr indent="457200"/>
            <a:r>
              <a:rPr lang="zh-CN" altLang="en-US" dirty="0"/>
              <a:t>在完成多轨混合会话之后，用户可以采用各种常见的格式导出该会话的全部或部分。在导出时，所产生的文件会反映出混合音轨的当前音量、声像和效果设置。</a:t>
            </a:r>
            <a:endParaRPr lang="zh-CN" altLang="zh-CN" dirty="0"/>
          </a:p>
        </p:txBody>
      </p:sp>
      <p:pic>
        <p:nvPicPr>
          <p:cNvPr id="2" name="图片 1">
            <a:extLst>
              <a:ext uri="{FF2B5EF4-FFF2-40B4-BE49-F238E27FC236}">
                <a16:creationId xmlns:a16="http://schemas.microsoft.com/office/drawing/2014/main" id="{66657C1C-DB37-4149-BAE9-A11010B3A6AD}"/>
              </a:ext>
            </a:extLst>
          </p:cNvPr>
          <p:cNvPicPr>
            <a:picLocks noChangeAspect="1"/>
          </p:cNvPicPr>
          <p:nvPr/>
        </p:nvPicPr>
        <p:blipFill>
          <a:blip r:embed="rId2"/>
          <a:stretch>
            <a:fillRect/>
          </a:stretch>
        </p:blipFill>
        <p:spPr>
          <a:xfrm>
            <a:off x="3990053" y="2286376"/>
            <a:ext cx="3744872" cy="3965924"/>
          </a:xfrm>
          <a:prstGeom prst="rect">
            <a:avLst/>
          </a:prstGeom>
        </p:spPr>
      </p:pic>
    </p:spTree>
    <p:extLst>
      <p:ext uri="{BB962C8B-B14F-4D97-AF65-F5344CB8AC3E}">
        <p14:creationId xmlns:p14="http://schemas.microsoft.com/office/powerpoint/2010/main" val="13459088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03494" y="3972975"/>
            <a:ext cx="6955750" cy="830997"/>
          </a:xfrm>
          <a:prstGeom prst="rect">
            <a:avLst/>
          </a:prstGeom>
        </p:spPr>
        <p:txBody>
          <a:bodyPr wrap="none">
            <a:spAutoFit/>
          </a:bodyPr>
          <a:lstStyle/>
          <a:p>
            <a:r>
              <a:rPr lang="zh-CN" altLang="en-US" sz="4800" b="1" dirty="0"/>
              <a:t>实战演练：制作广播音效</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07</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9989371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706542"/>
            <a:ext cx="9294482"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8.7   </a:t>
            </a:r>
            <a:r>
              <a:rPr lang="zh-CN" altLang="en-US" b="1" dirty="0"/>
              <a:t>实战演练  制作广播音效</a:t>
            </a:r>
            <a:endParaRPr lang="zh-CN" altLang="zh-CN" b="1" dirty="0"/>
          </a:p>
          <a:p>
            <a:pPr indent="457200"/>
            <a:r>
              <a:rPr lang="zh-CN" altLang="en-US" dirty="0"/>
              <a:t>利用“回声”效果器将普通录制制作成广播效果。</a:t>
            </a:r>
            <a:endParaRPr lang="zh-CN" altLang="zh-CN" dirty="0"/>
          </a:p>
        </p:txBody>
      </p:sp>
      <p:pic>
        <p:nvPicPr>
          <p:cNvPr id="2" name="图片 1">
            <a:extLst>
              <a:ext uri="{FF2B5EF4-FFF2-40B4-BE49-F238E27FC236}">
                <a16:creationId xmlns:a16="http://schemas.microsoft.com/office/drawing/2014/main" id="{09E65479-496F-42A0-824F-7CB0CA26A49F}"/>
              </a:ext>
            </a:extLst>
          </p:cNvPr>
          <p:cNvPicPr>
            <a:picLocks noChangeAspect="1"/>
          </p:cNvPicPr>
          <p:nvPr/>
        </p:nvPicPr>
        <p:blipFill>
          <a:blip r:embed="rId2"/>
          <a:stretch>
            <a:fillRect/>
          </a:stretch>
        </p:blipFill>
        <p:spPr>
          <a:xfrm>
            <a:off x="2013437" y="2129196"/>
            <a:ext cx="6771328" cy="3722458"/>
          </a:xfrm>
          <a:prstGeom prst="rect">
            <a:avLst/>
          </a:prstGeom>
        </p:spPr>
      </p:pic>
    </p:spTree>
    <p:extLst>
      <p:ext uri="{BB962C8B-B14F-4D97-AF65-F5344CB8AC3E}">
        <p14:creationId xmlns:p14="http://schemas.microsoft.com/office/powerpoint/2010/main" val="31008852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108948"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68900" y="3972975"/>
            <a:ext cx="3262432" cy="830997"/>
          </a:xfrm>
          <a:prstGeom prst="rect">
            <a:avLst/>
          </a:prstGeom>
        </p:spPr>
        <p:txBody>
          <a:bodyPr wrap="none">
            <a:spAutoFit/>
          </a:bodyPr>
          <a:lstStyle/>
          <a:p>
            <a:r>
              <a:rPr lang="zh-CN" altLang="en-US" sz="4800" b="1"/>
              <a:t>什么是混音</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4215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603615"/>
            <a:ext cx="9050192"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8.1  </a:t>
            </a:r>
            <a:r>
              <a:rPr lang="zh-CN" altLang="en-US" b="1" dirty="0"/>
              <a:t>什么是混音</a:t>
            </a:r>
            <a:endParaRPr lang="zh-CN" altLang="zh-CN" b="1" dirty="0"/>
          </a:p>
          <a:p>
            <a:pPr indent="457200"/>
            <a:r>
              <a:rPr lang="zh-CN" altLang="en-US" dirty="0"/>
              <a:t>混音是音频制作过程中的一步，将多种来源的声音整合到一个立体音轨或单音音轨中。这些原始声音信号，可能来自不同的乐器或人声，收录自现场演奏</a:t>
            </a:r>
            <a:r>
              <a:rPr lang="en-US" altLang="zh-CN" dirty="0"/>
              <a:t>live</a:t>
            </a:r>
            <a:r>
              <a:rPr lang="zh-CN" altLang="en-US" dirty="0"/>
              <a:t>或录音室内。</a:t>
            </a:r>
            <a:endParaRPr lang="en-US" altLang="zh-CN" dirty="0"/>
          </a:p>
          <a:p>
            <a:pPr indent="457200"/>
            <a:r>
              <a:rPr lang="zh-CN" altLang="en-US" dirty="0"/>
              <a:t>好的混音一定要注意以下几点：</a:t>
            </a:r>
          </a:p>
          <a:p>
            <a:pPr indent="457200"/>
            <a:r>
              <a:rPr lang="zh-CN" altLang="en-US" dirty="0"/>
              <a:t>（</a:t>
            </a:r>
            <a:r>
              <a:rPr lang="en-US" altLang="zh-CN" dirty="0"/>
              <a:t>1</a:t>
            </a:r>
            <a:r>
              <a:rPr lang="zh-CN" altLang="en-US" dirty="0"/>
              <a:t>）平衡</a:t>
            </a:r>
          </a:p>
          <a:p>
            <a:pPr indent="457200"/>
            <a:r>
              <a:rPr lang="zh-CN" altLang="en-US" dirty="0"/>
              <a:t>（</a:t>
            </a:r>
            <a:r>
              <a:rPr lang="en-US" altLang="zh-CN" dirty="0"/>
              <a:t>2</a:t>
            </a:r>
            <a:r>
              <a:rPr lang="zh-CN" altLang="en-US" dirty="0"/>
              <a:t>）动态</a:t>
            </a:r>
          </a:p>
          <a:p>
            <a:pPr indent="457200"/>
            <a:r>
              <a:rPr lang="zh-CN" altLang="en-US" dirty="0"/>
              <a:t>（</a:t>
            </a:r>
            <a:r>
              <a:rPr lang="en-US" altLang="zh-CN" dirty="0"/>
              <a:t>3</a:t>
            </a:r>
            <a:r>
              <a:rPr lang="zh-CN" altLang="en-US" dirty="0"/>
              <a:t>）辨识度</a:t>
            </a:r>
          </a:p>
          <a:p>
            <a:pPr indent="457200"/>
            <a:r>
              <a:rPr lang="zh-CN" altLang="en-US" dirty="0"/>
              <a:t>（</a:t>
            </a:r>
            <a:r>
              <a:rPr lang="en-US" altLang="zh-CN" dirty="0"/>
              <a:t>4</a:t>
            </a:r>
            <a:r>
              <a:rPr lang="zh-CN" altLang="en-US" dirty="0"/>
              <a:t>）全景</a:t>
            </a:r>
          </a:p>
          <a:p>
            <a:pPr indent="457200"/>
            <a:r>
              <a:rPr lang="zh-CN" altLang="en-US" dirty="0"/>
              <a:t>（</a:t>
            </a:r>
            <a:r>
              <a:rPr lang="en-US" altLang="zh-CN" dirty="0"/>
              <a:t>5</a:t>
            </a:r>
            <a:r>
              <a:rPr lang="zh-CN" altLang="en-US" dirty="0"/>
              <a:t>）创意</a:t>
            </a:r>
          </a:p>
          <a:p>
            <a:pPr indent="457200"/>
            <a:endParaRPr lang="zh-CN" altLang="en-US" dirty="0"/>
          </a:p>
        </p:txBody>
      </p:sp>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39576"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259185" y="3972975"/>
            <a:ext cx="3262432" cy="830997"/>
          </a:xfrm>
          <a:prstGeom prst="rect">
            <a:avLst/>
          </a:prstGeom>
        </p:spPr>
        <p:txBody>
          <a:bodyPr wrap="none">
            <a:spAutoFit/>
          </a:bodyPr>
          <a:lstStyle/>
          <a:p>
            <a:r>
              <a:rPr lang="zh-CN" altLang="en-US" sz="4800" b="1"/>
              <a:t>自动化混音</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552210"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767823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549275"/>
            <a:ext cx="9030484"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8.2.1  </a:t>
            </a:r>
            <a:r>
              <a:rPr lang="zh-CN" altLang="en-US" b="1" dirty="0"/>
              <a:t>包络</a:t>
            </a:r>
            <a:endParaRPr lang="en-US" altLang="zh-CN" dirty="0"/>
          </a:p>
          <a:p>
            <a:pPr indent="457200"/>
            <a:r>
              <a:rPr lang="zh-CN" altLang="en-US" dirty="0"/>
              <a:t>包络是指叠加在剪辑或轨道上的线条，以图形方式表示随着时间自动变化的参数值。</a:t>
            </a:r>
            <a:r>
              <a:rPr lang="en-US" altLang="zh-CN" dirty="0"/>
              <a:t>Audition</a:t>
            </a:r>
            <a:r>
              <a:rPr lang="zh-CN" altLang="en-US" dirty="0"/>
              <a:t>中的包络可分为剪辑包络和轨道包络两种，剪辑包络附属在剪辑上，用于实现剪辑的音量、声像及效果器的控制；轨道包络作用于整条轨道，用于实现音轨自动化控制。</a:t>
            </a:r>
            <a:endParaRPr lang="zh-CN" altLang="zh-CN" dirty="0"/>
          </a:p>
        </p:txBody>
      </p:sp>
      <p:pic>
        <p:nvPicPr>
          <p:cNvPr id="2" name="图片 1">
            <a:extLst>
              <a:ext uri="{FF2B5EF4-FFF2-40B4-BE49-F238E27FC236}">
                <a16:creationId xmlns:a16="http://schemas.microsoft.com/office/drawing/2014/main" id="{AAB9C577-35CF-4E18-AE8D-3C48838E4EB8}"/>
              </a:ext>
            </a:extLst>
          </p:cNvPr>
          <p:cNvPicPr>
            <a:picLocks noChangeAspect="1"/>
          </p:cNvPicPr>
          <p:nvPr/>
        </p:nvPicPr>
        <p:blipFill>
          <a:blip r:embed="rId2"/>
          <a:stretch>
            <a:fillRect/>
          </a:stretch>
        </p:blipFill>
        <p:spPr>
          <a:xfrm>
            <a:off x="2639604" y="3076680"/>
            <a:ext cx="6557417" cy="2919385"/>
          </a:xfrm>
          <a:prstGeom prst="rect">
            <a:avLst/>
          </a:prstGeom>
        </p:spPr>
      </p:pic>
    </p:spTree>
    <p:extLst>
      <p:ext uri="{BB962C8B-B14F-4D97-AF65-F5344CB8AC3E}">
        <p14:creationId xmlns:p14="http://schemas.microsoft.com/office/powerpoint/2010/main" val="40101322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34546" y="746151"/>
            <a:ext cx="9981179"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8.2.2  </a:t>
            </a:r>
            <a:r>
              <a:rPr lang="zh-CN" altLang="en-US" b="1" dirty="0"/>
              <a:t>自动化剪辑设置</a:t>
            </a:r>
            <a:endParaRPr lang="en-US" altLang="zh-CN" b="1" dirty="0"/>
          </a:p>
          <a:p>
            <a:pPr indent="457200"/>
            <a:r>
              <a:rPr lang="zh-CN" altLang="en-US" dirty="0"/>
              <a:t>使用剪辑包络，能够自动化剪辑的音量、声像、效果设置。</a:t>
            </a:r>
            <a:endParaRPr lang="en-US" altLang="zh-CN" dirty="0"/>
          </a:p>
          <a:p>
            <a:pPr indent="457200"/>
            <a:r>
              <a:rPr lang="en-US" altLang="zh-CN" dirty="0"/>
              <a:t>1.</a:t>
            </a:r>
            <a:r>
              <a:rPr lang="zh-CN" altLang="en-US" dirty="0"/>
              <a:t>显示或隐藏剪辑包络</a:t>
            </a:r>
          </a:p>
          <a:p>
            <a:pPr indent="457200"/>
            <a:r>
              <a:rPr lang="zh-CN" altLang="en-US" dirty="0"/>
              <a:t>剪辑包络在默认情况下是可视的，但是如果它们干扰了编辑或在视觉上不够清晰，则可以选择隐藏它们。</a:t>
            </a:r>
            <a:endParaRPr lang="zh-CN" altLang="zh-CN" dirty="0"/>
          </a:p>
        </p:txBody>
      </p:sp>
      <p:pic>
        <p:nvPicPr>
          <p:cNvPr id="3" name="图片 2">
            <a:extLst>
              <a:ext uri="{FF2B5EF4-FFF2-40B4-BE49-F238E27FC236}">
                <a16:creationId xmlns:a16="http://schemas.microsoft.com/office/drawing/2014/main" id="{B4E8C4ED-1E75-4532-B5B6-8298400D18E8}"/>
              </a:ext>
            </a:extLst>
          </p:cNvPr>
          <p:cNvPicPr>
            <a:picLocks noChangeAspect="1"/>
          </p:cNvPicPr>
          <p:nvPr/>
        </p:nvPicPr>
        <p:blipFill>
          <a:blip r:embed="rId2"/>
          <a:stretch>
            <a:fillRect/>
          </a:stretch>
        </p:blipFill>
        <p:spPr>
          <a:xfrm>
            <a:off x="3209969" y="2889413"/>
            <a:ext cx="5996134" cy="3222436"/>
          </a:xfrm>
          <a:prstGeom prst="rect">
            <a:avLst/>
          </a:prstGeom>
        </p:spPr>
      </p:pic>
    </p:spTree>
    <p:extLst>
      <p:ext uri="{BB962C8B-B14F-4D97-AF65-F5344CB8AC3E}">
        <p14:creationId xmlns:p14="http://schemas.microsoft.com/office/powerpoint/2010/main" val="2777075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34546" y="746151"/>
            <a:ext cx="9981179"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a:t>2.</a:t>
            </a:r>
            <a:r>
              <a:rPr lang="zh-CN" altLang="en-US"/>
              <a:t>包络线曲线化</a:t>
            </a:r>
          </a:p>
          <a:p>
            <a:pPr indent="457200"/>
            <a:r>
              <a:rPr lang="zh-CN" altLang="en-US"/>
              <a:t>默认情况下，创建并调整关键帧后，包络线显示为角点转折，过渡生硬。</a:t>
            </a:r>
            <a:endParaRPr lang="zh-CN" altLang="zh-CN" dirty="0"/>
          </a:p>
        </p:txBody>
      </p:sp>
      <p:pic>
        <p:nvPicPr>
          <p:cNvPr id="2" name="图片 1">
            <a:extLst>
              <a:ext uri="{FF2B5EF4-FFF2-40B4-BE49-F238E27FC236}">
                <a16:creationId xmlns:a16="http://schemas.microsoft.com/office/drawing/2014/main" id="{25DDC17E-E6E4-4AAB-BCC5-4E39C87BE4F1}"/>
              </a:ext>
            </a:extLst>
          </p:cNvPr>
          <p:cNvPicPr>
            <a:picLocks noChangeAspect="1"/>
          </p:cNvPicPr>
          <p:nvPr/>
        </p:nvPicPr>
        <p:blipFill>
          <a:blip r:embed="rId2"/>
          <a:stretch>
            <a:fillRect/>
          </a:stretch>
        </p:blipFill>
        <p:spPr>
          <a:xfrm>
            <a:off x="1516208" y="1903929"/>
            <a:ext cx="4528826" cy="2221223"/>
          </a:xfrm>
          <a:prstGeom prst="rect">
            <a:avLst/>
          </a:prstGeom>
        </p:spPr>
      </p:pic>
      <p:pic>
        <p:nvPicPr>
          <p:cNvPr id="4" name="图片 3">
            <a:extLst>
              <a:ext uri="{FF2B5EF4-FFF2-40B4-BE49-F238E27FC236}">
                <a16:creationId xmlns:a16="http://schemas.microsoft.com/office/drawing/2014/main" id="{69CCF48F-6D46-41E7-BE06-F168792A71B5}"/>
              </a:ext>
            </a:extLst>
          </p:cNvPr>
          <p:cNvPicPr>
            <a:picLocks noChangeAspect="1"/>
          </p:cNvPicPr>
          <p:nvPr/>
        </p:nvPicPr>
        <p:blipFill>
          <a:blip r:embed="rId3"/>
          <a:stretch>
            <a:fillRect/>
          </a:stretch>
        </p:blipFill>
        <p:spPr>
          <a:xfrm>
            <a:off x="6096000" y="1877511"/>
            <a:ext cx="4701587" cy="2295264"/>
          </a:xfrm>
          <a:prstGeom prst="rect">
            <a:avLst/>
          </a:prstGeom>
        </p:spPr>
      </p:pic>
      <p:pic>
        <p:nvPicPr>
          <p:cNvPr id="5" name="图片 4">
            <a:extLst>
              <a:ext uri="{FF2B5EF4-FFF2-40B4-BE49-F238E27FC236}">
                <a16:creationId xmlns:a16="http://schemas.microsoft.com/office/drawing/2014/main" id="{DA000811-5C04-4399-88EF-9231660FD3D6}"/>
              </a:ext>
            </a:extLst>
          </p:cNvPr>
          <p:cNvPicPr>
            <a:picLocks noChangeAspect="1"/>
          </p:cNvPicPr>
          <p:nvPr/>
        </p:nvPicPr>
        <p:blipFill>
          <a:blip r:embed="rId4"/>
          <a:stretch>
            <a:fillRect/>
          </a:stretch>
        </p:blipFill>
        <p:spPr>
          <a:xfrm>
            <a:off x="3469403" y="4202755"/>
            <a:ext cx="4618244" cy="1989218"/>
          </a:xfrm>
          <a:prstGeom prst="rect">
            <a:avLst/>
          </a:prstGeom>
        </p:spPr>
      </p:pic>
    </p:spTree>
    <p:extLst>
      <p:ext uri="{BB962C8B-B14F-4D97-AF65-F5344CB8AC3E}">
        <p14:creationId xmlns:p14="http://schemas.microsoft.com/office/powerpoint/2010/main" val="284962317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2069</TotalTime>
  <Words>1488</Words>
  <Application>Microsoft Office PowerPoint</Application>
  <PresentationFormat>宽屏</PresentationFormat>
  <Paragraphs>95</Paragraphs>
  <Slides>37</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37</vt:i4>
      </vt:variant>
    </vt:vector>
  </HeadingPairs>
  <TitlesOfParts>
    <vt:vector size="43" baseType="lpstr">
      <vt:lpstr>微软雅黑</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Au音频编辑处理</dc:title>
  <dc:creator>Administrator</dc:creator>
  <cp:lastModifiedBy>Administrator</cp:lastModifiedBy>
  <cp:revision>572</cp:revision>
  <dcterms:created xsi:type="dcterms:W3CDTF">2020-06-26T11:31:00Z</dcterms:created>
  <dcterms:modified xsi:type="dcterms:W3CDTF">2025-02-28T09:01:05Z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