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9" r:id="rId2"/>
    <p:sldId id="365" r:id="rId3"/>
    <p:sldId id="292" r:id="rId4"/>
    <p:sldId id="290" r:id="rId5"/>
    <p:sldId id="367" r:id="rId6"/>
    <p:sldId id="478" r:id="rId7"/>
    <p:sldId id="520" r:id="rId8"/>
    <p:sldId id="521" r:id="rId9"/>
    <p:sldId id="522" r:id="rId10"/>
    <p:sldId id="523" r:id="rId11"/>
    <p:sldId id="481" r:id="rId12"/>
    <p:sldId id="482" r:id="rId13"/>
    <p:sldId id="483" r:id="rId14"/>
    <p:sldId id="486" r:id="rId15"/>
    <p:sldId id="513" r:id="rId16"/>
    <p:sldId id="514" r:id="rId17"/>
    <p:sldId id="487" r:id="rId18"/>
    <p:sldId id="488" r:id="rId19"/>
    <p:sldId id="489" r:id="rId20"/>
    <p:sldId id="518" r:id="rId21"/>
    <p:sldId id="524" r:id="rId22"/>
    <p:sldId id="525" r:id="rId23"/>
    <p:sldId id="490" r:id="rId24"/>
    <p:sldId id="491" r:id="rId25"/>
    <p:sldId id="526" r:id="rId26"/>
    <p:sldId id="527" r:id="rId27"/>
    <p:sldId id="286" r:id="rId2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CCFF"/>
    <a:srgbClr val="CDB8AD"/>
    <a:srgbClr val="7D6B63"/>
    <a:srgbClr val="D99211"/>
    <a:srgbClr val="EDA221"/>
    <a:srgbClr val="FFBC04"/>
    <a:srgbClr val="FEB801"/>
    <a:srgbClr val="B57A0F"/>
    <a:srgbClr val="D18C11"/>
    <a:srgbClr val="C3830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992" autoAdjust="0"/>
    <p:restoredTop sz="94660"/>
  </p:normalViewPr>
  <p:slideViewPr>
    <p:cSldViewPr snapToGrid="0">
      <p:cViewPr varScale="1">
        <p:scale>
          <a:sx n="87" d="100"/>
          <a:sy n="87" d="100"/>
        </p:scale>
        <p:origin x="114" y="15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 Id="rId5" Type="http://schemas.openxmlformats.org/officeDocument/2006/relationships/image" Target="../media/image5.jpeg"/><Relationship Id="rId4" Type="http://schemas.microsoft.com/office/2007/relationships/hdphoto" Target="../media/hdphoto2.wdp"/></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F6AE5AAF-4686-4DBC-AD82-82ACA52592B1}" type="datetimeFigureOut">
              <a:rPr lang="zh-CN" altLang="en-US" smtClean="0"/>
              <a:t>2025/2/28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pic>
        <p:nvPicPr>
          <p:cNvPr id="7" name="图片 6" descr="图片包含 游戏机&#10;&#10;描述已自动生成">
            <a:extLst>
              <a:ext uri="{FF2B5EF4-FFF2-40B4-BE49-F238E27FC236}">
                <a16:creationId xmlns:a16="http://schemas.microsoft.com/office/drawing/2014/main" id="{4E08BE82-6930-4EF0-9FF3-EB768F7D2884}"/>
              </a:ext>
            </a:extLst>
          </p:cNvPr>
          <p:cNvPicPr>
            <a:picLocks noChangeAspect="1"/>
          </p:cNvPicPr>
          <p:nvPr userDrawn="1"/>
        </p:nvPicPr>
        <p:blipFill>
          <a:blip r:embed="rId2">
            <a:alphaModFix amt="39000"/>
            <a:extLst>
              <a:ext uri="{28A0092B-C50C-407E-A947-70E740481C1C}">
                <a14:useLocalDpi xmlns:a14="http://schemas.microsoft.com/office/drawing/2010/main" val="0"/>
              </a:ext>
            </a:extLst>
          </a:blip>
          <a:stretch>
            <a:fillRect/>
          </a:stretch>
        </p:blipFill>
        <p:spPr>
          <a:xfrm>
            <a:off x="-3675891" y="-4547769"/>
            <a:ext cx="12073131" cy="8658691"/>
          </a:xfrm>
          <a:prstGeom prst="rect">
            <a:avLst/>
          </a:prstGeom>
        </p:spPr>
      </p:pic>
      <p:pic>
        <p:nvPicPr>
          <p:cNvPr id="8" name="图片 7" descr="图片包含 游戏机&#10;&#10;描述已自动生成">
            <a:extLst>
              <a:ext uri="{FF2B5EF4-FFF2-40B4-BE49-F238E27FC236}">
                <a16:creationId xmlns:a16="http://schemas.microsoft.com/office/drawing/2014/main" id="{CA132A93-7E31-4F2C-AD69-267977D5A1B9}"/>
              </a:ext>
            </a:extLst>
          </p:cNvPr>
          <p:cNvPicPr>
            <a:picLocks noChangeAspect="1"/>
          </p:cNvPicPr>
          <p:nvPr userDrawn="1"/>
        </p:nvPicPr>
        <p:blipFill>
          <a:blip r:embed="rId2">
            <a:alphaModFix amt="39000"/>
            <a:extLst>
              <a:ext uri="{28A0092B-C50C-407E-A947-70E740481C1C}">
                <a14:useLocalDpi xmlns:a14="http://schemas.microsoft.com/office/drawing/2010/main" val="0"/>
              </a:ext>
            </a:extLst>
          </a:blip>
          <a:stretch>
            <a:fillRect/>
          </a:stretch>
        </p:blipFill>
        <p:spPr>
          <a:xfrm>
            <a:off x="5686929" y="2987565"/>
            <a:ext cx="8590542" cy="6161024"/>
          </a:xfrm>
          <a:prstGeom prst="rect">
            <a:avLst/>
          </a:prstGeom>
        </p:spPr>
      </p:pic>
      <p:sp>
        <p:nvSpPr>
          <p:cNvPr id="9" name="文本框 8">
            <a:extLst>
              <a:ext uri="{FF2B5EF4-FFF2-40B4-BE49-F238E27FC236}">
                <a16:creationId xmlns:a16="http://schemas.microsoft.com/office/drawing/2014/main" id="{1CA44BA0-EDA4-4024-A8AD-FDD11A4F89D5}"/>
              </a:ext>
            </a:extLst>
          </p:cNvPr>
          <p:cNvSpPr txBox="1"/>
          <p:nvPr userDrawn="1"/>
        </p:nvSpPr>
        <p:spPr>
          <a:xfrm>
            <a:off x="3817408" y="6408107"/>
            <a:ext cx="6920917" cy="261610"/>
          </a:xfrm>
          <a:prstGeom prst="rect">
            <a:avLst/>
          </a:prstGeom>
          <a:noFill/>
        </p:spPr>
        <p:txBody>
          <a:bodyPr wrap="square" rtlCol="0">
            <a:spAutoFit/>
          </a:bodyPr>
          <a:lstStyle/>
          <a:p>
            <a:r>
              <a:rPr lang="zh-CN" altLang="en-US" sz="1100" dirty="0">
                <a:solidFill>
                  <a:schemeClr val="tx1"/>
                </a:solidFill>
              </a:rPr>
              <a:t>关注微信公众平台</a:t>
            </a:r>
            <a:r>
              <a:rPr lang="en-US" altLang="zh-CN" sz="1100" dirty="0">
                <a:solidFill>
                  <a:schemeClr val="tx1"/>
                </a:solidFill>
              </a:rPr>
              <a:t>DSSF007</a:t>
            </a:r>
            <a:r>
              <a:rPr lang="zh-CN" altLang="en-US" sz="1100" dirty="0">
                <a:solidFill>
                  <a:schemeClr val="tx1"/>
                </a:solidFill>
              </a:rPr>
              <a:t>，回复关键字“经典课堂”获取更多资源</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2025/2/28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2025/2/28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2025/2/28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2025/2/28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2025/2/28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2025/2/28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2025/2/28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F6AE5AAF-4686-4DBC-AD82-82ACA52592B1}" type="datetimeFigureOut">
              <a:rPr lang="zh-CN" altLang="en-US" smtClean="0"/>
              <a:t>2025/2/28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F6AE5AAF-4686-4DBC-AD82-82ACA52592B1}" type="datetimeFigureOut">
              <a:rPr lang="zh-CN" altLang="en-US" smtClean="0"/>
              <a:t>2025/2/28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95E9F4B-4EC2-4F8F-9FBC-A9585385FE32}" type="slidenum">
              <a:rPr lang="zh-CN" altLang="en-US" smtClean="0"/>
              <a:t>‹#›</a:t>
            </a:fld>
            <a:endParaRPr lang="zh-CN" altLang="en-US"/>
          </a:p>
        </p:txBody>
      </p:sp>
      <p:pic>
        <p:nvPicPr>
          <p:cNvPr id="7" name="图片 6">
            <a:extLst>
              <a:ext uri="{FF2B5EF4-FFF2-40B4-BE49-F238E27FC236}">
                <a16:creationId xmlns:a16="http://schemas.microsoft.com/office/drawing/2014/main" id="{527108C4-B026-4252-A877-40AA47E5810D}"/>
              </a:ext>
            </a:extLst>
          </p:cNvPr>
          <p:cNvPicPr>
            <a:picLocks noChangeAspect="1"/>
          </p:cNvPicPr>
          <p:nvPr userDrawn="1"/>
        </p:nvPicPr>
        <p:blipFill>
          <a:blip r:embed="rId2">
            <a:extLst>
              <a:ext uri="{BEBA8EAE-BF5A-486C-A8C5-ECC9F3942E4B}">
                <a14:imgProps xmlns:a14="http://schemas.microsoft.com/office/drawing/2010/main">
                  <a14:imgLayer r:embed="rId3">
                    <a14:imgEffect>
                      <a14:brightnessContrast bright="20000" contrast="-25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矩形 9">
            <a:extLst>
              <a:ext uri="{FF2B5EF4-FFF2-40B4-BE49-F238E27FC236}">
                <a16:creationId xmlns:a16="http://schemas.microsoft.com/office/drawing/2014/main" id="{D1A70820-B138-4285-B54A-E50CC449B76D}"/>
              </a:ext>
            </a:extLst>
          </p:cNvPr>
          <p:cNvSpPr/>
          <p:nvPr userDrawn="1"/>
        </p:nvSpPr>
        <p:spPr>
          <a:xfrm>
            <a:off x="0" y="1285875"/>
            <a:ext cx="12192000" cy="3886200"/>
          </a:xfrm>
          <a:prstGeom prst="rect">
            <a:avLst/>
          </a:prstGeom>
          <a:solidFill>
            <a:schemeClr val="bg1">
              <a:lumMod val="95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2025/2/28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a:extLst>
              <a:ext uri="{FF2B5EF4-FFF2-40B4-BE49-F238E27FC236}">
                <a16:creationId xmlns:a16="http://schemas.microsoft.com/office/drawing/2014/main" id="{5C5DA7C5-8692-4770-99EE-3E64E45D9FF4}"/>
              </a:ext>
            </a:extLst>
          </p:cNvPr>
          <p:cNvCxnSpPr/>
          <p:nvPr userDrawn="1"/>
        </p:nvCxnSpPr>
        <p:spPr>
          <a:xfrm>
            <a:off x="4215161" y="512956"/>
            <a:ext cx="2497872" cy="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a16="http://schemas.microsoft.com/office/drawing/2014/main" id="{F96E57D6-D77A-460A-8CE6-E36F987B9D4A}"/>
              </a:ext>
            </a:extLst>
          </p:cNvPr>
          <p:cNvSpPr txBox="1"/>
          <p:nvPr userDrawn="1"/>
        </p:nvSpPr>
        <p:spPr>
          <a:xfrm>
            <a:off x="5254497" y="948466"/>
            <a:ext cx="1292662" cy="2477601"/>
          </a:xfrm>
          <a:prstGeom prst="rect">
            <a:avLst/>
          </a:prstGeom>
          <a:noFill/>
        </p:spPr>
        <p:txBody>
          <a:bodyPr vert="eaVert" wrap="none" rtlCol="0">
            <a:spAutoFit/>
          </a:bodyPr>
          <a:lstStyle/>
          <a:p>
            <a:r>
              <a:rPr lang="zh-CN" altLang="en-US" sz="7200" dirty="0">
                <a:solidFill>
                  <a:srgbClr val="AD6126"/>
                </a:solidFill>
                <a:latin typeface="站酷小薇LOGO体" panose="02010600010101010101" pitchFamily="2" charset="-122"/>
                <a:ea typeface="站酷小薇LOGO体" panose="02010600010101010101" pitchFamily="2" charset="-122"/>
              </a:rPr>
              <a:t>目  录</a:t>
            </a:r>
          </a:p>
        </p:txBody>
      </p:sp>
      <p:cxnSp>
        <p:nvCxnSpPr>
          <p:cNvPr id="18" name="直接连接符 17">
            <a:extLst>
              <a:ext uri="{FF2B5EF4-FFF2-40B4-BE49-F238E27FC236}">
                <a16:creationId xmlns:a16="http://schemas.microsoft.com/office/drawing/2014/main" id="{620AC5F4-78F5-4DFC-BD43-97B44EE004F9}"/>
              </a:ext>
            </a:extLst>
          </p:cNvPr>
          <p:cNvCxnSpPr/>
          <p:nvPr userDrawn="1"/>
        </p:nvCxnSpPr>
        <p:spPr>
          <a:xfrm>
            <a:off x="6713033" y="501817"/>
            <a:ext cx="0" cy="530798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pic>
        <p:nvPicPr>
          <p:cNvPr id="15" name="图片 14">
            <a:extLst>
              <a:ext uri="{FF2B5EF4-FFF2-40B4-BE49-F238E27FC236}">
                <a16:creationId xmlns:a16="http://schemas.microsoft.com/office/drawing/2014/main" id="{FFC5B84D-5AE6-462C-AEB2-D3200AD60735}"/>
              </a:ext>
            </a:extLst>
          </p:cNvPr>
          <p:cNvPicPr>
            <a:picLocks noChangeAspect="1"/>
          </p:cNvPicPr>
          <p:nvPr userDrawn="1"/>
        </p:nvPicPr>
        <p:blipFill>
          <a:blip r:embed="rId3">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val="0"/>
              </a:ext>
            </a:extLst>
          </a:blip>
          <a:srcRect l="25089" r="24821"/>
          <a:stretch>
            <a:fillRect/>
          </a:stretch>
        </p:blipFill>
        <p:spPr>
          <a:xfrm>
            <a:off x="0" y="-76200"/>
            <a:ext cx="6106901" cy="6858000"/>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p:spPr>
      </p:pic>
      <p:pic>
        <p:nvPicPr>
          <p:cNvPr id="14" name="图片 13">
            <a:extLst>
              <a:ext uri="{FF2B5EF4-FFF2-40B4-BE49-F238E27FC236}">
                <a16:creationId xmlns:a16="http://schemas.microsoft.com/office/drawing/2014/main" id="{0AC13C7F-21CD-4C70-B030-90F1CDE2E3B9}"/>
              </a:ext>
            </a:extLst>
          </p:cNvPr>
          <p:cNvPicPr>
            <a:picLocks noChangeAspect="1"/>
          </p:cNvPicPr>
          <p:nvPr userDrawn="1"/>
        </p:nvPicPr>
        <p:blipFill>
          <a:blip r:embed="rId5">
            <a:extLst>
              <a:ext uri="{28A0092B-C50C-407E-A947-70E740481C1C}">
                <a14:useLocalDpi xmlns:a14="http://schemas.microsoft.com/office/drawing/2010/main" val="0"/>
              </a:ext>
            </a:extLst>
          </a:blip>
          <a:srcRect l="25089" r="24821"/>
          <a:stretch>
            <a:fillRect/>
          </a:stretch>
        </p:blipFill>
        <p:spPr>
          <a:xfrm>
            <a:off x="1266132" y="281327"/>
            <a:ext cx="5453198" cy="6123896"/>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a:ln w="19050">
            <a:solidFill>
              <a:schemeClr val="bg1"/>
            </a:solid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2025/2/28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712434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D460A0B6-A8EB-44E8-A6BD-330DB1B70390}"/>
              </a:ext>
            </a:extLst>
          </p:cNvPr>
          <p:cNvSpPr>
            <a:spLocks noGrp="1"/>
          </p:cNvSpPr>
          <p:nvPr>
            <p:ph type="dt" sz="half" idx="10"/>
          </p:nvPr>
        </p:nvSpPr>
        <p:spPr/>
        <p:txBody>
          <a:bodyPr/>
          <a:lstStyle/>
          <a:p>
            <a:fld id="{F6AE5AAF-4686-4DBC-AD82-82ACA52592B1}" type="datetimeFigureOut">
              <a:rPr lang="zh-CN" altLang="en-US" smtClean="0"/>
              <a:t>2025/2/28</a:t>
            </a:fld>
            <a:endParaRPr lang="zh-CN" altLang="en-US"/>
          </a:p>
        </p:txBody>
      </p:sp>
      <p:sp>
        <p:nvSpPr>
          <p:cNvPr id="4" name="页脚占位符 3">
            <a:extLst>
              <a:ext uri="{FF2B5EF4-FFF2-40B4-BE49-F238E27FC236}">
                <a16:creationId xmlns:a16="http://schemas.microsoft.com/office/drawing/2014/main" id="{EA4A1964-6740-479C-BB4A-D71873D42DE6}"/>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04E74841-F418-4854-944B-12532FF68DFE}"/>
              </a:ext>
            </a:extLst>
          </p:cNvPr>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6" name="文本框 5">
            <a:extLst>
              <a:ext uri="{FF2B5EF4-FFF2-40B4-BE49-F238E27FC236}">
                <a16:creationId xmlns:a16="http://schemas.microsoft.com/office/drawing/2014/main" id="{7D393AF0-2B1A-459D-B585-2CE20FDF9182}"/>
              </a:ext>
            </a:extLst>
          </p:cNvPr>
          <p:cNvSpPr txBox="1"/>
          <p:nvPr userDrawn="1"/>
        </p:nvSpPr>
        <p:spPr>
          <a:xfrm>
            <a:off x="0" y="0"/>
            <a:ext cx="12192000" cy="2705100"/>
          </a:xfrm>
          <a:prstGeom prst="rect">
            <a:avLst/>
          </a:prstGeom>
          <a:noFill/>
        </p:spPr>
        <p:txBody>
          <a:bodyPr wrap="square" rtlCol="0">
            <a:prstTxWarp prst="textTriangleInverted">
              <a:avLst/>
            </a:prstTxWarp>
            <a:spAutoFit/>
          </a:bodyPr>
          <a:lstStyle/>
          <a:p>
            <a:r>
              <a:rPr lang="en-US" altLang="zh-CN" dirty="0">
                <a:blipFill dpi="0" rotWithShape="1">
                  <a:blip r:embed="rId2">
                    <a:extLst>
                      <a:ext uri="{28A0092B-C50C-407E-A947-70E740481C1C}">
                        <a14:useLocalDpi xmlns:a14="http://schemas.microsoft.com/office/drawing/2010/main" val="0"/>
                      </a:ext>
                    </a:extLst>
                  </a:blip>
                  <a:srcRect/>
                  <a:stretch>
                    <a:fillRect/>
                  </a:stretch>
                </a:blipFill>
              </a:rPr>
              <a:t>-------------</a:t>
            </a:r>
            <a:endParaRPr lang="zh-CN" altLang="en-US" dirty="0">
              <a:blipFill dpi="0" rotWithShape="1">
                <a:blip r:embed="rId2">
                  <a:extLst>
                    <a:ext uri="{28A0092B-C50C-407E-A947-70E740481C1C}">
                      <a14:useLocalDpi xmlns:a14="http://schemas.microsoft.com/office/drawing/2010/main" val="0"/>
                    </a:ext>
                  </a:extLst>
                </a:blip>
                <a:srcRect/>
                <a:stretch>
                  <a:fillRect/>
                </a:stretch>
              </a:blipFill>
            </a:endParaRPr>
          </a:p>
        </p:txBody>
      </p:sp>
      <p:sp>
        <p:nvSpPr>
          <p:cNvPr id="7" name="矩形 6">
            <a:extLst>
              <a:ext uri="{FF2B5EF4-FFF2-40B4-BE49-F238E27FC236}">
                <a16:creationId xmlns:a16="http://schemas.microsoft.com/office/drawing/2014/main" id="{5B1E1E4B-8837-4854-831B-361D35D6B3B2}"/>
              </a:ext>
            </a:extLst>
          </p:cNvPr>
          <p:cNvSpPr/>
          <p:nvPr userDrawn="1"/>
        </p:nvSpPr>
        <p:spPr>
          <a:xfrm>
            <a:off x="0" y="3065480"/>
            <a:ext cx="12192000" cy="2397512"/>
          </a:xfrm>
          <a:prstGeom prst="rect">
            <a:avLst/>
          </a:prstGeom>
          <a:solidFill>
            <a:schemeClr val="bg1">
              <a:lumMod val="75000"/>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510348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6AE5AAF-4686-4DBC-AD82-82ACA52592B1}" type="datetimeFigureOut">
              <a:rPr lang="zh-CN" altLang="en-US" smtClean="0"/>
              <a:t>2025/2/28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5E9F4B-4EC2-4F8F-9FBC-A9585385FE32}"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1" r:id="rId8"/>
    <p:sldLayoutId id="2147483660" r:id="rId9"/>
    <p:sldLayoutId id="2147483656" r:id="rId10"/>
    <p:sldLayoutId id="2147483657" r:id="rId11"/>
    <p:sldLayoutId id="2147483658" r:id="rId12"/>
    <p:sldLayoutId id="2147483659"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1.xml"/><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slide" Target="slide4.xml"/><Relationship Id="rId4" Type="http://schemas.openxmlformats.org/officeDocument/2006/relationships/slide" Target="slide2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0" y="2305031"/>
            <a:ext cx="12192000" cy="3042473"/>
          </a:xfrm>
          <a:prstGeom prst="rect">
            <a:avLst/>
          </a:prstGeom>
          <a:gradFill>
            <a:gsLst>
              <a:gs pos="2000">
                <a:schemeClr val="accent1">
                  <a:lumMod val="5000"/>
                  <a:lumOff val="95000"/>
                  <a:alpha val="0"/>
                </a:schemeClr>
              </a:gs>
              <a:gs pos="35000">
                <a:srgbClr val="CDB8AD">
                  <a:alpha val="20000"/>
                </a:srgbClr>
              </a:gs>
              <a:gs pos="75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500" dirty="0"/>
          </a:p>
        </p:txBody>
      </p:sp>
      <p:sp>
        <p:nvSpPr>
          <p:cNvPr id="6" name="文本框 5"/>
          <p:cNvSpPr txBox="1"/>
          <p:nvPr/>
        </p:nvSpPr>
        <p:spPr>
          <a:xfrm>
            <a:off x="1447433" y="4187013"/>
            <a:ext cx="9794348" cy="1015663"/>
          </a:xfrm>
          <a:prstGeom prst="rect">
            <a:avLst/>
          </a:prstGeom>
          <a:noFill/>
        </p:spPr>
        <p:txBody>
          <a:bodyPr wrap="square" rtlCol="0">
            <a:spAutoFit/>
          </a:bodyPr>
          <a:lstStyle/>
          <a:p>
            <a:r>
              <a:rPr lang="zh-CN" altLang="en-US" sz="6000" b="1" dirty="0">
                <a:solidFill>
                  <a:schemeClr val="bg1"/>
                </a:solidFill>
                <a:latin typeface="微软雅黑" panose="020B0503020204020204" pitchFamily="34" charset="-122"/>
                <a:ea typeface="微软雅黑" panose="020B0503020204020204" pitchFamily="34" charset="-122"/>
              </a:rPr>
              <a:t>模块</a:t>
            </a:r>
            <a:r>
              <a:rPr lang="en-US" altLang="zh-CN" sz="6000" b="1" dirty="0">
                <a:solidFill>
                  <a:schemeClr val="bg1"/>
                </a:solidFill>
                <a:latin typeface="微软雅黑" panose="020B0503020204020204" pitchFamily="34" charset="-122"/>
                <a:ea typeface="微软雅黑" panose="020B0503020204020204" pitchFamily="34" charset="-122"/>
              </a:rPr>
              <a:t>1  Audition</a:t>
            </a:r>
            <a:r>
              <a:rPr lang="zh-CN" altLang="en-US" sz="6000" b="1" dirty="0">
                <a:solidFill>
                  <a:schemeClr val="bg1"/>
                </a:solidFill>
                <a:latin typeface="微软雅黑" panose="020B0503020204020204" pitchFamily="34" charset="-122"/>
                <a:ea typeface="微软雅黑" panose="020B0503020204020204" pitchFamily="34" charset="-122"/>
              </a:rPr>
              <a:t>入门知识</a:t>
            </a:r>
            <a:endParaRPr lang="zh-CN" altLang="zh-CN" sz="6000" b="1" dirty="0">
              <a:solidFill>
                <a:schemeClr val="bg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82147" y="6072009"/>
            <a:ext cx="2718419" cy="406493"/>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40993" y="621845"/>
            <a:ext cx="9336847" cy="373127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1.1.6  </a:t>
            </a:r>
            <a:r>
              <a:rPr lang="zh-CN" altLang="en-US" b="1" dirty="0"/>
              <a:t> 编码压缩</a:t>
            </a:r>
            <a:endParaRPr lang="en-US" altLang="zh-CN" b="1" dirty="0"/>
          </a:p>
          <a:p>
            <a:pPr indent="457200"/>
            <a:r>
              <a:rPr lang="zh-CN" altLang="en-US" dirty="0"/>
              <a:t>目前采用的编码方式有多种，脉冲编码调制（</a:t>
            </a:r>
            <a:r>
              <a:rPr lang="en-US" altLang="zh-CN" dirty="0"/>
              <a:t>PCM</a:t>
            </a:r>
            <a:r>
              <a:rPr lang="zh-CN" altLang="en-US" dirty="0"/>
              <a:t>）是一种把模拟信号转换成数字信号最基本的编码方式，它将信号的强度依照同样的间距分成若干段，然后用独特的数码记号（通常是二进制）来编码。</a:t>
            </a:r>
            <a:endParaRPr lang="en-US" altLang="zh-CN" dirty="0"/>
          </a:p>
          <a:p>
            <a:pPr indent="457200"/>
            <a:r>
              <a:rPr lang="zh-CN" altLang="en-US" dirty="0"/>
              <a:t>压缩编码的基本指标之一是压缩比，是指同一时间间隔内的音频数据量在压缩前后的大小比。压缩比越大，丢失的信息越多，信号还原时失真也越大。因此在压缩编码时，既要最大限度的降低数据量，又要尽可能不对信息造成损伤，以达到较好的听觉效果。</a:t>
            </a:r>
          </a:p>
        </p:txBody>
      </p:sp>
    </p:spTree>
    <p:extLst>
      <p:ext uri="{BB962C8B-B14F-4D97-AF65-F5344CB8AC3E}">
        <p14:creationId xmlns:p14="http://schemas.microsoft.com/office/powerpoint/2010/main" val="3399995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2239576"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5259185" y="3972975"/>
            <a:ext cx="4110421" cy="830997"/>
          </a:xfrm>
          <a:prstGeom prst="rect">
            <a:avLst/>
          </a:prstGeom>
        </p:spPr>
        <p:txBody>
          <a:bodyPr wrap="none">
            <a:spAutoFit/>
          </a:bodyPr>
          <a:lstStyle/>
          <a:p>
            <a:r>
              <a:rPr lang="zh-CN" altLang="en-US" sz="4800" b="1"/>
              <a:t>认识</a:t>
            </a:r>
            <a:r>
              <a:rPr lang="en-US" altLang="zh-CN" sz="4800" b="1"/>
              <a:t>Audition</a:t>
            </a:r>
            <a:endParaRPr lang="zh-CN" altLang="zh-CN" sz="4800" b="1" dirty="0"/>
          </a:p>
        </p:txBody>
      </p:sp>
      <p:sp>
        <p:nvSpPr>
          <p:cNvPr id="17" name="文本框 16">
            <a:extLst>
              <a:ext uri="{FF2B5EF4-FFF2-40B4-BE49-F238E27FC236}">
                <a16:creationId xmlns:a16="http://schemas.microsoft.com/office/drawing/2014/main" id="{39ACF8E2-54B4-4167-9B96-8677A543C40A}"/>
              </a:ext>
            </a:extLst>
          </p:cNvPr>
          <p:cNvSpPr txBox="1"/>
          <p:nvPr/>
        </p:nvSpPr>
        <p:spPr>
          <a:xfrm>
            <a:off x="2552210"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02</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7678230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59241" y="549275"/>
            <a:ext cx="9030484" cy="188461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1.2.1  </a:t>
            </a:r>
            <a:r>
              <a:rPr lang="zh-CN" altLang="en-US" b="1" dirty="0"/>
              <a:t>标题栏</a:t>
            </a:r>
            <a:endParaRPr lang="en-US" altLang="zh-CN" b="1" dirty="0"/>
          </a:p>
          <a:p>
            <a:pPr indent="457200"/>
            <a:endParaRPr lang="en-US" altLang="zh-CN" dirty="0"/>
          </a:p>
          <a:p>
            <a:pPr indent="457200"/>
            <a:r>
              <a:rPr lang="zh-CN" altLang="en-US" dirty="0"/>
              <a:t>标题栏位于整个工作区的顶端，显示了当前应用程序的图标和名称，以及用于控制文件窗口显示大小的“最小化”按钮、“最大化”按钮、“关闭”按钮。</a:t>
            </a:r>
            <a:endParaRPr lang="zh-CN" altLang="zh-CN" dirty="0"/>
          </a:p>
        </p:txBody>
      </p:sp>
      <p:pic>
        <p:nvPicPr>
          <p:cNvPr id="2" name="图片 1">
            <a:extLst>
              <a:ext uri="{FF2B5EF4-FFF2-40B4-BE49-F238E27FC236}">
                <a16:creationId xmlns:a16="http://schemas.microsoft.com/office/drawing/2014/main" id="{58A6C4A5-35BD-4975-9548-792CF56638F0}"/>
              </a:ext>
            </a:extLst>
          </p:cNvPr>
          <p:cNvPicPr>
            <a:picLocks noChangeAspect="1"/>
          </p:cNvPicPr>
          <p:nvPr/>
        </p:nvPicPr>
        <p:blipFill>
          <a:blip r:embed="rId2"/>
          <a:stretch>
            <a:fillRect/>
          </a:stretch>
        </p:blipFill>
        <p:spPr>
          <a:xfrm>
            <a:off x="1671619" y="3199160"/>
            <a:ext cx="7599082" cy="229840"/>
          </a:xfrm>
          <a:prstGeom prst="rect">
            <a:avLst/>
          </a:prstGeom>
        </p:spPr>
      </p:pic>
    </p:spTree>
    <p:extLst>
      <p:ext uri="{BB962C8B-B14F-4D97-AF65-F5344CB8AC3E}">
        <p14:creationId xmlns:p14="http://schemas.microsoft.com/office/powerpoint/2010/main" val="401013229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252878" y="607331"/>
            <a:ext cx="9981179" cy="188461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1.2.2  </a:t>
            </a:r>
            <a:r>
              <a:rPr lang="zh-CN" altLang="en-US" b="1" dirty="0"/>
              <a:t>菜单栏</a:t>
            </a:r>
            <a:endParaRPr lang="en-US" altLang="zh-CN" b="1" dirty="0"/>
          </a:p>
          <a:p>
            <a:pPr indent="457200"/>
            <a:r>
              <a:rPr lang="zh-CN" altLang="en-US" dirty="0"/>
              <a:t>菜单栏位于标题栏下方，由“文件”、“编辑”、“多轨”、“剪辑”、“效果”、“收藏夹”、“视图”、“窗口”、“帮助”共</a:t>
            </a:r>
            <a:r>
              <a:rPr lang="en-US" altLang="zh-CN" dirty="0"/>
              <a:t>9</a:t>
            </a:r>
            <a:r>
              <a:rPr lang="zh-CN" altLang="en-US" dirty="0"/>
              <a:t>个菜单项，单击这些菜单名称时会弹出相应的下拉菜单，提供了实现各种不同功能的命令。</a:t>
            </a:r>
            <a:endParaRPr lang="zh-CN" altLang="zh-CN" dirty="0"/>
          </a:p>
        </p:txBody>
      </p:sp>
    </p:spTree>
    <p:extLst>
      <p:ext uri="{BB962C8B-B14F-4D97-AF65-F5344CB8AC3E}">
        <p14:creationId xmlns:p14="http://schemas.microsoft.com/office/powerpoint/2010/main" val="27770753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59241" y="811473"/>
            <a:ext cx="9074644" cy="188461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1.2.3  </a:t>
            </a:r>
            <a:r>
              <a:rPr lang="zh-CN" altLang="en-US" b="1" dirty="0"/>
              <a:t>工具栏</a:t>
            </a:r>
            <a:endParaRPr lang="zh-CN" altLang="zh-CN" b="1" dirty="0"/>
          </a:p>
          <a:p>
            <a:pPr indent="457200"/>
            <a:r>
              <a:rPr lang="zh-CN" altLang="en-US" dirty="0"/>
              <a:t>工具栏位于菜单栏下方，提供了一些用于快速访问的工具，大致可分为视图切换工具、单轨视图选取工具和多轨视图选取工具三种类型，最右侧可以进行工作区样式的选择与编辑操作。</a:t>
            </a:r>
            <a:endParaRPr lang="zh-CN" altLang="zh-CN" dirty="0"/>
          </a:p>
        </p:txBody>
      </p:sp>
      <p:pic>
        <p:nvPicPr>
          <p:cNvPr id="3" name="图片 2">
            <a:extLst>
              <a:ext uri="{FF2B5EF4-FFF2-40B4-BE49-F238E27FC236}">
                <a16:creationId xmlns:a16="http://schemas.microsoft.com/office/drawing/2014/main" id="{27061B59-0E5E-414E-8F25-4E1326CF17C4}"/>
              </a:ext>
            </a:extLst>
          </p:cNvPr>
          <p:cNvPicPr>
            <a:picLocks noChangeAspect="1"/>
          </p:cNvPicPr>
          <p:nvPr/>
        </p:nvPicPr>
        <p:blipFill>
          <a:blip r:embed="rId2"/>
          <a:stretch>
            <a:fillRect/>
          </a:stretch>
        </p:blipFill>
        <p:spPr>
          <a:xfrm>
            <a:off x="1009057" y="3132461"/>
            <a:ext cx="9659134" cy="1269291"/>
          </a:xfrm>
          <a:prstGeom prst="rect">
            <a:avLst/>
          </a:prstGeom>
        </p:spPr>
      </p:pic>
    </p:spTree>
    <p:extLst>
      <p:ext uri="{BB962C8B-B14F-4D97-AF65-F5344CB8AC3E}">
        <p14:creationId xmlns:p14="http://schemas.microsoft.com/office/powerpoint/2010/main" val="220224370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59241" y="811473"/>
            <a:ext cx="9074644" cy="1422954"/>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1.2.4  </a:t>
            </a:r>
            <a:r>
              <a:rPr lang="zh-CN" altLang="en-US" b="1" dirty="0"/>
              <a:t>面板</a:t>
            </a:r>
            <a:endParaRPr lang="zh-CN" altLang="zh-CN" b="1" dirty="0"/>
          </a:p>
          <a:p>
            <a:pPr indent="457200"/>
            <a:r>
              <a:rPr lang="zh-CN" altLang="en-US" dirty="0"/>
              <a:t>在工作界面中大部分区域显示的是</a:t>
            </a:r>
            <a:r>
              <a:rPr lang="en-US" altLang="zh-CN" dirty="0"/>
              <a:t>Audition</a:t>
            </a:r>
            <a:r>
              <a:rPr lang="zh-CN" altLang="en-US" dirty="0"/>
              <a:t>的功能面板，音轨的编辑和剪辑等操作都在这些面板中进行。</a:t>
            </a:r>
          </a:p>
        </p:txBody>
      </p:sp>
      <p:pic>
        <p:nvPicPr>
          <p:cNvPr id="3" name="图片 2">
            <a:extLst>
              <a:ext uri="{FF2B5EF4-FFF2-40B4-BE49-F238E27FC236}">
                <a16:creationId xmlns:a16="http://schemas.microsoft.com/office/drawing/2014/main" id="{401518A4-03F0-4D78-BDC8-11CCBA9A221C}"/>
              </a:ext>
            </a:extLst>
          </p:cNvPr>
          <p:cNvPicPr>
            <a:picLocks noChangeAspect="1"/>
          </p:cNvPicPr>
          <p:nvPr/>
        </p:nvPicPr>
        <p:blipFill>
          <a:blip r:embed="rId2"/>
          <a:stretch>
            <a:fillRect/>
          </a:stretch>
        </p:blipFill>
        <p:spPr>
          <a:xfrm>
            <a:off x="4106650" y="2343285"/>
            <a:ext cx="3410880" cy="3703242"/>
          </a:xfrm>
          <a:prstGeom prst="rect">
            <a:avLst/>
          </a:prstGeom>
        </p:spPr>
      </p:pic>
    </p:spTree>
    <p:extLst>
      <p:ext uri="{BB962C8B-B14F-4D97-AF65-F5344CB8AC3E}">
        <p14:creationId xmlns:p14="http://schemas.microsoft.com/office/powerpoint/2010/main" val="48133763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59241" y="811473"/>
            <a:ext cx="9074644" cy="1422954"/>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1.2.5  </a:t>
            </a:r>
            <a:r>
              <a:rPr lang="zh-CN" altLang="en-US" b="1" dirty="0"/>
              <a:t>选择工作区</a:t>
            </a:r>
            <a:endParaRPr lang="zh-CN" altLang="zh-CN" b="1" dirty="0"/>
          </a:p>
          <a:p>
            <a:pPr indent="457200"/>
            <a:r>
              <a:rPr lang="en-US" altLang="zh-CN" dirty="0"/>
              <a:t>Audition</a:t>
            </a:r>
            <a:r>
              <a:rPr lang="zh-CN" altLang="en-US" dirty="0"/>
              <a:t>的音频应用程序提供了一个系统且可自定义的工作区，包含了若干针对特定任务优化了面板布局的预定义模板。</a:t>
            </a:r>
            <a:endParaRPr lang="zh-CN" altLang="zh-CN" dirty="0"/>
          </a:p>
        </p:txBody>
      </p:sp>
      <p:pic>
        <p:nvPicPr>
          <p:cNvPr id="3" name="图片 2">
            <a:extLst>
              <a:ext uri="{FF2B5EF4-FFF2-40B4-BE49-F238E27FC236}">
                <a16:creationId xmlns:a16="http://schemas.microsoft.com/office/drawing/2014/main" id="{4A7D1188-6134-4D01-AF62-615F8FB9142F}"/>
              </a:ext>
            </a:extLst>
          </p:cNvPr>
          <p:cNvPicPr>
            <a:picLocks noChangeAspect="1"/>
          </p:cNvPicPr>
          <p:nvPr/>
        </p:nvPicPr>
        <p:blipFill>
          <a:blip r:embed="rId2"/>
          <a:stretch>
            <a:fillRect/>
          </a:stretch>
        </p:blipFill>
        <p:spPr>
          <a:xfrm>
            <a:off x="1602275" y="2437595"/>
            <a:ext cx="7831659" cy="3608932"/>
          </a:xfrm>
          <a:prstGeom prst="rect">
            <a:avLst/>
          </a:prstGeom>
        </p:spPr>
      </p:pic>
    </p:spTree>
    <p:extLst>
      <p:ext uri="{BB962C8B-B14F-4D97-AF65-F5344CB8AC3E}">
        <p14:creationId xmlns:p14="http://schemas.microsoft.com/office/powerpoint/2010/main" val="163134098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2500830"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5520439" y="3972975"/>
            <a:ext cx="3877985" cy="830997"/>
          </a:xfrm>
          <a:prstGeom prst="rect">
            <a:avLst/>
          </a:prstGeom>
        </p:spPr>
        <p:txBody>
          <a:bodyPr wrap="none">
            <a:spAutoFit/>
          </a:bodyPr>
          <a:lstStyle/>
          <a:p>
            <a:r>
              <a:rPr lang="zh-CN" altLang="en-US" sz="4800" b="1"/>
              <a:t>数字音频格式</a:t>
            </a:r>
            <a:endParaRPr lang="zh-CN" altLang="zh-CN" sz="4800" b="1" dirty="0"/>
          </a:p>
        </p:txBody>
      </p:sp>
      <p:sp>
        <p:nvSpPr>
          <p:cNvPr id="17" name="文本框 16">
            <a:extLst>
              <a:ext uri="{FF2B5EF4-FFF2-40B4-BE49-F238E27FC236}">
                <a16:creationId xmlns:a16="http://schemas.microsoft.com/office/drawing/2014/main" id="{39ACF8E2-54B4-4167-9B96-8677A543C40A}"/>
              </a:ext>
            </a:extLst>
          </p:cNvPr>
          <p:cNvSpPr txBox="1"/>
          <p:nvPr/>
        </p:nvSpPr>
        <p:spPr>
          <a:xfrm>
            <a:off x="2813464"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03</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409760567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86919" y="611615"/>
            <a:ext cx="9765175" cy="280794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1.  MP3</a:t>
            </a:r>
            <a:r>
              <a:rPr lang="zh-CN" altLang="en-US" b="1" dirty="0"/>
              <a:t>格式</a:t>
            </a:r>
            <a:endParaRPr lang="zh-CN" altLang="zh-CN" b="1" dirty="0"/>
          </a:p>
          <a:p>
            <a:pPr indent="457200"/>
            <a:endParaRPr lang="en-US" altLang="zh-CN" dirty="0"/>
          </a:p>
          <a:p>
            <a:pPr indent="457200"/>
            <a:r>
              <a:rPr lang="en-US" altLang="zh-CN" dirty="0"/>
              <a:t>MP3</a:t>
            </a:r>
            <a:r>
              <a:rPr lang="zh-CN" altLang="en-US" dirty="0"/>
              <a:t>是一种音频压缩技术，全称是动态影像专家压缩标准音频层面</a:t>
            </a:r>
            <a:r>
              <a:rPr lang="en-US" altLang="zh-CN" dirty="0"/>
              <a:t>3</a:t>
            </a:r>
            <a:r>
              <a:rPr lang="zh-CN" altLang="en-US" dirty="0"/>
              <a:t>（</a:t>
            </a:r>
            <a:r>
              <a:rPr lang="en-US" altLang="zh-CN" dirty="0"/>
              <a:t>Moving Picture Experts Group Audio </a:t>
            </a:r>
            <a:r>
              <a:rPr lang="en-US" altLang="zh-CN" dirty="0" err="1"/>
              <a:t>LayerⅢ</a:t>
            </a:r>
            <a:r>
              <a:rPr lang="zh-CN" altLang="en-US" dirty="0"/>
              <a:t>），简称为</a:t>
            </a:r>
            <a:r>
              <a:rPr lang="en-US" altLang="zh-CN" dirty="0"/>
              <a:t>MP3</a:t>
            </a:r>
            <a:r>
              <a:rPr lang="zh-CN" altLang="en-US" dirty="0"/>
              <a:t>。该压缩技术被设计用来大幅度地降低音频数据量，将音乐以</a:t>
            </a:r>
            <a:r>
              <a:rPr lang="en-US" altLang="zh-CN" dirty="0"/>
              <a:t>1:10</a:t>
            </a:r>
            <a:r>
              <a:rPr lang="zh-CN" altLang="en-US" dirty="0"/>
              <a:t>甚至</a:t>
            </a:r>
            <a:r>
              <a:rPr lang="en-US" altLang="zh-CN" dirty="0"/>
              <a:t>1:12</a:t>
            </a:r>
            <a:r>
              <a:rPr lang="zh-CN" altLang="en-US" dirty="0"/>
              <a:t>的压缩率压缩成容量较小且音质没有明显下降的文件。</a:t>
            </a:r>
            <a:endParaRPr lang="zh-CN" altLang="zh-CN" dirty="0"/>
          </a:p>
        </p:txBody>
      </p:sp>
    </p:spTree>
    <p:extLst>
      <p:ext uri="{BB962C8B-B14F-4D97-AF65-F5344CB8AC3E}">
        <p14:creationId xmlns:p14="http://schemas.microsoft.com/office/powerpoint/2010/main" val="158598153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16208" y="699175"/>
            <a:ext cx="9670220" cy="326961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2.  </a:t>
            </a:r>
            <a:r>
              <a:rPr lang="zh-CN" altLang="en-US" b="1" dirty="0"/>
              <a:t> </a:t>
            </a:r>
            <a:r>
              <a:rPr lang="en-US" altLang="zh-CN" b="1" dirty="0"/>
              <a:t>WAV</a:t>
            </a:r>
            <a:r>
              <a:rPr lang="zh-CN" altLang="en-US" b="1" dirty="0"/>
              <a:t>格式</a:t>
            </a:r>
            <a:endParaRPr lang="zh-CN" altLang="zh-CN" b="1" dirty="0"/>
          </a:p>
          <a:p>
            <a:pPr indent="457200"/>
            <a:endParaRPr lang="en-US" altLang="zh-CN" dirty="0"/>
          </a:p>
          <a:p>
            <a:pPr indent="457200"/>
            <a:endParaRPr lang="en-US" altLang="zh-CN" dirty="0"/>
          </a:p>
          <a:p>
            <a:pPr indent="457200"/>
            <a:r>
              <a:rPr lang="en-US" altLang="zh-CN" dirty="0"/>
              <a:t>WAV</a:t>
            </a:r>
            <a:r>
              <a:rPr lang="zh-CN" altLang="en-US" dirty="0"/>
              <a:t>是微软公司开发的一种声音文件格式，又称为波形文件，是</a:t>
            </a:r>
            <a:r>
              <a:rPr lang="en-US" altLang="zh-CN" dirty="0"/>
              <a:t>Windows</a:t>
            </a:r>
            <a:r>
              <a:rPr lang="zh-CN" altLang="en-US" dirty="0"/>
              <a:t>系统上使用最为广泛的音频文件格式。</a:t>
            </a:r>
            <a:r>
              <a:rPr lang="en-US" altLang="zh-CN" dirty="0"/>
              <a:t>WAV</a:t>
            </a:r>
            <a:r>
              <a:rPr lang="zh-CN" altLang="en-US" dirty="0"/>
              <a:t>格式支持许多压缩算法，支持多种音频位数、采样频率和声道，采用</a:t>
            </a:r>
            <a:r>
              <a:rPr lang="en-US" altLang="zh-CN" dirty="0"/>
              <a:t>44.1k</a:t>
            </a:r>
            <a:r>
              <a:rPr lang="zh-CN" altLang="en-US" dirty="0"/>
              <a:t>的采样频率及</a:t>
            </a:r>
            <a:r>
              <a:rPr lang="en-US" altLang="zh-CN" dirty="0"/>
              <a:t>16</a:t>
            </a:r>
            <a:r>
              <a:rPr lang="zh-CN" altLang="en-US" dirty="0"/>
              <a:t>位量化位数，音质与</a:t>
            </a:r>
            <a:r>
              <a:rPr lang="en-US" altLang="zh-CN" dirty="0"/>
              <a:t>CD</a:t>
            </a:r>
            <a:r>
              <a:rPr lang="zh-CN" altLang="en-US" dirty="0"/>
              <a:t>相差无几。</a:t>
            </a:r>
            <a:r>
              <a:rPr lang="en-US" altLang="zh-CN" dirty="0"/>
              <a:t>WAV</a:t>
            </a:r>
            <a:r>
              <a:rPr lang="zh-CN" altLang="en-US" dirty="0"/>
              <a:t>格式可以重现各种声音，但产生的文件很大，多用于存储简短的声音片段。</a:t>
            </a:r>
            <a:endParaRPr lang="zh-CN" altLang="zh-CN" dirty="0"/>
          </a:p>
        </p:txBody>
      </p:sp>
    </p:spTree>
    <p:extLst>
      <p:ext uri="{BB962C8B-B14F-4D97-AF65-F5344CB8AC3E}">
        <p14:creationId xmlns:p14="http://schemas.microsoft.com/office/powerpoint/2010/main" val="21969113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5467625" y="825665"/>
            <a:ext cx="1415772" cy="461665"/>
          </a:xfrm>
          <a:prstGeom prst="rect">
            <a:avLst/>
          </a:prstGeom>
          <a:noFill/>
        </p:spPr>
        <p:txBody>
          <a:bodyPr wrap="none" rtlCol="0">
            <a:spAutoFit/>
          </a:bodyPr>
          <a:lstStyle/>
          <a:p>
            <a:r>
              <a:rPr lang="zh-CN" altLang="zh-CN" sz="2400" b="1" dirty="0">
                <a:latin typeface="微软雅黑" panose="020B0503020204020204" pitchFamily="34" charset="-122"/>
                <a:ea typeface="微软雅黑" panose="020B0503020204020204" pitchFamily="34" charset="-122"/>
              </a:rPr>
              <a:t>内容概要</a:t>
            </a:r>
            <a:endParaRPr lang="zh-CN" altLang="zh-CN" sz="2400" dirty="0">
              <a:latin typeface="微软雅黑" panose="020B0503020204020204" pitchFamily="34" charset="-122"/>
              <a:ea typeface="微软雅黑" panose="020B0503020204020204" pitchFamily="34" charset="-122"/>
            </a:endParaRPr>
          </a:p>
        </p:txBody>
      </p:sp>
      <p:sp>
        <p:nvSpPr>
          <p:cNvPr id="12" name="文本框 23">
            <a:extLst>
              <a:ext uri="{FF2B5EF4-FFF2-40B4-BE49-F238E27FC236}">
                <a16:creationId xmlns:a16="http://schemas.microsoft.com/office/drawing/2014/main" id="{165B3E1C-B1BD-418B-98A3-9757880BDE8E}"/>
              </a:ext>
            </a:extLst>
          </p:cNvPr>
          <p:cNvSpPr txBox="1"/>
          <p:nvPr/>
        </p:nvSpPr>
        <p:spPr>
          <a:xfrm>
            <a:off x="2062636" y="1989606"/>
            <a:ext cx="8225749" cy="234628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a:t>Audition</a:t>
            </a:r>
            <a:r>
              <a:rPr lang="zh-CN" altLang="en-US"/>
              <a:t>是一个功能强大的音频编辑软件，通过掌握其界面构成、文件格式以及基本操作方法，初学者可以逐步入门并享受音频编辑的乐趣。本章将对</a:t>
            </a:r>
            <a:r>
              <a:rPr lang="en-US" altLang="zh-CN"/>
              <a:t>Audition</a:t>
            </a:r>
            <a:r>
              <a:rPr lang="zh-CN" altLang="en-US"/>
              <a:t>工作区的组成、项目文件的操作、以及收藏夹的应用等知识进行介绍。</a:t>
            </a:r>
          </a:p>
          <a:p>
            <a:pPr indent="457200" latinLnBrk="1"/>
            <a:endParaRPr lang="zh-CN" altLang="en-US" dirty="0"/>
          </a:p>
        </p:txBody>
      </p:sp>
    </p:spTree>
    <p:extLst>
      <p:ext uri="{BB962C8B-B14F-4D97-AF65-F5344CB8AC3E}">
        <p14:creationId xmlns:p14="http://schemas.microsoft.com/office/powerpoint/2010/main" val="78197081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81310" y="682050"/>
            <a:ext cx="9670220" cy="280794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3.  WMA</a:t>
            </a:r>
            <a:r>
              <a:rPr lang="zh-CN" altLang="en-US" b="1" dirty="0"/>
              <a:t>格式</a:t>
            </a:r>
            <a:endParaRPr lang="zh-CN" altLang="zh-CN" b="1" dirty="0"/>
          </a:p>
          <a:p>
            <a:pPr indent="457200"/>
            <a:endParaRPr lang="en-US" altLang="zh-CN" dirty="0"/>
          </a:p>
          <a:p>
            <a:pPr indent="457200"/>
            <a:r>
              <a:rPr lang="en-US" altLang="zh-CN" dirty="0"/>
              <a:t>WMA</a:t>
            </a:r>
            <a:r>
              <a:rPr lang="zh-CN" altLang="en-US" dirty="0"/>
              <a:t>是微软公司开发的网络音频格式，同时兼顾了保真度和网络传输需求。</a:t>
            </a:r>
            <a:r>
              <a:rPr lang="en-US" altLang="zh-CN" dirty="0"/>
              <a:t>WMA</a:t>
            </a:r>
            <a:r>
              <a:rPr lang="zh-CN" altLang="en-US" dirty="0"/>
              <a:t>格式可以通过减少数据流量但保持音质的方式来达到更高的压缩目的，其压缩率一般可以达到</a:t>
            </a:r>
            <a:r>
              <a:rPr lang="en-US" altLang="zh-CN" dirty="0"/>
              <a:t>1:18</a:t>
            </a:r>
            <a:r>
              <a:rPr lang="zh-CN" altLang="en-US" dirty="0"/>
              <a:t>。此外，</a:t>
            </a:r>
            <a:r>
              <a:rPr lang="en-US" altLang="zh-CN" dirty="0"/>
              <a:t>WMA</a:t>
            </a:r>
            <a:r>
              <a:rPr lang="zh-CN" altLang="en-US" dirty="0"/>
              <a:t>格式还可以通过</a:t>
            </a:r>
            <a:r>
              <a:rPr lang="en-US" altLang="zh-CN" dirty="0"/>
              <a:t>DRM</a:t>
            </a:r>
            <a:r>
              <a:rPr lang="zh-CN" altLang="en-US" dirty="0"/>
              <a:t>方案放置拷贝，或者限制播放时间和播放次数，以及限制播放机器，从而有效防止盗版。</a:t>
            </a:r>
            <a:endParaRPr lang="zh-CN" altLang="zh-CN" dirty="0"/>
          </a:p>
        </p:txBody>
      </p:sp>
    </p:spTree>
    <p:extLst>
      <p:ext uri="{BB962C8B-B14F-4D97-AF65-F5344CB8AC3E}">
        <p14:creationId xmlns:p14="http://schemas.microsoft.com/office/powerpoint/2010/main" val="268989273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81310" y="682050"/>
            <a:ext cx="9208415" cy="326961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4.  MIDI</a:t>
            </a:r>
            <a:r>
              <a:rPr lang="zh-CN" altLang="en-US" b="1" dirty="0"/>
              <a:t>格式</a:t>
            </a:r>
            <a:endParaRPr lang="zh-CN" altLang="zh-CN" b="1" dirty="0"/>
          </a:p>
          <a:p>
            <a:pPr indent="457200"/>
            <a:endParaRPr lang="en-US" altLang="zh-CN" dirty="0"/>
          </a:p>
          <a:p>
            <a:pPr indent="457200"/>
            <a:endParaRPr lang="en-US" altLang="zh-CN" dirty="0"/>
          </a:p>
          <a:p>
            <a:pPr indent="457200"/>
            <a:r>
              <a:rPr lang="en-US" altLang="zh-CN" dirty="0"/>
              <a:t>MIDI</a:t>
            </a:r>
            <a:r>
              <a:rPr lang="zh-CN" altLang="en-US" dirty="0"/>
              <a:t>又称为乐器数字借口，是数字音乐电子合成乐器的统一国际标准。它与波形文件不同，记录的不是声音本身，而是将每个音符记录为一个数字指令。计算机将这些指令发给声卡，声卡负责将这些声音合成出来，声卡质量越高合成效果越好。</a:t>
            </a:r>
            <a:r>
              <a:rPr lang="en-US" altLang="zh-CN" dirty="0"/>
              <a:t>MIDI</a:t>
            </a:r>
            <a:r>
              <a:rPr lang="zh-CN" altLang="en-US" dirty="0"/>
              <a:t>格式比较节省空间，可以满足长时间音乐的需要。</a:t>
            </a:r>
            <a:endParaRPr lang="zh-CN" altLang="zh-CN" dirty="0"/>
          </a:p>
        </p:txBody>
      </p:sp>
    </p:spTree>
    <p:extLst>
      <p:ext uri="{BB962C8B-B14F-4D97-AF65-F5344CB8AC3E}">
        <p14:creationId xmlns:p14="http://schemas.microsoft.com/office/powerpoint/2010/main" val="160416105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81310" y="682050"/>
            <a:ext cx="9670220" cy="373127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5.  </a:t>
            </a:r>
            <a:r>
              <a:rPr lang="zh-CN" altLang="en-US" b="1" dirty="0"/>
              <a:t>其他常见格式</a:t>
            </a:r>
            <a:endParaRPr lang="zh-CN" altLang="zh-CN" b="1" dirty="0"/>
          </a:p>
          <a:p>
            <a:pPr indent="457200"/>
            <a:r>
              <a:rPr lang="zh-CN" altLang="en-US" dirty="0"/>
              <a:t>除了上述介绍的常用音频格式外，</a:t>
            </a:r>
            <a:r>
              <a:rPr lang="en-US" altLang="zh-CN" dirty="0"/>
              <a:t>Audition</a:t>
            </a:r>
            <a:r>
              <a:rPr lang="zh-CN" altLang="en-US" dirty="0"/>
              <a:t>还支持</a:t>
            </a:r>
            <a:r>
              <a:rPr lang="en-US" altLang="zh-CN" dirty="0"/>
              <a:t>MP4</a:t>
            </a:r>
            <a:r>
              <a:rPr lang="zh-CN" altLang="en-US" dirty="0"/>
              <a:t>、</a:t>
            </a:r>
            <a:r>
              <a:rPr lang="en-US" altLang="zh-CN" dirty="0"/>
              <a:t>AAC</a:t>
            </a:r>
            <a:r>
              <a:rPr lang="zh-CN" altLang="en-US" dirty="0"/>
              <a:t>、</a:t>
            </a:r>
            <a:r>
              <a:rPr lang="en-US" altLang="zh-CN" dirty="0"/>
              <a:t>AVI</a:t>
            </a:r>
            <a:r>
              <a:rPr lang="zh-CN" altLang="en-US" dirty="0"/>
              <a:t>等音视频格式。</a:t>
            </a:r>
          </a:p>
          <a:p>
            <a:pPr indent="457200"/>
            <a:r>
              <a:rPr lang="zh-CN" altLang="en-US" dirty="0"/>
              <a:t>（</a:t>
            </a:r>
            <a:r>
              <a:rPr lang="en-US" altLang="zh-CN" dirty="0"/>
              <a:t>1</a:t>
            </a:r>
            <a:r>
              <a:rPr lang="zh-CN" altLang="en-US" dirty="0"/>
              <a:t>）</a:t>
            </a:r>
            <a:r>
              <a:rPr lang="en-US" altLang="zh-CN" dirty="0"/>
              <a:t>MP4</a:t>
            </a:r>
          </a:p>
          <a:p>
            <a:pPr indent="457200"/>
            <a:r>
              <a:rPr lang="zh-CN" altLang="en-US" dirty="0"/>
              <a:t>（</a:t>
            </a:r>
            <a:r>
              <a:rPr lang="en-US" altLang="zh-CN" dirty="0"/>
              <a:t>2</a:t>
            </a:r>
            <a:r>
              <a:rPr lang="zh-CN" altLang="en-US" dirty="0"/>
              <a:t>）</a:t>
            </a:r>
            <a:r>
              <a:rPr lang="en-US" altLang="zh-CN" dirty="0"/>
              <a:t>AAC</a:t>
            </a:r>
          </a:p>
          <a:p>
            <a:pPr indent="457200"/>
            <a:r>
              <a:rPr lang="zh-CN" altLang="en-US" dirty="0"/>
              <a:t>（</a:t>
            </a:r>
            <a:r>
              <a:rPr lang="en-US" altLang="zh-CN" dirty="0"/>
              <a:t>3</a:t>
            </a:r>
            <a:r>
              <a:rPr lang="zh-CN" altLang="en-US" dirty="0"/>
              <a:t>）</a:t>
            </a:r>
            <a:r>
              <a:rPr lang="en-US" altLang="zh-CN" dirty="0"/>
              <a:t>AVI</a:t>
            </a:r>
          </a:p>
          <a:p>
            <a:pPr indent="457200"/>
            <a:r>
              <a:rPr lang="zh-CN" altLang="en-US" dirty="0"/>
              <a:t>（</a:t>
            </a:r>
            <a:r>
              <a:rPr lang="en-US" altLang="zh-CN" dirty="0"/>
              <a:t>4</a:t>
            </a:r>
            <a:r>
              <a:rPr lang="zh-CN" altLang="en-US" dirty="0"/>
              <a:t>）</a:t>
            </a:r>
            <a:r>
              <a:rPr lang="en-US" altLang="zh-CN" dirty="0"/>
              <a:t>MPEG</a:t>
            </a:r>
          </a:p>
          <a:p>
            <a:pPr indent="457200"/>
            <a:r>
              <a:rPr lang="zh-CN" altLang="en-US" dirty="0"/>
              <a:t>（</a:t>
            </a:r>
            <a:r>
              <a:rPr lang="en-US" altLang="zh-CN" dirty="0"/>
              <a:t>5</a:t>
            </a:r>
            <a:r>
              <a:rPr lang="zh-CN" altLang="en-US" dirty="0"/>
              <a:t>）</a:t>
            </a:r>
            <a:r>
              <a:rPr lang="en-US" altLang="zh-CN" dirty="0"/>
              <a:t>AIFF</a:t>
            </a:r>
            <a:endParaRPr lang="zh-CN" altLang="zh-CN" dirty="0"/>
          </a:p>
        </p:txBody>
      </p:sp>
    </p:spTree>
    <p:extLst>
      <p:ext uri="{BB962C8B-B14F-4D97-AF65-F5344CB8AC3E}">
        <p14:creationId xmlns:p14="http://schemas.microsoft.com/office/powerpoint/2010/main" val="413275542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2500830"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5003934" y="3918327"/>
            <a:ext cx="6955750" cy="830997"/>
          </a:xfrm>
          <a:prstGeom prst="rect">
            <a:avLst/>
          </a:prstGeom>
        </p:spPr>
        <p:txBody>
          <a:bodyPr wrap="none">
            <a:spAutoFit/>
          </a:bodyPr>
          <a:lstStyle/>
          <a:p>
            <a:r>
              <a:rPr lang="zh-CN" altLang="en-US" sz="4800" b="1" dirty="0"/>
              <a:t>音频录制与播放设备准备</a:t>
            </a:r>
            <a:endParaRPr lang="zh-CN" altLang="zh-CN" sz="4800" b="1" dirty="0"/>
          </a:p>
        </p:txBody>
      </p:sp>
      <p:sp>
        <p:nvSpPr>
          <p:cNvPr id="17" name="文本框 16">
            <a:extLst>
              <a:ext uri="{FF2B5EF4-FFF2-40B4-BE49-F238E27FC236}">
                <a16:creationId xmlns:a16="http://schemas.microsoft.com/office/drawing/2014/main" id="{39ACF8E2-54B4-4167-9B96-8677A543C40A}"/>
              </a:ext>
            </a:extLst>
          </p:cNvPr>
          <p:cNvSpPr txBox="1"/>
          <p:nvPr/>
        </p:nvSpPr>
        <p:spPr>
          <a:xfrm>
            <a:off x="2813464"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04</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250961440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16208" y="706542"/>
            <a:ext cx="9294482" cy="5116272"/>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1.4  </a:t>
            </a:r>
            <a:r>
              <a:rPr lang="zh-CN" altLang="en-US" b="1" dirty="0"/>
              <a:t>音频录制与播放设备准备</a:t>
            </a:r>
            <a:endParaRPr lang="zh-CN" altLang="zh-CN" b="1" dirty="0"/>
          </a:p>
          <a:p>
            <a:pPr indent="457200"/>
            <a:r>
              <a:rPr lang="zh-CN" altLang="en-US" dirty="0"/>
              <a:t>计算机和</a:t>
            </a:r>
            <a:r>
              <a:rPr lang="en-US" altLang="zh-CN" dirty="0"/>
              <a:t>Audition</a:t>
            </a:r>
            <a:r>
              <a:rPr lang="zh-CN" altLang="en-US" dirty="0"/>
              <a:t>要识别录制到计算机中的音频，需要将模拟音频信号转换为数字信号。</a:t>
            </a:r>
            <a:endParaRPr lang="en-US" altLang="zh-CN" dirty="0"/>
          </a:p>
          <a:p>
            <a:pPr indent="457200"/>
            <a:r>
              <a:rPr lang="zh-CN" altLang="en-US" dirty="0"/>
              <a:t>为了更好地学习</a:t>
            </a:r>
            <a:r>
              <a:rPr lang="en-US" altLang="zh-CN" dirty="0"/>
              <a:t>Audition</a:t>
            </a:r>
            <a:r>
              <a:rPr lang="zh-CN" altLang="en-US" dirty="0"/>
              <a:t>，需要准备一下设备：</a:t>
            </a:r>
          </a:p>
          <a:p>
            <a:pPr marL="342900" indent="-342900">
              <a:buFont typeface="Wingdings" panose="05000000000000000000" pitchFamily="2" charset="2"/>
              <a:buChar char="u"/>
            </a:pPr>
            <a:r>
              <a:rPr lang="zh-CN" altLang="en-US" dirty="0"/>
              <a:t>声源，如配有</a:t>
            </a:r>
            <a:r>
              <a:rPr lang="en-US" altLang="zh-CN" dirty="0"/>
              <a:t>3.5mm</a:t>
            </a:r>
            <a:r>
              <a:rPr lang="zh-CN" altLang="en-US" dirty="0"/>
              <a:t>输出插孔的便携音乐播放器；便携式计算机可能还配置有内置传声器（麦克风或话筒）；推荐使用线路电平设备，也可以使用</a:t>
            </a:r>
            <a:r>
              <a:rPr lang="en-US" altLang="zh-CN" dirty="0"/>
              <a:t>USB</a:t>
            </a:r>
            <a:r>
              <a:rPr lang="zh-CN" altLang="en-US" dirty="0"/>
              <a:t>麦克风。</a:t>
            </a:r>
          </a:p>
          <a:p>
            <a:pPr marL="342900" indent="-342900">
              <a:buFont typeface="Wingdings" panose="05000000000000000000" pitchFamily="2" charset="2"/>
              <a:buChar char="u"/>
            </a:pPr>
            <a:r>
              <a:rPr lang="zh-CN" altLang="en-US" dirty="0"/>
              <a:t>两端为</a:t>
            </a:r>
            <a:r>
              <a:rPr lang="en-US" altLang="zh-CN" dirty="0"/>
              <a:t>3.5mm</a:t>
            </a:r>
            <a:r>
              <a:rPr lang="zh-CN" altLang="en-US" dirty="0"/>
              <a:t>公插头的电缆。</a:t>
            </a:r>
          </a:p>
          <a:p>
            <a:pPr marL="342900" indent="-342900">
              <a:buFont typeface="Wingdings" panose="05000000000000000000" pitchFamily="2" charset="2"/>
              <a:buChar char="u"/>
            </a:pPr>
            <a:r>
              <a:rPr lang="zh-CN" altLang="en-US" dirty="0"/>
              <a:t>计算机内置的监听扬声器或者可插入计算机立体声输出插孔、配</a:t>
            </a:r>
            <a:r>
              <a:rPr lang="en-US" altLang="zh-CN" dirty="0"/>
              <a:t>3.5mm</a:t>
            </a:r>
            <a:r>
              <a:rPr lang="zh-CN" altLang="en-US" dirty="0"/>
              <a:t>立体声插头的入耳式</a:t>
            </a:r>
            <a:r>
              <a:rPr lang="en-US" altLang="zh-CN" dirty="0"/>
              <a:t>/</a:t>
            </a:r>
            <a:r>
              <a:rPr lang="zh-CN" altLang="en-US" dirty="0"/>
              <a:t>头戴式耳机。</a:t>
            </a:r>
          </a:p>
          <a:p>
            <a:pPr indent="457200"/>
            <a:endParaRPr lang="zh-CN" altLang="zh-CN" dirty="0"/>
          </a:p>
        </p:txBody>
      </p:sp>
    </p:spTree>
    <p:extLst>
      <p:ext uri="{BB962C8B-B14F-4D97-AF65-F5344CB8AC3E}">
        <p14:creationId xmlns:p14="http://schemas.microsoft.com/office/powerpoint/2010/main" val="143331699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2500830"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5205646" y="4003753"/>
            <a:ext cx="6779420" cy="769441"/>
          </a:xfrm>
          <a:prstGeom prst="rect">
            <a:avLst/>
          </a:prstGeom>
        </p:spPr>
        <p:txBody>
          <a:bodyPr wrap="none">
            <a:spAutoFit/>
          </a:bodyPr>
          <a:lstStyle/>
          <a:p>
            <a:r>
              <a:rPr lang="zh-CN" altLang="en-US" sz="4400" b="1"/>
              <a:t>配置</a:t>
            </a:r>
            <a:r>
              <a:rPr lang="en-US" altLang="zh-CN" sz="4400" b="1"/>
              <a:t>Windows</a:t>
            </a:r>
            <a:r>
              <a:rPr lang="zh-CN" altLang="en-US" sz="4400" b="1"/>
              <a:t>的音频选项</a:t>
            </a:r>
            <a:endParaRPr lang="zh-CN" altLang="zh-CN" sz="4400" b="1" dirty="0"/>
          </a:p>
        </p:txBody>
      </p:sp>
      <p:sp>
        <p:nvSpPr>
          <p:cNvPr id="17" name="文本框 16">
            <a:extLst>
              <a:ext uri="{FF2B5EF4-FFF2-40B4-BE49-F238E27FC236}">
                <a16:creationId xmlns:a16="http://schemas.microsoft.com/office/drawing/2014/main" id="{39ACF8E2-54B4-4167-9B96-8677A543C40A}"/>
              </a:ext>
            </a:extLst>
          </p:cNvPr>
          <p:cNvSpPr txBox="1"/>
          <p:nvPr/>
        </p:nvSpPr>
        <p:spPr>
          <a:xfrm>
            <a:off x="2813464"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05</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255566420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16208" y="706542"/>
            <a:ext cx="9294482" cy="188461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1.5  </a:t>
            </a:r>
            <a:r>
              <a:rPr lang="zh-CN" altLang="en-US" b="1"/>
              <a:t>实战演练：配置</a:t>
            </a:r>
            <a:r>
              <a:rPr lang="en-US" altLang="zh-CN" b="1" dirty="0"/>
              <a:t>Windows</a:t>
            </a:r>
            <a:r>
              <a:rPr lang="zh-CN" altLang="en-US" b="1" dirty="0"/>
              <a:t>的音频选项</a:t>
            </a:r>
            <a:endParaRPr lang="zh-CN" altLang="zh-CN" b="1" dirty="0"/>
          </a:p>
          <a:p>
            <a:pPr indent="457200"/>
            <a:r>
              <a:rPr lang="zh-CN" altLang="en-US" dirty="0"/>
              <a:t>配置</a:t>
            </a:r>
            <a:r>
              <a:rPr lang="en-US" altLang="zh-CN" dirty="0"/>
              <a:t>Windows</a:t>
            </a:r>
            <a:r>
              <a:rPr lang="zh-CN" altLang="en-US" dirty="0"/>
              <a:t>系统音频的输入和输出，可以使</a:t>
            </a:r>
            <a:r>
              <a:rPr lang="en-US" altLang="zh-CN" dirty="0"/>
              <a:t>Audition</a:t>
            </a:r>
            <a:r>
              <a:rPr lang="zh-CN" altLang="en-US" dirty="0"/>
              <a:t>正常运行。需要注意的是，</a:t>
            </a:r>
            <a:r>
              <a:rPr lang="en-US" altLang="zh-CN" dirty="0"/>
              <a:t>Audition</a:t>
            </a:r>
            <a:r>
              <a:rPr lang="zh-CN" altLang="en-US" dirty="0"/>
              <a:t>支持</a:t>
            </a:r>
            <a:r>
              <a:rPr lang="en-US" altLang="zh-CN" dirty="0"/>
              <a:t>64</a:t>
            </a:r>
            <a:r>
              <a:rPr lang="zh-CN" altLang="en-US" dirty="0"/>
              <a:t>位的</a:t>
            </a:r>
            <a:r>
              <a:rPr lang="en-US" altLang="zh-CN" dirty="0"/>
              <a:t>Windows7</a:t>
            </a:r>
            <a:r>
              <a:rPr lang="zh-CN" altLang="en-US" dirty="0"/>
              <a:t>、</a:t>
            </a:r>
            <a:r>
              <a:rPr lang="en-US" altLang="zh-CN" dirty="0"/>
              <a:t>Windows8</a:t>
            </a:r>
            <a:r>
              <a:rPr lang="zh-CN" altLang="en-US" dirty="0"/>
              <a:t>以及</a:t>
            </a:r>
            <a:r>
              <a:rPr lang="en-US" altLang="zh-CN" dirty="0"/>
              <a:t>Windows10</a:t>
            </a:r>
            <a:r>
              <a:rPr lang="zh-CN" altLang="en-US" dirty="0"/>
              <a:t>系统，但不支持</a:t>
            </a:r>
            <a:r>
              <a:rPr lang="en-US" altLang="zh-CN" dirty="0"/>
              <a:t>Windows XP</a:t>
            </a:r>
            <a:r>
              <a:rPr lang="zh-CN" altLang="en-US" dirty="0"/>
              <a:t>系统。</a:t>
            </a:r>
            <a:endParaRPr lang="zh-CN" altLang="zh-CN" dirty="0"/>
          </a:p>
        </p:txBody>
      </p:sp>
      <p:pic>
        <p:nvPicPr>
          <p:cNvPr id="2" name="图片 1">
            <a:extLst>
              <a:ext uri="{FF2B5EF4-FFF2-40B4-BE49-F238E27FC236}">
                <a16:creationId xmlns:a16="http://schemas.microsoft.com/office/drawing/2014/main" id="{35D7FFB2-2E92-48CE-B94A-66397DC06DCE}"/>
              </a:ext>
            </a:extLst>
          </p:cNvPr>
          <p:cNvPicPr>
            <a:picLocks noChangeAspect="1"/>
          </p:cNvPicPr>
          <p:nvPr/>
        </p:nvPicPr>
        <p:blipFill>
          <a:blip r:embed="rId2"/>
          <a:stretch>
            <a:fillRect/>
          </a:stretch>
        </p:blipFill>
        <p:spPr>
          <a:xfrm>
            <a:off x="2835214" y="3048944"/>
            <a:ext cx="5772989" cy="3102514"/>
          </a:xfrm>
          <a:prstGeom prst="rect">
            <a:avLst/>
          </a:prstGeom>
        </p:spPr>
      </p:pic>
    </p:spTree>
    <p:extLst>
      <p:ext uri="{BB962C8B-B14F-4D97-AF65-F5344CB8AC3E}">
        <p14:creationId xmlns:p14="http://schemas.microsoft.com/office/powerpoint/2010/main" val="411252629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矩形 6"/>
          <p:cNvSpPr/>
          <p:nvPr/>
        </p:nvSpPr>
        <p:spPr>
          <a:xfrm>
            <a:off x="0" y="2964788"/>
            <a:ext cx="12192000" cy="3893212"/>
          </a:xfrm>
          <a:prstGeom prst="rect">
            <a:avLst/>
          </a:prstGeom>
          <a:gradFill>
            <a:gsLst>
              <a:gs pos="2000">
                <a:schemeClr val="accent1">
                  <a:lumMod val="5000"/>
                  <a:lumOff val="95000"/>
                  <a:alpha val="0"/>
                </a:schemeClr>
              </a:gs>
              <a:gs pos="35000">
                <a:srgbClr val="CDB8AD">
                  <a:alpha val="20000"/>
                </a:srgbClr>
              </a:gs>
              <a:gs pos="94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7354628" y="942361"/>
            <a:ext cx="2825756" cy="4400550"/>
            <a:chOff x="7721289" y="1228725"/>
            <a:chExt cx="2825756" cy="4400550"/>
          </a:xfrm>
          <a:solidFill>
            <a:srgbClr val="EDA221"/>
          </a:solidFill>
        </p:grpSpPr>
        <p:sp>
          <p:nvSpPr>
            <p:cNvPr id="4" name="任意多边形: 形状 3"/>
            <p:cNvSpPr/>
            <p:nvPr/>
          </p:nvSpPr>
          <p:spPr>
            <a:xfrm>
              <a:off x="7721289" y="1228725"/>
              <a:ext cx="2825756" cy="4400550"/>
            </a:xfrm>
            <a:custGeom>
              <a:avLst/>
              <a:gdLst>
                <a:gd name="connsiteX0" fmla="*/ 2576979 w 2825756"/>
                <a:gd name="connsiteY0" fmla="*/ 362685 h 4400550"/>
                <a:gd name="connsiteX1" fmla="*/ 2576979 w 2825756"/>
                <a:gd name="connsiteY1" fmla="*/ 3992147 h 4400550"/>
                <a:gd name="connsiteX2" fmla="*/ 2199786 w 2825756"/>
                <a:gd name="connsiteY2" fmla="*/ 3992147 h 4400550"/>
                <a:gd name="connsiteX3" fmla="*/ 2199786 w 2825756"/>
                <a:gd name="connsiteY3" fmla="*/ 3646597 h 4400550"/>
                <a:gd name="connsiteX4" fmla="*/ 2445696 w 2825756"/>
                <a:gd name="connsiteY4" fmla="*/ 3646597 h 4400550"/>
                <a:gd name="connsiteX5" fmla="*/ 2445696 w 2825756"/>
                <a:gd name="connsiteY5" fmla="*/ 3939804 h 4400550"/>
                <a:gd name="connsiteX6" fmla="*/ 2491415 w 2825756"/>
                <a:gd name="connsiteY6" fmla="*/ 3939804 h 4400550"/>
                <a:gd name="connsiteX7" fmla="*/ 2491415 w 2825756"/>
                <a:gd name="connsiteY7" fmla="*/ 3612471 h 4400550"/>
                <a:gd name="connsiteX8" fmla="*/ 2479822 w 2825756"/>
                <a:gd name="connsiteY8" fmla="*/ 3612471 h 4400550"/>
                <a:gd name="connsiteX9" fmla="*/ 2479822 w 2825756"/>
                <a:gd name="connsiteY9" fmla="*/ 3600878 h 4400550"/>
                <a:gd name="connsiteX10" fmla="*/ 2152489 w 2825756"/>
                <a:gd name="connsiteY10" fmla="*/ 3600878 h 4400550"/>
                <a:gd name="connsiteX11" fmla="*/ 2152489 w 2825756"/>
                <a:gd name="connsiteY11" fmla="*/ 3646597 h 4400550"/>
                <a:gd name="connsiteX12" fmla="*/ 2154066 w 2825756"/>
                <a:gd name="connsiteY12" fmla="*/ 3646597 h 4400550"/>
                <a:gd name="connsiteX13" fmla="*/ 2154066 w 2825756"/>
                <a:gd name="connsiteY13" fmla="*/ 4037865 h 4400550"/>
                <a:gd name="connsiteX14" fmla="*/ 2199786 w 2825756"/>
                <a:gd name="connsiteY14" fmla="*/ 4037865 h 4400550"/>
                <a:gd name="connsiteX15" fmla="*/ 2199786 w 2825756"/>
                <a:gd name="connsiteY15" fmla="*/ 4037867 h 4400550"/>
                <a:gd name="connsiteX16" fmla="*/ 2613910 w 2825756"/>
                <a:gd name="connsiteY16" fmla="*/ 4037867 h 4400550"/>
                <a:gd name="connsiteX17" fmla="*/ 2613910 w 2825756"/>
                <a:gd name="connsiteY17" fmla="*/ 4037865 h 4400550"/>
                <a:gd name="connsiteX18" fmla="*/ 2622698 w 2825756"/>
                <a:gd name="connsiteY18" fmla="*/ 4037865 h 4400550"/>
                <a:gd name="connsiteX19" fmla="*/ 2622698 w 2825756"/>
                <a:gd name="connsiteY19" fmla="*/ 362685 h 4400550"/>
                <a:gd name="connsiteX20" fmla="*/ 238471 w 2825756"/>
                <a:gd name="connsiteY20" fmla="*/ 362684 h 4400550"/>
                <a:gd name="connsiteX21" fmla="*/ 238471 w 2825756"/>
                <a:gd name="connsiteY21" fmla="*/ 362686 h 4400550"/>
                <a:gd name="connsiteX22" fmla="*/ 229683 w 2825756"/>
                <a:gd name="connsiteY22" fmla="*/ 362686 h 4400550"/>
                <a:gd name="connsiteX23" fmla="*/ 229683 w 2825756"/>
                <a:gd name="connsiteY23" fmla="*/ 4037866 h 4400550"/>
                <a:gd name="connsiteX24" fmla="*/ 275402 w 2825756"/>
                <a:gd name="connsiteY24" fmla="*/ 4037866 h 4400550"/>
                <a:gd name="connsiteX25" fmla="*/ 275402 w 2825756"/>
                <a:gd name="connsiteY25" fmla="*/ 408404 h 4400550"/>
                <a:gd name="connsiteX26" fmla="*/ 652595 w 2825756"/>
                <a:gd name="connsiteY26" fmla="*/ 408404 h 4400550"/>
                <a:gd name="connsiteX27" fmla="*/ 652595 w 2825756"/>
                <a:gd name="connsiteY27" fmla="*/ 753954 h 4400550"/>
                <a:gd name="connsiteX28" fmla="*/ 406685 w 2825756"/>
                <a:gd name="connsiteY28" fmla="*/ 753954 h 4400550"/>
                <a:gd name="connsiteX29" fmla="*/ 406685 w 2825756"/>
                <a:gd name="connsiteY29" fmla="*/ 460747 h 4400550"/>
                <a:gd name="connsiteX30" fmla="*/ 360966 w 2825756"/>
                <a:gd name="connsiteY30" fmla="*/ 460747 h 4400550"/>
                <a:gd name="connsiteX31" fmla="*/ 360966 w 2825756"/>
                <a:gd name="connsiteY31" fmla="*/ 788080 h 4400550"/>
                <a:gd name="connsiteX32" fmla="*/ 372559 w 2825756"/>
                <a:gd name="connsiteY32" fmla="*/ 788080 h 4400550"/>
                <a:gd name="connsiteX33" fmla="*/ 372559 w 2825756"/>
                <a:gd name="connsiteY33" fmla="*/ 799673 h 4400550"/>
                <a:gd name="connsiteX34" fmla="*/ 699892 w 2825756"/>
                <a:gd name="connsiteY34" fmla="*/ 799673 h 4400550"/>
                <a:gd name="connsiteX35" fmla="*/ 699892 w 2825756"/>
                <a:gd name="connsiteY35" fmla="*/ 753954 h 4400550"/>
                <a:gd name="connsiteX36" fmla="*/ 698315 w 2825756"/>
                <a:gd name="connsiteY36" fmla="*/ 753954 h 4400550"/>
                <a:gd name="connsiteX37" fmla="*/ 698315 w 2825756"/>
                <a:gd name="connsiteY37" fmla="*/ 362686 h 4400550"/>
                <a:gd name="connsiteX38" fmla="*/ 652595 w 2825756"/>
                <a:gd name="connsiteY38" fmla="*/ 362686 h 4400550"/>
                <a:gd name="connsiteX39" fmla="*/ 652595 w 2825756"/>
                <a:gd name="connsiteY39" fmla="*/ 362684 h 4400550"/>
                <a:gd name="connsiteX40" fmla="*/ 0 w 2825756"/>
                <a:gd name="connsiteY40" fmla="*/ 0 h 4400550"/>
                <a:gd name="connsiteX41" fmla="*/ 2825756 w 2825756"/>
                <a:gd name="connsiteY41" fmla="*/ 0 h 4400550"/>
                <a:gd name="connsiteX42" fmla="*/ 2825756 w 2825756"/>
                <a:gd name="connsiteY42" fmla="*/ 4400550 h 4400550"/>
                <a:gd name="connsiteX43" fmla="*/ 0 w 2825756"/>
                <a:gd name="connsiteY43" fmla="*/ 4400550 h 440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2825756" h="4400550">
                  <a:moveTo>
                    <a:pt x="2576979" y="362685"/>
                  </a:moveTo>
                  <a:lnTo>
                    <a:pt x="2576979" y="3992147"/>
                  </a:lnTo>
                  <a:lnTo>
                    <a:pt x="2199786" y="3992147"/>
                  </a:lnTo>
                  <a:lnTo>
                    <a:pt x="2199786" y="3646597"/>
                  </a:lnTo>
                  <a:lnTo>
                    <a:pt x="2445696" y="3646597"/>
                  </a:lnTo>
                  <a:lnTo>
                    <a:pt x="2445696" y="3939804"/>
                  </a:lnTo>
                  <a:lnTo>
                    <a:pt x="2491415" y="3939804"/>
                  </a:lnTo>
                  <a:lnTo>
                    <a:pt x="2491415" y="3612471"/>
                  </a:lnTo>
                  <a:lnTo>
                    <a:pt x="2479822" y="3612471"/>
                  </a:lnTo>
                  <a:lnTo>
                    <a:pt x="2479822" y="3600878"/>
                  </a:lnTo>
                  <a:lnTo>
                    <a:pt x="2152489" y="3600878"/>
                  </a:lnTo>
                  <a:lnTo>
                    <a:pt x="2152489" y="3646597"/>
                  </a:lnTo>
                  <a:lnTo>
                    <a:pt x="2154066" y="3646597"/>
                  </a:lnTo>
                  <a:lnTo>
                    <a:pt x="2154066" y="4037865"/>
                  </a:lnTo>
                  <a:lnTo>
                    <a:pt x="2199786" y="4037865"/>
                  </a:lnTo>
                  <a:lnTo>
                    <a:pt x="2199786" y="4037867"/>
                  </a:lnTo>
                  <a:lnTo>
                    <a:pt x="2613910" y="4037867"/>
                  </a:lnTo>
                  <a:lnTo>
                    <a:pt x="2613910" y="4037865"/>
                  </a:lnTo>
                  <a:lnTo>
                    <a:pt x="2622698" y="4037865"/>
                  </a:lnTo>
                  <a:lnTo>
                    <a:pt x="2622698" y="362685"/>
                  </a:lnTo>
                  <a:close/>
                  <a:moveTo>
                    <a:pt x="238471" y="362684"/>
                  </a:moveTo>
                  <a:lnTo>
                    <a:pt x="238471" y="362686"/>
                  </a:lnTo>
                  <a:lnTo>
                    <a:pt x="229683" y="362686"/>
                  </a:lnTo>
                  <a:lnTo>
                    <a:pt x="229683" y="4037866"/>
                  </a:lnTo>
                  <a:lnTo>
                    <a:pt x="275402" y="4037866"/>
                  </a:lnTo>
                  <a:lnTo>
                    <a:pt x="275402" y="408404"/>
                  </a:lnTo>
                  <a:lnTo>
                    <a:pt x="652595" y="408404"/>
                  </a:lnTo>
                  <a:lnTo>
                    <a:pt x="652595" y="753954"/>
                  </a:lnTo>
                  <a:lnTo>
                    <a:pt x="406685" y="753954"/>
                  </a:lnTo>
                  <a:lnTo>
                    <a:pt x="406685" y="460747"/>
                  </a:lnTo>
                  <a:lnTo>
                    <a:pt x="360966" y="460747"/>
                  </a:lnTo>
                  <a:lnTo>
                    <a:pt x="360966" y="788080"/>
                  </a:lnTo>
                  <a:lnTo>
                    <a:pt x="372559" y="788080"/>
                  </a:lnTo>
                  <a:lnTo>
                    <a:pt x="372559" y="799673"/>
                  </a:lnTo>
                  <a:lnTo>
                    <a:pt x="699892" y="799673"/>
                  </a:lnTo>
                  <a:lnTo>
                    <a:pt x="699892" y="753954"/>
                  </a:lnTo>
                  <a:lnTo>
                    <a:pt x="698315" y="753954"/>
                  </a:lnTo>
                  <a:lnTo>
                    <a:pt x="698315" y="362686"/>
                  </a:lnTo>
                  <a:lnTo>
                    <a:pt x="652595" y="362686"/>
                  </a:lnTo>
                  <a:lnTo>
                    <a:pt x="652595" y="362684"/>
                  </a:lnTo>
                  <a:close/>
                  <a:moveTo>
                    <a:pt x="0" y="0"/>
                  </a:moveTo>
                  <a:lnTo>
                    <a:pt x="2825756" y="0"/>
                  </a:lnTo>
                  <a:lnTo>
                    <a:pt x="2825756" y="4400550"/>
                  </a:lnTo>
                  <a:lnTo>
                    <a:pt x="0" y="440055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flipH="1">
              <a:off x="8279567" y="2459504"/>
              <a:ext cx="830997" cy="1938992"/>
            </a:xfrm>
            <a:prstGeom prst="rect">
              <a:avLst/>
            </a:prstGeom>
            <a:grpFill/>
            <a:ln>
              <a:noFill/>
            </a:ln>
          </p:spPr>
          <p:txBody>
            <a:bodyPr wrap="square" rtlCol="0">
              <a:spAutoFit/>
            </a:bodyPr>
            <a:lstStyle/>
            <a:p>
              <a:r>
                <a:rPr lang="zh-CN" altLang="en-US" sz="4000" dirty="0">
                  <a:solidFill>
                    <a:schemeClr val="bg1"/>
                  </a:solidFill>
                  <a:latin typeface="站酷小薇LOGO体" panose="02010600010101010101" pitchFamily="2" charset="-122"/>
                  <a:ea typeface="站酷小薇LOGO体" panose="02010600010101010101" pitchFamily="2" charset="-122"/>
                </a:rPr>
                <a:t>致  </a:t>
              </a:r>
              <a:endParaRPr lang="en-US" altLang="zh-CN" sz="4000" dirty="0">
                <a:solidFill>
                  <a:schemeClr val="bg1"/>
                </a:solidFill>
                <a:latin typeface="站酷小薇LOGO体" panose="02010600010101010101" pitchFamily="2" charset="-122"/>
                <a:ea typeface="站酷小薇LOGO体" panose="02010600010101010101" pitchFamily="2" charset="-122"/>
              </a:endParaRPr>
            </a:p>
            <a:p>
              <a:endParaRPr lang="en-US" altLang="zh-CN" sz="4000" dirty="0">
                <a:solidFill>
                  <a:schemeClr val="bg1"/>
                </a:solidFill>
                <a:latin typeface="站酷小薇LOGO体" panose="02010600010101010101" pitchFamily="2" charset="-122"/>
                <a:ea typeface="站酷小薇LOGO体" panose="02010600010101010101" pitchFamily="2" charset="-122"/>
              </a:endParaRPr>
            </a:p>
            <a:p>
              <a:r>
                <a:rPr lang="zh-CN" altLang="en-US" sz="4000" dirty="0">
                  <a:solidFill>
                    <a:schemeClr val="bg1"/>
                  </a:solidFill>
                  <a:latin typeface="站酷小薇LOGO体" panose="02010600010101010101" pitchFamily="2" charset="-122"/>
                  <a:ea typeface="站酷小薇LOGO体" panose="02010600010101010101" pitchFamily="2" charset="-122"/>
                </a:rPr>
                <a:t>谢 </a:t>
              </a:r>
            </a:p>
          </p:txBody>
        </p:sp>
        <p:sp>
          <p:nvSpPr>
            <p:cNvPr id="6" name="矩形 5"/>
            <p:cNvSpPr/>
            <p:nvPr/>
          </p:nvSpPr>
          <p:spPr>
            <a:xfrm>
              <a:off x="9274806" y="1801453"/>
              <a:ext cx="553998" cy="3617075"/>
            </a:xfrm>
            <a:prstGeom prst="rect">
              <a:avLst/>
            </a:prstGeom>
            <a:grpFill/>
            <a:ln>
              <a:noFill/>
            </a:ln>
          </p:spPr>
          <p:txBody>
            <a:bodyPr vert="eaVert" wrap="square">
              <a:spAutoFit/>
            </a:bodyPr>
            <a:lstStyle/>
            <a:p>
              <a:pPr algn="ctr"/>
              <a:r>
                <a:rPr lang="en-US" altLang="zh-CN" sz="1200" spc="300" dirty="0">
                  <a:solidFill>
                    <a:schemeClr val="bg1"/>
                  </a:solidFill>
                  <a:latin typeface="Times New Roman" panose="02020603050405020304" pitchFamily="18" charset="0"/>
                  <a:ea typeface="隶书" panose="02010509060101010101" pitchFamily="49" charset="-122"/>
                  <a:cs typeface="Times New Roman" panose="02020603050405020304" pitchFamily="18" charset="0"/>
                </a:rPr>
                <a:t>The man who has made up his mind to win will never say impossible</a:t>
              </a:r>
              <a:endParaRPr lang="zh-CN" altLang="en-US" sz="1200" spc="300" dirty="0">
                <a:solidFill>
                  <a:schemeClr val="bg1"/>
                </a:solidFill>
                <a:latin typeface="Times New Roman" panose="02020603050405020304" pitchFamily="18" charset="0"/>
                <a:ea typeface="隶书" panose="02010509060101010101" pitchFamily="49" charset="-122"/>
                <a:cs typeface="Times New Roman" panose="02020603050405020304" pitchFamily="18" charset="0"/>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51462C79-EED8-4446-9394-C84809A93914}"/>
              </a:ext>
            </a:extLst>
          </p:cNvPr>
          <p:cNvSpPr txBox="1"/>
          <p:nvPr/>
        </p:nvSpPr>
        <p:spPr>
          <a:xfrm>
            <a:off x="7433952" y="787968"/>
            <a:ext cx="573232" cy="530770"/>
          </a:xfrm>
          <a:custGeom>
            <a:avLst/>
            <a:gdLst/>
            <a:ahLst/>
            <a:cxnLst/>
            <a:rect l="l" t="t" r="r" b="b"/>
            <a:pathLst>
              <a:path w="900113" h="833437">
                <a:moveTo>
                  <a:pt x="690563" y="795337"/>
                </a:moveTo>
                <a:lnTo>
                  <a:pt x="721023" y="795337"/>
                </a:lnTo>
                <a:lnTo>
                  <a:pt x="690563" y="813360"/>
                </a:lnTo>
                <a:close/>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81063" y="0"/>
                </a:moveTo>
                <a:lnTo>
                  <a:pt x="900113" y="0"/>
                </a:lnTo>
                <a:lnTo>
                  <a:pt x="900113" y="689370"/>
                </a:lnTo>
                <a:lnTo>
                  <a:pt x="821267" y="736023"/>
                </a:lnTo>
                <a:lnTo>
                  <a:pt x="823913" y="719658"/>
                </a:lnTo>
                <a:lnTo>
                  <a:pt x="823913" y="147339"/>
                </a:lnTo>
                <a:cubicBezTo>
                  <a:pt x="823913" y="134739"/>
                  <a:pt x="819944" y="124494"/>
                  <a:pt x="812006" y="116606"/>
                </a:cubicBezTo>
                <a:cubicBezTo>
                  <a:pt x="804069" y="108719"/>
                  <a:pt x="792162" y="104775"/>
                  <a:pt x="776287" y="104775"/>
                </a:cubicBezTo>
                <a:lnTo>
                  <a:pt x="690563" y="104775"/>
                </a:lnTo>
                <a:lnTo>
                  <a:pt x="690563" y="76200"/>
                </a:lnTo>
                <a:lnTo>
                  <a:pt x="733425" y="76200"/>
                </a:lnTo>
                <a:cubicBezTo>
                  <a:pt x="771525" y="76200"/>
                  <a:pt x="802481" y="69850"/>
                  <a:pt x="826294" y="57150"/>
                </a:cubicBezTo>
                <a:cubicBezTo>
                  <a:pt x="850106" y="44450"/>
                  <a:pt x="868363" y="25400"/>
                  <a:pt x="881063"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4"/>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b="1" dirty="0">
              <a:solidFill>
                <a:srgbClr val="AD6126"/>
              </a:solidFill>
              <a:latin typeface="幼圆" panose="02010509060101010101" pitchFamily="49" charset="-122"/>
              <a:ea typeface="幼圆" panose="02010509060101010101" pitchFamily="49" charset="-122"/>
            </a:endParaRPr>
          </a:p>
        </p:txBody>
      </p:sp>
      <p:cxnSp>
        <p:nvCxnSpPr>
          <p:cNvPr id="3" name="直接连接符 2">
            <a:extLst>
              <a:ext uri="{FF2B5EF4-FFF2-40B4-BE49-F238E27FC236}">
                <a16:creationId xmlns:a16="http://schemas.microsoft.com/office/drawing/2014/main" id="{1D95A4E9-B9A9-4823-9C3E-3F97BCF3B0C7}"/>
              </a:ext>
            </a:extLst>
          </p:cNvPr>
          <p:cNvCxnSpPr/>
          <p:nvPr/>
        </p:nvCxnSpPr>
        <p:spPr>
          <a:xfrm flipH="1">
            <a:off x="7583252" y="917300"/>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4" name="文本框 3">
            <a:extLst>
              <a:ext uri="{FF2B5EF4-FFF2-40B4-BE49-F238E27FC236}">
                <a16:creationId xmlns:a16="http://schemas.microsoft.com/office/drawing/2014/main" id="{E3E11741-E0AE-4C99-8BB0-FA2B455F1FD4}"/>
              </a:ext>
            </a:extLst>
          </p:cNvPr>
          <p:cNvSpPr txBox="1"/>
          <p:nvPr/>
        </p:nvSpPr>
        <p:spPr>
          <a:xfrm>
            <a:off x="7436620" y="1845305"/>
            <a:ext cx="708334" cy="518505"/>
          </a:xfrm>
          <a:custGeom>
            <a:avLst/>
            <a:gdLst/>
            <a:ahLst/>
            <a:cxnLst/>
            <a:rect l="l" t="t" r="r" b="b"/>
            <a:pathLst>
              <a:path w="1076325" h="833437">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52487" y="0"/>
                </a:moveTo>
                <a:cubicBezTo>
                  <a:pt x="928687" y="0"/>
                  <a:pt x="985044" y="19050"/>
                  <a:pt x="1021556" y="57150"/>
                </a:cubicBezTo>
                <a:cubicBezTo>
                  <a:pt x="1058069" y="95250"/>
                  <a:pt x="1076325" y="142875"/>
                  <a:pt x="1076325" y="200025"/>
                </a:cubicBezTo>
                <a:cubicBezTo>
                  <a:pt x="1076325" y="238125"/>
                  <a:pt x="1067594" y="276225"/>
                  <a:pt x="1050131" y="314325"/>
                </a:cubicBezTo>
                <a:cubicBezTo>
                  <a:pt x="1032669" y="352425"/>
                  <a:pt x="1004887" y="388937"/>
                  <a:pt x="966787" y="423862"/>
                </a:cubicBezTo>
                <a:cubicBezTo>
                  <a:pt x="874712" y="512762"/>
                  <a:pt x="804069" y="584993"/>
                  <a:pt x="754856" y="640556"/>
                </a:cubicBezTo>
                <a:cubicBezTo>
                  <a:pt x="705644" y="696118"/>
                  <a:pt x="676275" y="733425"/>
                  <a:pt x="666750" y="752475"/>
                </a:cubicBezTo>
                <a:lnTo>
                  <a:pt x="816557" y="752475"/>
                </a:lnTo>
                <a:lnTo>
                  <a:pt x="695300" y="823912"/>
                </a:lnTo>
                <a:lnTo>
                  <a:pt x="614363" y="823912"/>
                </a:lnTo>
                <a:lnTo>
                  <a:pt x="614363" y="762000"/>
                </a:lnTo>
                <a:cubicBezTo>
                  <a:pt x="630237" y="733425"/>
                  <a:pt x="656431" y="696912"/>
                  <a:pt x="692944" y="652462"/>
                </a:cubicBezTo>
                <a:cubicBezTo>
                  <a:pt x="729456" y="608012"/>
                  <a:pt x="777875" y="555625"/>
                  <a:pt x="838200" y="495300"/>
                </a:cubicBezTo>
                <a:cubicBezTo>
                  <a:pt x="890538" y="440779"/>
                  <a:pt x="929022" y="389458"/>
                  <a:pt x="953653" y="341337"/>
                </a:cubicBezTo>
                <a:cubicBezTo>
                  <a:pt x="978285" y="293216"/>
                  <a:pt x="990600" y="248295"/>
                  <a:pt x="990600" y="206573"/>
                </a:cubicBezTo>
                <a:cubicBezTo>
                  <a:pt x="990600" y="148877"/>
                  <a:pt x="977900" y="104787"/>
                  <a:pt x="952500" y="74302"/>
                </a:cubicBezTo>
                <a:cubicBezTo>
                  <a:pt x="927100" y="43817"/>
                  <a:pt x="889000" y="28575"/>
                  <a:pt x="838200" y="28575"/>
                </a:cubicBezTo>
                <a:cubicBezTo>
                  <a:pt x="800100" y="28575"/>
                  <a:pt x="767556" y="39092"/>
                  <a:pt x="740569" y="60126"/>
                </a:cubicBezTo>
                <a:cubicBezTo>
                  <a:pt x="713581" y="81161"/>
                  <a:pt x="700087" y="107875"/>
                  <a:pt x="700087" y="140270"/>
                </a:cubicBezTo>
                <a:cubicBezTo>
                  <a:pt x="700087" y="159668"/>
                  <a:pt x="705644" y="175840"/>
                  <a:pt x="716756" y="188788"/>
                </a:cubicBezTo>
                <a:cubicBezTo>
                  <a:pt x="727869" y="201736"/>
                  <a:pt x="733425" y="214684"/>
                  <a:pt x="733425" y="227632"/>
                </a:cubicBezTo>
                <a:cubicBezTo>
                  <a:pt x="733425" y="243855"/>
                  <a:pt x="729630" y="256009"/>
                  <a:pt x="722040" y="264095"/>
                </a:cubicBezTo>
                <a:cubicBezTo>
                  <a:pt x="714449" y="272182"/>
                  <a:pt x="703064" y="276225"/>
                  <a:pt x="687884" y="276225"/>
                </a:cubicBezTo>
                <a:cubicBezTo>
                  <a:pt x="669677" y="276225"/>
                  <a:pt x="655253" y="270668"/>
                  <a:pt x="644612" y="259556"/>
                </a:cubicBezTo>
                <a:cubicBezTo>
                  <a:pt x="633971" y="248443"/>
                  <a:pt x="628650" y="230187"/>
                  <a:pt x="628650" y="204787"/>
                </a:cubicBezTo>
                <a:cubicBezTo>
                  <a:pt x="628650" y="138112"/>
                  <a:pt x="652463" y="87312"/>
                  <a:pt x="700087" y="52387"/>
                </a:cubicBezTo>
                <a:cubicBezTo>
                  <a:pt x="747713" y="17462"/>
                  <a:pt x="798513" y="0"/>
                  <a:pt x="852487"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5"/>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sp>
        <p:nvSpPr>
          <p:cNvPr id="5" name="文本框 4">
            <a:extLst>
              <a:ext uri="{FF2B5EF4-FFF2-40B4-BE49-F238E27FC236}">
                <a16:creationId xmlns:a16="http://schemas.microsoft.com/office/drawing/2014/main" id="{EFCD55F1-7E53-4D94-B849-03B234E0F197}"/>
              </a:ext>
            </a:extLst>
          </p:cNvPr>
          <p:cNvSpPr txBox="1"/>
          <p:nvPr/>
        </p:nvSpPr>
        <p:spPr>
          <a:xfrm>
            <a:off x="7457964" y="2883248"/>
            <a:ext cx="673921" cy="515979"/>
          </a:xfrm>
          <a:custGeom>
            <a:avLst/>
            <a:gdLst/>
            <a:ahLst/>
            <a:cxnLst/>
            <a:rect l="l" t="t" r="r" b="b"/>
            <a:pathLst>
              <a:path w="1083170" h="833437">
                <a:moveTo>
                  <a:pt x="678582" y="604837"/>
                </a:moveTo>
                <a:cubicBezTo>
                  <a:pt x="696789" y="604837"/>
                  <a:pt x="709687" y="612155"/>
                  <a:pt x="717277" y="626789"/>
                </a:cubicBezTo>
                <a:cubicBezTo>
                  <a:pt x="724868" y="641424"/>
                  <a:pt x="728663" y="653628"/>
                  <a:pt x="728663" y="663401"/>
                </a:cubicBezTo>
                <a:cubicBezTo>
                  <a:pt x="728663" y="679673"/>
                  <a:pt x="725488" y="693489"/>
                  <a:pt x="719138" y="704850"/>
                </a:cubicBezTo>
                <a:cubicBezTo>
                  <a:pt x="712788" y="716210"/>
                  <a:pt x="709613" y="726777"/>
                  <a:pt x="709613" y="736550"/>
                </a:cubicBezTo>
                <a:cubicBezTo>
                  <a:pt x="709613" y="756096"/>
                  <a:pt x="721680" y="772368"/>
                  <a:pt x="745815" y="785366"/>
                </a:cubicBezTo>
                <a:lnTo>
                  <a:pt x="749812" y="786901"/>
                </a:lnTo>
                <a:lnTo>
                  <a:pt x="720682" y="804171"/>
                </a:lnTo>
                <a:lnTo>
                  <a:pt x="685800" y="785812"/>
                </a:lnTo>
                <a:cubicBezTo>
                  <a:pt x="644525" y="754062"/>
                  <a:pt x="623888" y="717550"/>
                  <a:pt x="623888" y="676275"/>
                </a:cubicBezTo>
                <a:cubicBezTo>
                  <a:pt x="623888" y="657225"/>
                  <a:pt x="629965" y="640556"/>
                  <a:pt x="642119" y="626268"/>
                </a:cubicBezTo>
                <a:cubicBezTo>
                  <a:pt x="654273" y="611981"/>
                  <a:pt x="666428" y="604837"/>
                  <a:pt x="678582" y="604837"/>
                </a:cubicBezTo>
                <a:close/>
                <a:moveTo>
                  <a:pt x="247725" y="38100"/>
                </a:moveTo>
                <a:cubicBezTo>
                  <a:pt x="201886" y="38100"/>
                  <a:pt x="163426" y="72231"/>
                  <a:pt x="132346" y="140493"/>
                </a:cubicBezTo>
                <a:cubicBezTo>
                  <a:pt x="101265" y="208756"/>
                  <a:pt x="85725" y="300037"/>
                  <a:pt x="85725" y="414337"/>
                </a:cubicBezTo>
                <a:cubicBezTo>
                  <a:pt x="85725" y="534987"/>
                  <a:pt x="101265" y="628650"/>
                  <a:pt x="132346" y="695325"/>
                </a:cubicBezTo>
                <a:cubicBezTo>
                  <a:pt x="163426" y="762000"/>
                  <a:pt x="201886" y="795337"/>
                  <a:pt x="247725" y="795337"/>
                </a:cubicBezTo>
                <a:cubicBezTo>
                  <a:pt x="296838" y="795337"/>
                  <a:pt x="335298" y="762000"/>
                  <a:pt x="363104" y="695325"/>
                </a:cubicBezTo>
                <a:cubicBezTo>
                  <a:pt x="390910" y="628650"/>
                  <a:pt x="404813" y="534987"/>
                  <a:pt x="404813" y="414337"/>
                </a:cubicBezTo>
                <a:cubicBezTo>
                  <a:pt x="404813" y="300037"/>
                  <a:pt x="391716" y="208756"/>
                  <a:pt x="365522" y="140493"/>
                </a:cubicBezTo>
                <a:cubicBezTo>
                  <a:pt x="339328" y="72231"/>
                  <a:pt x="300063" y="38100"/>
                  <a:pt x="247725" y="38100"/>
                </a:cubicBezTo>
                <a:close/>
                <a:moveTo>
                  <a:pt x="842963" y="0"/>
                </a:moveTo>
                <a:cubicBezTo>
                  <a:pt x="906463" y="0"/>
                  <a:pt x="957263" y="20017"/>
                  <a:pt x="995363" y="60052"/>
                </a:cubicBezTo>
                <a:cubicBezTo>
                  <a:pt x="1033463" y="100087"/>
                  <a:pt x="1052513" y="142527"/>
                  <a:pt x="1052513" y="187374"/>
                </a:cubicBezTo>
                <a:cubicBezTo>
                  <a:pt x="1052513" y="235446"/>
                  <a:pt x="1040606" y="276299"/>
                  <a:pt x="1016794" y="309934"/>
                </a:cubicBezTo>
                <a:cubicBezTo>
                  <a:pt x="992981" y="343569"/>
                  <a:pt x="955675" y="368399"/>
                  <a:pt x="904875" y="384423"/>
                </a:cubicBezTo>
                <a:cubicBezTo>
                  <a:pt x="974725" y="409624"/>
                  <a:pt x="1022350" y="442714"/>
                  <a:pt x="1047750" y="483691"/>
                </a:cubicBezTo>
                <a:cubicBezTo>
                  <a:pt x="1060450" y="504180"/>
                  <a:pt x="1069975" y="524662"/>
                  <a:pt x="1076325" y="545138"/>
                </a:cubicBezTo>
                <a:lnTo>
                  <a:pt x="1083170" y="589266"/>
                </a:lnTo>
                <a:lnTo>
                  <a:pt x="994921" y="641585"/>
                </a:lnTo>
                <a:lnTo>
                  <a:pt x="1000125" y="597619"/>
                </a:lnTo>
                <a:cubicBezTo>
                  <a:pt x="1000125" y="539774"/>
                  <a:pt x="985044" y="493179"/>
                  <a:pt x="954881" y="457832"/>
                </a:cubicBezTo>
                <a:cubicBezTo>
                  <a:pt x="924719" y="422486"/>
                  <a:pt x="868363" y="404812"/>
                  <a:pt x="785813" y="404812"/>
                </a:cubicBezTo>
                <a:lnTo>
                  <a:pt x="785813" y="376237"/>
                </a:lnTo>
                <a:cubicBezTo>
                  <a:pt x="847676" y="376237"/>
                  <a:pt x="893304" y="360734"/>
                  <a:pt x="922697" y="329728"/>
                </a:cubicBezTo>
                <a:cubicBezTo>
                  <a:pt x="952091" y="298723"/>
                  <a:pt x="966788" y="255463"/>
                  <a:pt x="966788" y="199950"/>
                </a:cubicBezTo>
                <a:cubicBezTo>
                  <a:pt x="966788" y="154260"/>
                  <a:pt x="955117" y="114275"/>
                  <a:pt x="931776" y="79995"/>
                </a:cubicBezTo>
                <a:cubicBezTo>
                  <a:pt x="908435" y="45715"/>
                  <a:pt x="871885" y="28575"/>
                  <a:pt x="822127" y="28575"/>
                </a:cubicBezTo>
                <a:cubicBezTo>
                  <a:pt x="800348" y="28575"/>
                  <a:pt x="776945" y="34267"/>
                  <a:pt x="751917" y="45653"/>
                </a:cubicBezTo>
                <a:cubicBezTo>
                  <a:pt x="726889" y="57038"/>
                  <a:pt x="714375" y="75728"/>
                  <a:pt x="714375" y="101724"/>
                </a:cubicBezTo>
                <a:cubicBezTo>
                  <a:pt x="714375" y="127769"/>
                  <a:pt x="717550" y="144040"/>
                  <a:pt x="723900" y="150539"/>
                </a:cubicBezTo>
                <a:cubicBezTo>
                  <a:pt x="730250" y="157038"/>
                  <a:pt x="733425" y="165174"/>
                  <a:pt x="733425" y="174947"/>
                </a:cubicBezTo>
                <a:cubicBezTo>
                  <a:pt x="733425" y="191219"/>
                  <a:pt x="730250" y="204229"/>
                  <a:pt x="723900" y="213977"/>
                </a:cubicBezTo>
                <a:cubicBezTo>
                  <a:pt x="717550" y="223726"/>
                  <a:pt x="706438" y="228600"/>
                  <a:pt x="690563" y="228600"/>
                </a:cubicBezTo>
                <a:cubicBezTo>
                  <a:pt x="677863" y="228600"/>
                  <a:pt x="665956" y="223837"/>
                  <a:pt x="654844" y="214312"/>
                </a:cubicBezTo>
                <a:cubicBezTo>
                  <a:pt x="643731" y="204787"/>
                  <a:pt x="638175" y="187325"/>
                  <a:pt x="638175" y="161925"/>
                </a:cubicBezTo>
                <a:cubicBezTo>
                  <a:pt x="638175" y="114300"/>
                  <a:pt x="658813" y="75406"/>
                  <a:pt x="700088" y="45243"/>
                </a:cubicBezTo>
                <a:cubicBezTo>
                  <a:pt x="741363" y="15081"/>
                  <a:pt x="788988" y="0"/>
                  <a:pt x="842963" y="0"/>
                </a:cubicBezTo>
                <a:close/>
                <a:moveTo>
                  <a:pt x="247650" y="0"/>
                </a:moveTo>
                <a:cubicBezTo>
                  <a:pt x="317500" y="0"/>
                  <a:pt x="375444" y="36512"/>
                  <a:pt x="421481" y="109537"/>
                </a:cubicBezTo>
                <a:cubicBezTo>
                  <a:pt x="467519" y="182562"/>
                  <a:pt x="490538" y="284162"/>
                  <a:pt x="490538" y="414337"/>
                </a:cubicBezTo>
                <a:cubicBezTo>
                  <a:pt x="490538" y="544512"/>
                  <a:pt x="467519" y="646906"/>
                  <a:pt x="421481" y="721518"/>
                </a:cubicBezTo>
                <a:cubicBezTo>
                  <a:pt x="375444" y="796131"/>
                  <a:pt x="317500" y="833437"/>
                  <a:pt x="247650" y="833437"/>
                </a:cubicBezTo>
                <a:cubicBezTo>
                  <a:pt x="177800" y="833437"/>
                  <a:pt x="119063" y="796925"/>
                  <a:pt x="71438" y="723900"/>
                </a:cubicBezTo>
                <a:cubicBezTo>
                  <a:pt x="23813" y="650875"/>
                  <a:pt x="0" y="547687"/>
                  <a:pt x="0" y="414337"/>
                </a:cubicBezTo>
                <a:cubicBezTo>
                  <a:pt x="0" y="290512"/>
                  <a:pt x="23019" y="190500"/>
                  <a:pt x="69057"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cxnSp>
        <p:nvCxnSpPr>
          <p:cNvPr id="7" name="直接连接符 6">
            <a:extLst>
              <a:ext uri="{FF2B5EF4-FFF2-40B4-BE49-F238E27FC236}">
                <a16:creationId xmlns:a16="http://schemas.microsoft.com/office/drawing/2014/main" id="{1155BBDE-66C3-48B0-BDED-F0412293DAEB}"/>
              </a:ext>
            </a:extLst>
          </p:cNvPr>
          <p:cNvCxnSpPr/>
          <p:nvPr/>
        </p:nvCxnSpPr>
        <p:spPr>
          <a:xfrm flipH="1">
            <a:off x="7596321" y="1976644"/>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id="{FC40EEEA-082D-4E9C-AD82-845A3CAF94C9}"/>
              </a:ext>
            </a:extLst>
          </p:cNvPr>
          <p:cNvCxnSpPr/>
          <p:nvPr/>
        </p:nvCxnSpPr>
        <p:spPr>
          <a:xfrm flipH="1">
            <a:off x="7567729" y="3029827"/>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11" name="文本框 10">
            <a:hlinkClick r:id="rId2" action="ppaction://hlinksldjump"/>
            <a:extLst>
              <a:ext uri="{FF2B5EF4-FFF2-40B4-BE49-F238E27FC236}">
                <a16:creationId xmlns:a16="http://schemas.microsoft.com/office/drawing/2014/main" id="{9ABC2E97-B359-4AB2-848B-D2653B68151A}"/>
              </a:ext>
            </a:extLst>
          </p:cNvPr>
          <p:cNvSpPr txBox="1"/>
          <p:nvPr/>
        </p:nvSpPr>
        <p:spPr>
          <a:xfrm>
            <a:off x="8469671" y="1829843"/>
            <a:ext cx="1757212"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en-US"/>
              <a:t>认识</a:t>
            </a:r>
            <a:r>
              <a:rPr lang="en-US" altLang="zh-CN"/>
              <a:t>Audition</a:t>
            </a:r>
            <a:endParaRPr lang="zh-CN" altLang="en-US" dirty="0"/>
          </a:p>
        </p:txBody>
      </p:sp>
      <p:sp>
        <p:nvSpPr>
          <p:cNvPr id="12" name="文本框 11">
            <a:hlinkClick r:id="rId3" action="ppaction://hlinksldjump"/>
            <a:extLst>
              <a:ext uri="{FF2B5EF4-FFF2-40B4-BE49-F238E27FC236}">
                <a16:creationId xmlns:a16="http://schemas.microsoft.com/office/drawing/2014/main" id="{434003EC-243D-457F-A944-3C9706F6BB77}"/>
              </a:ext>
            </a:extLst>
          </p:cNvPr>
          <p:cNvSpPr txBox="1"/>
          <p:nvPr/>
        </p:nvSpPr>
        <p:spPr>
          <a:xfrm>
            <a:off x="8509990" y="2881313"/>
            <a:ext cx="1723549"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en-US"/>
              <a:t>数字音频格式</a:t>
            </a:r>
            <a:endParaRPr lang="zh-CN" altLang="en-US" dirty="0"/>
          </a:p>
        </p:txBody>
      </p:sp>
      <p:sp>
        <p:nvSpPr>
          <p:cNvPr id="14" name="文本框 13">
            <a:extLst>
              <a:ext uri="{FF2B5EF4-FFF2-40B4-BE49-F238E27FC236}">
                <a16:creationId xmlns:a16="http://schemas.microsoft.com/office/drawing/2014/main" id="{0CEC9EEE-5136-4649-B568-D003BCA3E0FD}"/>
              </a:ext>
            </a:extLst>
          </p:cNvPr>
          <p:cNvSpPr txBox="1"/>
          <p:nvPr/>
        </p:nvSpPr>
        <p:spPr>
          <a:xfrm>
            <a:off x="7453520" y="3936605"/>
            <a:ext cx="704686" cy="530014"/>
          </a:xfrm>
          <a:custGeom>
            <a:avLst/>
            <a:gdLst/>
            <a:ahLst/>
            <a:cxnLst/>
            <a:rect l="l" t="t" r="r" b="b"/>
            <a:pathLst>
              <a:path w="1119188" h="833437">
                <a:moveTo>
                  <a:pt x="909638" y="119062"/>
                </a:moveTo>
                <a:lnTo>
                  <a:pt x="638175" y="547687"/>
                </a:lnTo>
                <a:lnTo>
                  <a:pt x="914400" y="547687"/>
                </a:lnTo>
                <a:lnTo>
                  <a:pt x="914400" y="119062"/>
                </a:lnTo>
                <a:close/>
                <a:moveTo>
                  <a:pt x="247725" y="38100"/>
                </a:moveTo>
                <a:cubicBezTo>
                  <a:pt x="201886" y="38100"/>
                  <a:pt x="163426" y="72231"/>
                  <a:pt x="132346" y="140493"/>
                </a:cubicBezTo>
                <a:cubicBezTo>
                  <a:pt x="101265" y="208756"/>
                  <a:pt x="85725" y="300037"/>
                  <a:pt x="85725" y="414337"/>
                </a:cubicBezTo>
                <a:cubicBezTo>
                  <a:pt x="85725" y="534987"/>
                  <a:pt x="101265" y="628650"/>
                  <a:pt x="132346" y="695325"/>
                </a:cubicBezTo>
                <a:cubicBezTo>
                  <a:pt x="163426" y="762000"/>
                  <a:pt x="201886" y="795337"/>
                  <a:pt x="247725" y="795337"/>
                </a:cubicBezTo>
                <a:cubicBezTo>
                  <a:pt x="296838" y="795337"/>
                  <a:pt x="335298" y="762000"/>
                  <a:pt x="363104" y="695325"/>
                </a:cubicBezTo>
                <a:cubicBezTo>
                  <a:pt x="390910" y="628650"/>
                  <a:pt x="404813" y="534987"/>
                  <a:pt x="404813" y="414337"/>
                </a:cubicBezTo>
                <a:cubicBezTo>
                  <a:pt x="404813" y="300037"/>
                  <a:pt x="391716" y="208756"/>
                  <a:pt x="365522" y="140493"/>
                </a:cubicBezTo>
                <a:cubicBezTo>
                  <a:pt x="339328" y="72231"/>
                  <a:pt x="300063" y="38100"/>
                  <a:pt x="247725" y="38100"/>
                </a:cubicBezTo>
                <a:close/>
                <a:moveTo>
                  <a:pt x="942975" y="0"/>
                </a:moveTo>
                <a:lnTo>
                  <a:pt x="990600" y="0"/>
                </a:lnTo>
                <a:lnTo>
                  <a:pt x="990600" y="547687"/>
                </a:lnTo>
                <a:lnTo>
                  <a:pt x="1119188" y="547687"/>
                </a:lnTo>
                <a:lnTo>
                  <a:pt x="1119188" y="558469"/>
                </a:lnTo>
                <a:lnTo>
                  <a:pt x="1089451" y="576262"/>
                </a:lnTo>
                <a:lnTo>
                  <a:pt x="990600" y="576262"/>
                </a:lnTo>
                <a:lnTo>
                  <a:pt x="990600" y="635411"/>
                </a:lnTo>
                <a:lnTo>
                  <a:pt x="914400" y="681006"/>
                </a:lnTo>
                <a:lnTo>
                  <a:pt x="914400" y="576262"/>
                </a:lnTo>
                <a:lnTo>
                  <a:pt x="595313" y="576262"/>
                </a:lnTo>
                <a:lnTo>
                  <a:pt x="595313" y="552450"/>
                </a:lnTo>
                <a:close/>
                <a:moveTo>
                  <a:pt x="247650" y="0"/>
                </a:moveTo>
                <a:cubicBezTo>
                  <a:pt x="317500" y="0"/>
                  <a:pt x="375444" y="36512"/>
                  <a:pt x="421481" y="109537"/>
                </a:cubicBezTo>
                <a:cubicBezTo>
                  <a:pt x="467519" y="182562"/>
                  <a:pt x="490538" y="284162"/>
                  <a:pt x="490538" y="414337"/>
                </a:cubicBezTo>
                <a:cubicBezTo>
                  <a:pt x="490538" y="544512"/>
                  <a:pt x="467519" y="646906"/>
                  <a:pt x="421481" y="721518"/>
                </a:cubicBezTo>
                <a:cubicBezTo>
                  <a:pt x="375444" y="796131"/>
                  <a:pt x="317500" y="833437"/>
                  <a:pt x="247650" y="833437"/>
                </a:cubicBezTo>
                <a:cubicBezTo>
                  <a:pt x="177800" y="833437"/>
                  <a:pt x="119063" y="796925"/>
                  <a:pt x="71438"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cxnSp>
        <p:nvCxnSpPr>
          <p:cNvPr id="15" name="直接连接符 14">
            <a:extLst>
              <a:ext uri="{FF2B5EF4-FFF2-40B4-BE49-F238E27FC236}">
                <a16:creationId xmlns:a16="http://schemas.microsoft.com/office/drawing/2014/main" id="{D67C5621-C20E-4391-99FC-3930B493DE71}"/>
              </a:ext>
            </a:extLst>
          </p:cNvPr>
          <p:cNvCxnSpPr/>
          <p:nvPr/>
        </p:nvCxnSpPr>
        <p:spPr>
          <a:xfrm flipH="1">
            <a:off x="7594191" y="4068047"/>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16" name="文本框 15">
            <a:hlinkClick r:id="rId4" action="ppaction://hlinksldjump"/>
            <a:extLst>
              <a:ext uri="{FF2B5EF4-FFF2-40B4-BE49-F238E27FC236}">
                <a16:creationId xmlns:a16="http://schemas.microsoft.com/office/drawing/2014/main" id="{DF341E03-D69B-46BC-B87C-62A481BAD830}"/>
              </a:ext>
            </a:extLst>
          </p:cNvPr>
          <p:cNvSpPr txBox="1"/>
          <p:nvPr/>
        </p:nvSpPr>
        <p:spPr>
          <a:xfrm>
            <a:off x="8499051" y="3867967"/>
            <a:ext cx="3005951"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en-US"/>
              <a:t>音频录制与播放设备准备</a:t>
            </a:r>
            <a:endParaRPr lang="zh-CN" altLang="zh-CN" dirty="0"/>
          </a:p>
        </p:txBody>
      </p:sp>
      <p:sp>
        <p:nvSpPr>
          <p:cNvPr id="22" name="文本框 21">
            <a:hlinkClick r:id="rId5" action="ppaction://hlinksldjump"/>
            <a:extLst>
              <a:ext uri="{FF2B5EF4-FFF2-40B4-BE49-F238E27FC236}">
                <a16:creationId xmlns:a16="http://schemas.microsoft.com/office/drawing/2014/main" id="{A4FA8CBE-305F-4333-AF39-400B25841AD0}"/>
              </a:ext>
            </a:extLst>
          </p:cNvPr>
          <p:cNvSpPr txBox="1"/>
          <p:nvPr/>
        </p:nvSpPr>
        <p:spPr>
          <a:xfrm>
            <a:off x="8476931" y="777559"/>
            <a:ext cx="1210588"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en-US"/>
              <a:t>音频基础</a:t>
            </a:r>
            <a:endParaRPr lang="zh-CN" altLang="en-US" dirty="0"/>
          </a:p>
        </p:txBody>
      </p:sp>
      <p:pic>
        <p:nvPicPr>
          <p:cNvPr id="9" name="图片 8">
            <a:extLst>
              <a:ext uri="{FF2B5EF4-FFF2-40B4-BE49-F238E27FC236}">
                <a16:creationId xmlns:a16="http://schemas.microsoft.com/office/drawing/2014/main" id="{60B0F300-5A26-4288-810C-173109FF17D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384008" y="4872429"/>
            <a:ext cx="1314286" cy="1133333"/>
          </a:xfrm>
          <a:prstGeom prst="rect">
            <a:avLst/>
          </a:prstGeom>
        </p:spPr>
      </p:pic>
      <p:sp>
        <p:nvSpPr>
          <p:cNvPr id="17" name="文本框 16">
            <a:hlinkClick r:id="rId4" action="ppaction://hlinksldjump"/>
            <a:extLst>
              <a:ext uri="{FF2B5EF4-FFF2-40B4-BE49-F238E27FC236}">
                <a16:creationId xmlns:a16="http://schemas.microsoft.com/office/drawing/2014/main" id="{F9FF7CF5-21CB-4B2C-BDD3-57E7C43D98C0}"/>
              </a:ext>
            </a:extLst>
          </p:cNvPr>
          <p:cNvSpPr txBox="1"/>
          <p:nvPr/>
        </p:nvSpPr>
        <p:spPr>
          <a:xfrm>
            <a:off x="8563384" y="4969723"/>
            <a:ext cx="3116559"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en-US"/>
              <a:t>配置</a:t>
            </a:r>
            <a:r>
              <a:rPr lang="en-US" altLang="zh-CN"/>
              <a:t>Windows</a:t>
            </a:r>
            <a:r>
              <a:rPr lang="zh-CN" altLang="en-US"/>
              <a:t>的音频选项</a:t>
            </a:r>
            <a:endParaRPr lang="zh-CN" altLang="zh-CN" dirty="0"/>
          </a:p>
        </p:txBody>
      </p:sp>
    </p:spTree>
    <p:extLst>
      <p:ext uri="{BB962C8B-B14F-4D97-AF65-F5344CB8AC3E}">
        <p14:creationId xmlns:p14="http://schemas.microsoft.com/office/powerpoint/2010/main" val="36662192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2108948"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4968900" y="3972975"/>
            <a:ext cx="2646878" cy="830997"/>
          </a:xfrm>
          <a:prstGeom prst="rect">
            <a:avLst/>
          </a:prstGeom>
        </p:spPr>
        <p:txBody>
          <a:bodyPr wrap="none">
            <a:spAutoFit/>
          </a:bodyPr>
          <a:lstStyle/>
          <a:p>
            <a:r>
              <a:rPr lang="zh-CN" altLang="en-US" sz="4800" b="1"/>
              <a:t>音频基础</a:t>
            </a:r>
            <a:endParaRPr lang="zh-CN" altLang="zh-CN" sz="4800" b="1" dirty="0"/>
          </a:p>
        </p:txBody>
      </p:sp>
      <p:sp>
        <p:nvSpPr>
          <p:cNvPr id="17" name="文本框 16">
            <a:extLst>
              <a:ext uri="{FF2B5EF4-FFF2-40B4-BE49-F238E27FC236}">
                <a16:creationId xmlns:a16="http://schemas.microsoft.com/office/drawing/2014/main" id="{39ACF8E2-54B4-4167-9B96-8677A543C40A}"/>
              </a:ext>
            </a:extLst>
          </p:cNvPr>
          <p:cNvSpPr txBox="1"/>
          <p:nvPr/>
        </p:nvSpPr>
        <p:spPr>
          <a:xfrm>
            <a:off x="2421582"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01</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3224235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71619" y="603615"/>
            <a:ext cx="9050192" cy="280794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1.1.1  </a:t>
            </a:r>
            <a:r>
              <a:rPr lang="zh-CN" altLang="en-US" b="1" dirty="0"/>
              <a:t>波形</a:t>
            </a:r>
            <a:endParaRPr lang="zh-CN" altLang="zh-CN" b="1" dirty="0"/>
          </a:p>
          <a:p>
            <a:pPr indent="457200"/>
            <a:r>
              <a:rPr lang="zh-CN" altLang="en-US" dirty="0"/>
              <a:t>一切发声的物体都在振动，振动停止则发声停止。像琴弦、人的声带或扬声器纸盆的振动都会产生声音，这种振动会引起周围空气压强的震荡，压力下的空气分子随后推动周围的空气分子，后者又推动下一组分子，以此类推。高压区域穿过空气时，在后面留下低压区域，当这些压力波的变化到达人耳时，会振动耳中的神经末梢，我们将这些振动称为声音。</a:t>
            </a:r>
          </a:p>
        </p:txBody>
      </p:sp>
      <p:pic>
        <p:nvPicPr>
          <p:cNvPr id="2" name="图片 1">
            <a:extLst>
              <a:ext uri="{FF2B5EF4-FFF2-40B4-BE49-F238E27FC236}">
                <a16:creationId xmlns:a16="http://schemas.microsoft.com/office/drawing/2014/main" id="{CD8AF431-5E6A-42D7-8C5F-1DFCC23B0003}"/>
              </a:ext>
            </a:extLst>
          </p:cNvPr>
          <p:cNvPicPr>
            <a:picLocks noChangeAspect="1"/>
          </p:cNvPicPr>
          <p:nvPr/>
        </p:nvPicPr>
        <p:blipFill>
          <a:blip r:embed="rId2"/>
          <a:stretch>
            <a:fillRect/>
          </a:stretch>
        </p:blipFill>
        <p:spPr>
          <a:xfrm>
            <a:off x="3610002" y="3717111"/>
            <a:ext cx="4447871" cy="2353906"/>
          </a:xfrm>
          <a:prstGeom prst="rect">
            <a:avLst/>
          </a:prstGeom>
        </p:spPr>
      </p:pic>
    </p:spTree>
    <p:extLst>
      <p:ext uri="{BB962C8B-B14F-4D97-AF65-F5344CB8AC3E}">
        <p14:creationId xmlns:p14="http://schemas.microsoft.com/office/powerpoint/2010/main" val="23323439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40993" y="621845"/>
            <a:ext cx="9336847" cy="188461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1.1.2  </a:t>
            </a:r>
            <a:r>
              <a:rPr lang="zh-CN" altLang="en-US" b="1" dirty="0"/>
              <a:t>采样率</a:t>
            </a:r>
            <a:endParaRPr lang="zh-CN" altLang="zh-CN" b="1" dirty="0"/>
          </a:p>
          <a:p>
            <a:pPr indent="457200"/>
            <a:r>
              <a:rPr lang="zh-CN" altLang="en-US" dirty="0"/>
              <a:t>采样率是指数字音频采样系统每秒对自然声波或模拟音频文件进行采样的次数，决定了数字音频文件在播放时的频率范围。采样率越高，数字波形的形状越接近原始模拟波形。采样率越低，数字波形的频率范围越狭窄，声音越失真，音质越差。</a:t>
            </a:r>
          </a:p>
        </p:txBody>
      </p:sp>
      <p:pic>
        <p:nvPicPr>
          <p:cNvPr id="2" name="图片 1">
            <a:extLst>
              <a:ext uri="{FF2B5EF4-FFF2-40B4-BE49-F238E27FC236}">
                <a16:creationId xmlns:a16="http://schemas.microsoft.com/office/drawing/2014/main" id="{F4C7F488-FFE2-4523-9B4C-92C5F146D484}"/>
              </a:ext>
            </a:extLst>
          </p:cNvPr>
          <p:cNvPicPr>
            <a:picLocks noChangeAspect="1"/>
          </p:cNvPicPr>
          <p:nvPr/>
        </p:nvPicPr>
        <p:blipFill>
          <a:blip r:embed="rId2"/>
          <a:stretch>
            <a:fillRect/>
          </a:stretch>
        </p:blipFill>
        <p:spPr>
          <a:xfrm>
            <a:off x="2290971" y="3043397"/>
            <a:ext cx="7610058" cy="2412617"/>
          </a:xfrm>
          <a:prstGeom prst="rect">
            <a:avLst/>
          </a:prstGeom>
        </p:spPr>
      </p:pic>
    </p:spTree>
    <p:extLst>
      <p:ext uri="{BB962C8B-B14F-4D97-AF65-F5344CB8AC3E}">
        <p14:creationId xmlns:p14="http://schemas.microsoft.com/office/powerpoint/2010/main" val="42225725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40993" y="621845"/>
            <a:ext cx="9336847" cy="1422954"/>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1.1.3  </a:t>
            </a:r>
            <a:r>
              <a:rPr lang="zh-CN" altLang="en-US" b="1" dirty="0"/>
              <a:t>位深度</a:t>
            </a:r>
            <a:endParaRPr lang="zh-CN" altLang="zh-CN" b="1" dirty="0"/>
          </a:p>
          <a:p>
            <a:pPr indent="457200"/>
            <a:r>
              <a:rPr lang="zh-CN" altLang="en-US" dirty="0"/>
              <a:t>位深度决定动态范围。采样声波时，为每一个采样指定最接近原始声波振幅的振幅值。</a:t>
            </a:r>
          </a:p>
        </p:txBody>
      </p:sp>
      <p:pic>
        <p:nvPicPr>
          <p:cNvPr id="2" name="图片 1">
            <a:extLst>
              <a:ext uri="{FF2B5EF4-FFF2-40B4-BE49-F238E27FC236}">
                <a16:creationId xmlns:a16="http://schemas.microsoft.com/office/drawing/2014/main" id="{F9BF3D0B-960F-4345-B314-2875B6A79A06}"/>
              </a:ext>
            </a:extLst>
          </p:cNvPr>
          <p:cNvPicPr>
            <a:picLocks noChangeAspect="1"/>
          </p:cNvPicPr>
          <p:nvPr/>
        </p:nvPicPr>
        <p:blipFill>
          <a:blip r:embed="rId2"/>
          <a:stretch>
            <a:fillRect/>
          </a:stretch>
        </p:blipFill>
        <p:spPr>
          <a:xfrm>
            <a:off x="1161947" y="2738352"/>
            <a:ext cx="10094937" cy="2403273"/>
          </a:xfrm>
          <a:prstGeom prst="rect">
            <a:avLst/>
          </a:prstGeom>
        </p:spPr>
      </p:pic>
    </p:spTree>
    <p:extLst>
      <p:ext uri="{BB962C8B-B14F-4D97-AF65-F5344CB8AC3E}">
        <p14:creationId xmlns:p14="http://schemas.microsoft.com/office/powerpoint/2010/main" val="42206827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40993" y="621845"/>
            <a:ext cx="9336847" cy="1422954"/>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1.1.4  </a:t>
            </a:r>
            <a:r>
              <a:rPr lang="zh-CN" altLang="en-US" b="1" dirty="0"/>
              <a:t>音频分类</a:t>
            </a:r>
            <a:endParaRPr lang="zh-CN" altLang="zh-CN" b="1" dirty="0"/>
          </a:p>
          <a:p>
            <a:pPr indent="457200"/>
            <a:r>
              <a:rPr lang="zh-CN" altLang="en-US" dirty="0"/>
              <a:t>根据不同的标准，音频可以分成不同的种类。</a:t>
            </a:r>
          </a:p>
          <a:p>
            <a:pPr indent="457200"/>
            <a:r>
              <a:rPr lang="zh-CN" altLang="en-US" dirty="0"/>
              <a:t>按照声波的频率不同，声音可分为人耳可听声、超声波和次声波</a:t>
            </a:r>
            <a:r>
              <a:rPr lang="en-US" altLang="zh-CN" dirty="0"/>
              <a:t>3</a:t>
            </a:r>
            <a:r>
              <a:rPr lang="zh-CN" altLang="en-US" dirty="0"/>
              <a:t>种。</a:t>
            </a:r>
          </a:p>
        </p:txBody>
      </p:sp>
      <p:pic>
        <p:nvPicPr>
          <p:cNvPr id="2" name="图片 1">
            <a:extLst>
              <a:ext uri="{FF2B5EF4-FFF2-40B4-BE49-F238E27FC236}">
                <a16:creationId xmlns:a16="http://schemas.microsoft.com/office/drawing/2014/main" id="{5A212F10-F023-4D14-8DE9-C2505FF6A04F}"/>
              </a:ext>
            </a:extLst>
          </p:cNvPr>
          <p:cNvPicPr>
            <a:picLocks noChangeAspect="1"/>
          </p:cNvPicPr>
          <p:nvPr/>
        </p:nvPicPr>
        <p:blipFill>
          <a:blip r:embed="rId2"/>
          <a:stretch>
            <a:fillRect/>
          </a:stretch>
        </p:blipFill>
        <p:spPr>
          <a:xfrm>
            <a:off x="2161056" y="2370476"/>
            <a:ext cx="7344664" cy="2741171"/>
          </a:xfrm>
          <a:prstGeom prst="rect">
            <a:avLst/>
          </a:prstGeom>
        </p:spPr>
      </p:pic>
    </p:spTree>
    <p:extLst>
      <p:ext uri="{BB962C8B-B14F-4D97-AF65-F5344CB8AC3E}">
        <p14:creationId xmlns:p14="http://schemas.microsoft.com/office/powerpoint/2010/main" val="25851723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40993" y="621845"/>
            <a:ext cx="9336847" cy="419294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1.1.5  </a:t>
            </a:r>
            <a:r>
              <a:rPr lang="zh-CN" altLang="en-US" b="1" dirty="0"/>
              <a:t>音频信号</a:t>
            </a:r>
            <a:endParaRPr lang="zh-CN" altLang="zh-CN" b="1" dirty="0"/>
          </a:p>
          <a:p>
            <a:pPr indent="457200"/>
            <a:r>
              <a:rPr lang="zh-CN" altLang="en-US" dirty="0"/>
              <a:t>音频信号是一种带有语音、音乐和音效且有规律的声波频率和幅度变化的信息载体。</a:t>
            </a:r>
            <a:endParaRPr lang="en-US" altLang="zh-CN" dirty="0"/>
          </a:p>
          <a:p>
            <a:pPr indent="457200"/>
            <a:r>
              <a:rPr lang="zh-CN" altLang="en-US" dirty="0"/>
              <a:t>声音的三个要素是音调、音强和银色，声波的三个重要参数是频率、幅度和相位，这些也决定了音频信号的特征。</a:t>
            </a:r>
          </a:p>
          <a:p>
            <a:pPr indent="457200"/>
            <a:r>
              <a:rPr lang="zh-CN" altLang="en-US" dirty="0"/>
              <a:t>（</a:t>
            </a:r>
            <a:r>
              <a:rPr lang="en-US" altLang="zh-CN" dirty="0"/>
              <a:t>1</a:t>
            </a:r>
            <a:r>
              <a:rPr lang="zh-CN" altLang="en-US" dirty="0"/>
              <a:t>）频率与音调</a:t>
            </a:r>
          </a:p>
          <a:p>
            <a:pPr indent="457200"/>
            <a:r>
              <a:rPr lang="zh-CN" altLang="en-US" dirty="0"/>
              <a:t>（</a:t>
            </a:r>
            <a:r>
              <a:rPr lang="en-US" altLang="zh-CN" dirty="0"/>
              <a:t>2</a:t>
            </a:r>
            <a:r>
              <a:rPr lang="zh-CN" altLang="en-US" dirty="0"/>
              <a:t>）音强</a:t>
            </a:r>
          </a:p>
          <a:p>
            <a:pPr indent="457200"/>
            <a:r>
              <a:rPr lang="zh-CN" altLang="en-US" dirty="0"/>
              <a:t>（</a:t>
            </a:r>
            <a:r>
              <a:rPr lang="en-US" altLang="zh-CN" dirty="0"/>
              <a:t>3</a:t>
            </a:r>
            <a:r>
              <a:rPr lang="zh-CN" altLang="en-US" dirty="0"/>
              <a:t>）采集方式</a:t>
            </a:r>
          </a:p>
          <a:p>
            <a:pPr indent="457200"/>
            <a:endParaRPr lang="zh-CN" altLang="en-US" dirty="0"/>
          </a:p>
        </p:txBody>
      </p:sp>
    </p:spTree>
    <p:extLst>
      <p:ext uri="{BB962C8B-B14F-4D97-AF65-F5344CB8AC3E}">
        <p14:creationId xmlns:p14="http://schemas.microsoft.com/office/powerpoint/2010/main" val="752727677"/>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1">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2038</TotalTime>
  <Words>1280</Words>
  <Application>Microsoft Office PowerPoint</Application>
  <PresentationFormat>宽屏</PresentationFormat>
  <Paragraphs>80</Paragraphs>
  <Slides>27</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27</vt:i4>
      </vt:variant>
    </vt:vector>
  </HeadingPairs>
  <TitlesOfParts>
    <vt:vector size="34" baseType="lpstr">
      <vt:lpstr>微软雅黑</vt:lpstr>
      <vt:lpstr>幼圆</vt:lpstr>
      <vt:lpstr>站酷小薇LOGO体</vt:lpstr>
      <vt:lpstr>Arial</vt:lpstr>
      <vt:lpstr>Times New Roman</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Au音频编辑处理</dc:title>
  <dc:creator>Administrator</dc:creator>
  <cp:lastModifiedBy>Administrator</cp:lastModifiedBy>
  <cp:revision>571</cp:revision>
  <dcterms:created xsi:type="dcterms:W3CDTF">2020-06-26T11:31:00Z</dcterms:created>
  <dcterms:modified xsi:type="dcterms:W3CDTF">2025-02-28T09:08:35Z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y fmtid="{D5CDD505-2E9C-101B-9397-08002B2CF9AE}" pid="3" name="KSOTemplateUUID">
    <vt:lpwstr>v1.0_mb_s+3ElstvPcfk5zy2frAFoQ==</vt:lpwstr>
  </property>
</Properties>
</file>