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30" r:id="rId7"/>
    <p:sldId id="478" r:id="rId8"/>
    <p:sldId id="520" r:id="rId9"/>
    <p:sldId id="521" r:id="rId10"/>
    <p:sldId id="531" r:id="rId11"/>
    <p:sldId id="532" r:id="rId12"/>
    <p:sldId id="533" r:id="rId13"/>
    <p:sldId id="481" r:id="rId14"/>
    <p:sldId id="482" r:id="rId15"/>
    <p:sldId id="534" r:id="rId16"/>
    <p:sldId id="483" r:id="rId17"/>
    <p:sldId id="487" r:id="rId18"/>
    <p:sldId id="488" r:id="rId19"/>
    <p:sldId id="489" r:id="rId20"/>
    <p:sldId id="490" r:id="rId21"/>
    <p:sldId id="491" r:id="rId22"/>
    <p:sldId id="494" r:id="rId23"/>
    <p:sldId id="522" r:id="rId24"/>
    <p:sldId id="526" r:id="rId25"/>
    <p:sldId id="523" r:id="rId26"/>
    <p:sldId id="527" r:id="rId27"/>
    <p:sldId id="524" r:id="rId28"/>
    <p:sldId id="528" r:id="rId29"/>
    <p:sldId id="525" r:id="rId30"/>
    <p:sldId id="529" r:id="rId31"/>
    <p:sldId id="28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CDB8AD"/>
    <a:srgbClr val="7D6B63"/>
    <a:srgbClr val="D99211"/>
    <a:srgbClr val="EDA221"/>
    <a:srgbClr val="FFBC04"/>
    <a:srgbClr val="FEB801"/>
    <a:srgbClr val="B57A0F"/>
    <a:srgbClr val="D18C11"/>
    <a:srgbClr val="C383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5" autoAdjust="0"/>
    <p:restoredTop sz="94660"/>
  </p:normalViewPr>
  <p:slideViewPr>
    <p:cSldViewPr snapToGrid="0">
      <p:cViewPr varScale="1">
        <p:scale>
          <a:sx n="89" d="100"/>
          <a:sy n="89" d="100"/>
        </p:scale>
        <p:origin x="12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 Target="slide17.xml"/><Relationship Id="rId7" Type="http://schemas.openxmlformats.org/officeDocument/2006/relationships/image" Target="../media/image8.png"/><Relationship Id="rId2" Type="http://schemas.openxmlformats.org/officeDocument/2006/relationships/slide" Target="slide1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slide" Target="slide4.xml"/><Relationship Id="rId4" Type="http://schemas.openxmlformats.org/officeDocument/2006/relationships/slide" Target="slide21.xml"/><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47433" y="4187013"/>
            <a:ext cx="9794348" cy="1015663"/>
          </a:xfrm>
          <a:prstGeom prst="rect">
            <a:avLst/>
          </a:prstGeom>
          <a:noFill/>
        </p:spPr>
        <p:txBody>
          <a:bodyPr wrap="squar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模块</a:t>
            </a:r>
            <a:r>
              <a:rPr lang="en-US" altLang="zh-CN" sz="6000" b="1" dirty="0">
                <a:solidFill>
                  <a:schemeClr val="bg1"/>
                </a:solidFill>
                <a:latin typeface="微软雅黑" panose="020B0503020204020204" pitchFamily="34" charset="-122"/>
                <a:ea typeface="微软雅黑" panose="020B0503020204020204" pitchFamily="34" charset="-122"/>
              </a:rPr>
              <a:t>2  Audition</a:t>
            </a:r>
            <a:r>
              <a:rPr lang="zh-CN" altLang="en-US" sz="6000" b="1" dirty="0">
                <a:solidFill>
                  <a:schemeClr val="bg1"/>
                </a:solidFill>
                <a:latin typeface="微软雅黑" panose="020B0503020204020204" pitchFamily="34" charset="-122"/>
                <a:ea typeface="微软雅黑" panose="020B0503020204020204" pitchFamily="34" charset="-122"/>
              </a:rPr>
              <a:t>基础操作</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2.</a:t>
            </a:r>
            <a:r>
              <a:rPr lang="zh-CN" altLang="en-US" dirty="0"/>
              <a:t>另存为文件</a:t>
            </a:r>
          </a:p>
          <a:p>
            <a:pPr indent="457200"/>
            <a:r>
              <a:rPr lang="zh-CN" altLang="en-US" dirty="0"/>
              <a:t>如果需要以不同的文件名保存更改，可执行“文件”</a:t>
            </a:r>
            <a:r>
              <a:rPr lang="en-US" altLang="zh-CN" dirty="0"/>
              <a:t>&gt;“</a:t>
            </a:r>
            <a:r>
              <a:rPr lang="zh-CN" altLang="en-US" dirty="0"/>
              <a:t>另存为”命令进行保存，系统会弹出“另存为”对话框。</a:t>
            </a:r>
          </a:p>
        </p:txBody>
      </p:sp>
      <p:pic>
        <p:nvPicPr>
          <p:cNvPr id="3" name="图片 2">
            <a:extLst>
              <a:ext uri="{FF2B5EF4-FFF2-40B4-BE49-F238E27FC236}">
                <a16:creationId xmlns:a16="http://schemas.microsoft.com/office/drawing/2014/main" id="{F158FE8B-9EEC-4430-83D0-B0A299CCB277}"/>
              </a:ext>
            </a:extLst>
          </p:cNvPr>
          <p:cNvPicPr>
            <a:picLocks noChangeAspect="1"/>
          </p:cNvPicPr>
          <p:nvPr/>
        </p:nvPicPr>
        <p:blipFill>
          <a:blip r:embed="rId2"/>
          <a:stretch>
            <a:fillRect/>
          </a:stretch>
        </p:blipFill>
        <p:spPr>
          <a:xfrm>
            <a:off x="2955848" y="2461609"/>
            <a:ext cx="5111556" cy="2647419"/>
          </a:xfrm>
          <a:prstGeom prst="rect">
            <a:avLst/>
          </a:prstGeom>
        </p:spPr>
      </p:pic>
    </p:spTree>
    <p:extLst>
      <p:ext uri="{BB962C8B-B14F-4D97-AF65-F5344CB8AC3E}">
        <p14:creationId xmlns:p14="http://schemas.microsoft.com/office/powerpoint/2010/main" val="1958936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3.</a:t>
            </a:r>
            <a:r>
              <a:rPr lang="zh-CN" altLang="en-US" dirty="0"/>
              <a:t>将选区保存为</a:t>
            </a:r>
          </a:p>
          <a:p>
            <a:pPr indent="457200"/>
            <a:r>
              <a:rPr lang="zh-CN" altLang="en-US" dirty="0"/>
              <a:t>要将当前选区内的音频片段另存为新文件，可执行“文件”</a:t>
            </a:r>
            <a:r>
              <a:rPr lang="en-US" altLang="zh-CN" dirty="0"/>
              <a:t>&gt;“</a:t>
            </a:r>
            <a:r>
              <a:rPr lang="zh-CN" altLang="en-US" dirty="0"/>
              <a:t>将选区保存为”命令，系统会弹出“选区另存为”对话框。</a:t>
            </a:r>
          </a:p>
        </p:txBody>
      </p:sp>
      <p:pic>
        <p:nvPicPr>
          <p:cNvPr id="2" name="图片 1">
            <a:extLst>
              <a:ext uri="{FF2B5EF4-FFF2-40B4-BE49-F238E27FC236}">
                <a16:creationId xmlns:a16="http://schemas.microsoft.com/office/drawing/2014/main" id="{9758814C-ADE0-403B-AF07-686F19DDF696}"/>
              </a:ext>
            </a:extLst>
          </p:cNvPr>
          <p:cNvPicPr>
            <a:picLocks noChangeAspect="1"/>
          </p:cNvPicPr>
          <p:nvPr/>
        </p:nvPicPr>
        <p:blipFill>
          <a:blip r:embed="rId2"/>
          <a:stretch>
            <a:fillRect/>
          </a:stretch>
        </p:blipFill>
        <p:spPr>
          <a:xfrm>
            <a:off x="3776343" y="2634219"/>
            <a:ext cx="4313548" cy="3316639"/>
          </a:xfrm>
          <a:prstGeom prst="rect">
            <a:avLst/>
          </a:prstGeom>
        </p:spPr>
      </p:pic>
    </p:spTree>
    <p:extLst>
      <p:ext uri="{BB962C8B-B14F-4D97-AF65-F5344CB8AC3E}">
        <p14:creationId xmlns:p14="http://schemas.microsoft.com/office/powerpoint/2010/main" val="593739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4.</a:t>
            </a:r>
            <a:r>
              <a:rPr lang="zh-CN" altLang="en-US"/>
              <a:t>将所有音频保存为批处理</a:t>
            </a:r>
          </a:p>
          <a:p>
            <a:pPr indent="457200"/>
            <a:r>
              <a:rPr lang="zh-CN" altLang="en-US"/>
              <a:t>在音频处理过程中，可能会遇到大量音效音乐需要做同一种处理，比如将多种格式的音频文件转换为统一格式。</a:t>
            </a:r>
            <a:endParaRPr lang="zh-CN" altLang="en-US" dirty="0"/>
          </a:p>
        </p:txBody>
      </p:sp>
      <p:pic>
        <p:nvPicPr>
          <p:cNvPr id="3" name="图片 2">
            <a:extLst>
              <a:ext uri="{FF2B5EF4-FFF2-40B4-BE49-F238E27FC236}">
                <a16:creationId xmlns:a16="http://schemas.microsoft.com/office/drawing/2014/main" id="{DC73238B-E959-4848-8AD4-885BD9407BB8}"/>
              </a:ext>
            </a:extLst>
          </p:cNvPr>
          <p:cNvPicPr>
            <a:picLocks noChangeAspect="1"/>
          </p:cNvPicPr>
          <p:nvPr/>
        </p:nvPicPr>
        <p:blipFill>
          <a:blip r:embed="rId2"/>
          <a:stretch>
            <a:fillRect/>
          </a:stretch>
        </p:blipFill>
        <p:spPr>
          <a:xfrm>
            <a:off x="2236228" y="3054469"/>
            <a:ext cx="3598515" cy="3210438"/>
          </a:xfrm>
          <a:prstGeom prst="rect">
            <a:avLst/>
          </a:prstGeom>
        </p:spPr>
      </p:pic>
      <p:pic>
        <p:nvPicPr>
          <p:cNvPr id="4" name="图片 3">
            <a:extLst>
              <a:ext uri="{FF2B5EF4-FFF2-40B4-BE49-F238E27FC236}">
                <a16:creationId xmlns:a16="http://schemas.microsoft.com/office/drawing/2014/main" id="{F5C51332-3819-40E6-B41F-0DEB000ED879}"/>
              </a:ext>
            </a:extLst>
          </p:cNvPr>
          <p:cNvPicPr>
            <a:picLocks noChangeAspect="1"/>
          </p:cNvPicPr>
          <p:nvPr/>
        </p:nvPicPr>
        <p:blipFill>
          <a:blip r:embed="rId3"/>
          <a:stretch>
            <a:fillRect/>
          </a:stretch>
        </p:blipFill>
        <p:spPr>
          <a:xfrm>
            <a:off x="6096000" y="2828224"/>
            <a:ext cx="4041636" cy="3407931"/>
          </a:xfrm>
          <a:prstGeom prst="rect">
            <a:avLst/>
          </a:prstGeom>
        </p:spPr>
      </p:pic>
    </p:spTree>
    <p:extLst>
      <p:ext uri="{BB962C8B-B14F-4D97-AF65-F5344CB8AC3E}">
        <p14:creationId xmlns:p14="http://schemas.microsoft.com/office/powerpoint/2010/main" val="1743131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3957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59185" y="3972975"/>
            <a:ext cx="2646878" cy="830997"/>
          </a:xfrm>
          <a:prstGeom prst="rect">
            <a:avLst/>
          </a:prstGeom>
        </p:spPr>
        <p:txBody>
          <a:bodyPr wrap="none">
            <a:spAutoFit/>
          </a:bodyPr>
          <a:lstStyle/>
          <a:p>
            <a:r>
              <a:rPr lang="zh-CN" altLang="en-US" sz="4800" b="1"/>
              <a:t>面板控制</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5221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67823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9030484"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2.2.1  </a:t>
            </a:r>
            <a:r>
              <a:rPr lang="zh-CN" altLang="en-US" b="1" dirty="0"/>
              <a:t>浮动面板与面板组</a:t>
            </a:r>
            <a:endParaRPr lang="en-US" altLang="zh-CN" b="1" dirty="0"/>
          </a:p>
          <a:p>
            <a:pPr indent="457200"/>
            <a:r>
              <a:rPr lang="zh-CN" altLang="en-US" dirty="0"/>
              <a:t>用户可以通过浮动窗口来使用辅助监视器，或创建类似于</a:t>
            </a:r>
            <a:r>
              <a:rPr lang="en-US" altLang="zh-CN" dirty="0"/>
              <a:t>Adobe</a:t>
            </a:r>
            <a:r>
              <a:rPr lang="zh-CN" altLang="en-US" dirty="0"/>
              <a:t>应用程序早期版本的工作区。</a:t>
            </a:r>
          </a:p>
          <a:p>
            <a:pPr indent="457200"/>
            <a:r>
              <a:rPr lang="en-US" altLang="zh-CN" dirty="0"/>
              <a:t>1.</a:t>
            </a:r>
            <a:r>
              <a:rPr lang="zh-CN" altLang="en-US" dirty="0"/>
              <a:t>浮动面板</a:t>
            </a:r>
          </a:p>
          <a:p>
            <a:pPr indent="457200"/>
            <a:r>
              <a:rPr lang="zh-CN" altLang="en-US" dirty="0"/>
              <a:t>如果要浮动显示面板组，单击面板名称右侧的扩展按钮 ，在展开的列表中单击“浮动面板”选项，即可使该面板浮动显示</a:t>
            </a:r>
          </a:p>
        </p:txBody>
      </p:sp>
      <p:pic>
        <p:nvPicPr>
          <p:cNvPr id="2" name="图片 1">
            <a:extLst>
              <a:ext uri="{FF2B5EF4-FFF2-40B4-BE49-F238E27FC236}">
                <a16:creationId xmlns:a16="http://schemas.microsoft.com/office/drawing/2014/main" id="{15FF2E56-E409-46EB-B7B4-67340EC0EBFD}"/>
              </a:ext>
            </a:extLst>
          </p:cNvPr>
          <p:cNvPicPr>
            <a:picLocks noChangeAspect="1"/>
          </p:cNvPicPr>
          <p:nvPr/>
        </p:nvPicPr>
        <p:blipFill>
          <a:blip r:embed="rId2"/>
          <a:stretch>
            <a:fillRect/>
          </a:stretch>
        </p:blipFill>
        <p:spPr>
          <a:xfrm>
            <a:off x="1671619" y="3621205"/>
            <a:ext cx="8383782" cy="2576395"/>
          </a:xfrm>
          <a:prstGeom prst="rect">
            <a:avLst/>
          </a:prstGeom>
        </p:spPr>
      </p:pic>
    </p:spTree>
    <p:extLst>
      <p:ext uri="{BB962C8B-B14F-4D97-AF65-F5344CB8AC3E}">
        <p14:creationId xmlns:p14="http://schemas.microsoft.com/office/powerpoint/2010/main" val="4010132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903048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2.</a:t>
            </a:r>
            <a:r>
              <a:rPr lang="zh-CN" altLang="en-US" dirty="0"/>
              <a:t>浮动面板组</a:t>
            </a:r>
          </a:p>
          <a:p>
            <a:pPr indent="457200"/>
            <a:r>
              <a:rPr lang="zh-CN" altLang="en-US" dirty="0"/>
              <a:t>如果要浮动面板组，单击该面板组任意面板名称右侧的扩展按钮 ，在展开的列表中单击“面板组设置”</a:t>
            </a:r>
            <a:r>
              <a:rPr lang="en-US" altLang="zh-CN" dirty="0"/>
              <a:t>&gt;“</a:t>
            </a:r>
            <a:r>
              <a:rPr lang="zh-CN" altLang="en-US" dirty="0"/>
              <a:t>取消面板组停靠”选项，即可使面板组浮动显示。</a:t>
            </a:r>
          </a:p>
        </p:txBody>
      </p:sp>
      <p:pic>
        <p:nvPicPr>
          <p:cNvPr id="3" name="图片 2">
            <a:extLst>
              <a:ext uri="{FF2B5EF4-FFF2-40B4-BE49-F238E27FC236}">
                <a16:creationId xmlns:a16="http://schemas.microsoft.com/office/drawing/2014/main" id="{BCF03B08-5C4A-451F-A263-A65830AB24C2}"/>
              </a:ext>
            </a:extLst>
          </p:cNvPr>
          <p:cNvPicPr>
            <a:picLocks noChangeAspect="1"/>
          </p:cNvPicPr>
          <p:nvPr/>
        </p:nvPicPr>
        <p:blipFill>
          <a:blip r:embed="rId2"/>
          <a:stretch>
            <a:fillRect/>
          </a:stretch>
        </p:blipFill>
        <p:spPr>
          <a:xfrm>
            <a:off x="1173947" y="2634234"/>
            <a:ext cx="10320233" cy="3171480"/>
          </a:xfrm>
          <a:prstGeom prst="rect">
            <a:avLst/>
          </a:prstGeom>
        </p:spPr>
      </p:pic>
    </p:spTree>
    <p:extLst>
      <p:ext uri="{BB962C8B-B14F-4D97-AF65-F5344CB8AC3E}">
        <p14:creationId xmlns:p14="http://schemas.microsoft.com/office/powerpoint/2010/main" val="1425981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665388"/>
            <a:ext cx="877751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2.2.2  </a:t>
            </a:r>
            <a:r>
              <a:rPr lang="zh-CN" altLang="en-US" b="1" dirty="0"/>
              <a:t>关闭面板与面板组</a:t>
            </a:r>
            <a:endParaRPr lang="en-US" altLang="zh-CN" b="1" dirty="0"/>
          </a:p>
          <a:p>
            <a:pPr indent="457200"/>
            <a:r>
              <a:rPr lang="en-US" altLang="zh-CN" dirty="0"/>
              <a:t>Audition</a:t>
            </a:r>
            <a:r>
              <a:rPr lang="zh-CN" altLang="en-US" dirty="0"/>
              <a:t>工作区中的面板非常多，对于不常用的面板或面板组，可以选择将其关闭。</a:t>
            </a:r>
            <a:endParaRPr lang="zh-CN" altLang="zh-CN" dirty="0"/>
          </a:p>
        </p:txBody>
      </p:sp>
      <p:pic>
        <p:nvPicPr>
          <p:cNvPr id="3" name="图片 2">
            <a:extLst>
              <a:ext uri="{FF2B5EF4-FFF2-40B4-BE49-F238E27FC236}">
                <a16:creationId xmlns:a16="http://schemas.microsoft.com/office/drawing/2014/main" id="{A09B7509-C043-4495-AF8E-1F3CDB1F2FD8}"/>
              </a:ext>
            </a:extLst>
          </p:cNvPr>
          <p:cNvPicPr>
            <a:picLocks noChangeAspect="1"/>
          </p:cNvPicPr>
          <p:nvPr/>
        </p:nvPicPr>
        <p:blipFill>
          <a:blip r:embed="rId2"/>
          <a:stretch>
            <a:fillRect/>
          </a:stretch>
        </p:blipFill>
        <p:spPr>
          <a:xfrm>
            <a:off x="1004615" y="2518118"/>
            <a:ext cx="9800697" cy="3011823"/>
          </a:xfrm>
          <a:prstGeom prst="rect">
            <a:avLst/>
          </a:prstGeom>
        </p:spPr>
      </p:pic>
    </p:spTree>
    <p:extLst>
      <p:ext uri="{BB962C8B-B14F-4D97-AF65-F5344CB8AC3E}">
        <p14:creationId xmlns:p14="http://schemas.microsoft.com/office/powerpoint/2010/main" val="2777075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2762295" cy="830997"/>
          </a:xfrm>
          <a:prstGeom prst="rect">
            <a:avLst/>
          </a:prstGeom>
        </p:spPr>
        <p:txBody>
          <a:bodyPr wrap="none">
            <a:spAutoFit/>
          </a:bodyPr>
          <a:lstStyle/>
          <a:p>
            <a:r>
              <a:rPr lang="zh-CN" altLang="en-US" sz="4800" b="1" dirty="0"/>
              <a:t>编  辑  器</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976056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04678"/>
            <a:ext cx="9765175"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2.3.1  </a:t>
            </a:r>
            <a:r>
              <a:rPr lang="zh-CN" altLang="en-US" b="1" dirty="0"/>
              <a:t>波形编辑器</a:t>
            </a:r>
            <a:endParaRPr lang="zh-CN" altLang="zh-CN" b="1" dirty="0"/>
          </a:p>
          <a:p>
            <a:pPr indent="457200"/>
            <a:r>
              <a:rPr lang="zh-CN" altLang="en-US" dirty="0"/>
              <a:t>用户可以通过以下方法打开波形编辑器：</a:t>
            </a:r>
          </a:p>
          <a:p>
            <a:pPr marL="342900" indent="-342900">
              <a:buFont typeface="Wingdings" panose="05000000000000000000" pitchFamily="2" charset="2"/>
              <a:buChar char="u"/>
            </a:pPr>
            <a:r>
              <a:rPr lang="zh-CN" altLang="en-US" dirty="0"/>
              <a:t>在工具栏单击“波形”按钮。</a:t>
            </a:r>
          </a:p>
          <a:p>
            <a:pPr marL="342900" indent="-342900">
              <a:buFont typeface="Wingdings" panose="05000000000000000000" pitchFamily="2" charset="2"/>
              <a:buChar char="u"/>
            </a:pPr>
            <a:r>
              <a:rPr lang="zh-CN" altLang="en-US" dirty="0"/>
              <a:t>执行“视图”</a:t>
            </a:r>
            <a:r>
              <a:rPr lang="en-US" altLang="zh-CN" dirty="0"/>
              <a:t>&gt;“</a:t>
            </a:r>
            <a:r>
              <a:rPr lang="zh-CN" altLang="en-US" dirty="0"/>
              <a:t>波形编辑器”命令。</a:t>
            </a:r>
          </a:p>
          <a:p>
            <a:pPr marL="342900" indent="-342900">
              <a:buFont typeface="Wingdings" panose="05000000000000000000" pitchFamily="2" charset="2"/>
              <a:buChar char="u"/>
            </a:pPr>
            <a:r>
              <a:rPr lang="zh-CN" altLang="en-US" dirty="0"/>
              <a:t>按数字</a:t>
            </a:r>
            <a:r>
              <a:rPr lang="en-US" altLang="zh-CN" dirty="0"/>
              <a:t>9</a:t>
            </a:r>
            <a:r>
              <a:rPr lang="zh-CN" altLang="en-US" dirty="0"/>
              <a:t>键。</a:t>
            </a:r>
          </a:p>
        </p:txBody>
      </p:sp>
      <p:pic>
        <p:nvPicPr>
          <p:cNvPr id="2" name="图片 1">
            <a:extLst>
              <a:ext uri="{FF2B5EF4-FFF2-40B4-BE49-F238E27FC236}">
                <a16:creationId xmlns:a16="http://schemas.microsoft.com/office/drawing/2014/main" id="{D1E22D2E-1663-4A89-9445-C06F5AFC3C06}"/>
              </a:ext>
            </a:extLst>
          </p:cNvPr>
          <p:cNvPicPr>
            <a:picLocks noChangeAspect="1"/>
          </p:cNvPicPr>
          <p:nvPr/>
        </p:nvPicPr>
        <p:blipFill>
          <a:blip r:embed="rId2"/>
          <a:stretch>
            <a:fillRect/>
          </a:stretch>
        </p:blipFill>
        <p:spPr>
          <a:xfrm>
            <a:off x="3720000" y="2740373"/>
            <a:ext cx="5772343" cy="3228821"/>
          </a:xfrm>
          <a:prstGeom prst="rect">
            <a:avLst/>
          </a:prstGeom>
        </p:spPr>
      </p:pic>
    </p:spTree>
    <p:extLst>
      <p:ext uri="{BB962C8B-B14F-4D97-AF65-F5344CB8AC3E}">
        <p14:creationId xmlns:p14="http://schemas.microsoft.com/office/powerpoint/2010/main" val="1585981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70220"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2.3.2  </a:t>
            </a:r>
            <a:r>
              <a:rPr lang="zh-CN" altLang="en-US" b="1" dirty="0"/>
              <a:t>多轨编辑器</a:t>
            </a:r>
            <a:endParaRPr lang="zh-CN" altLang="zh-CN" b="1" dirty="0"/>
          </a:p>
          <a:p>
            <a:pPr indent="457200"/>
            <a:r>
              <a:rPr lang="zh-CN" altLang="en-US" dirty="0"/>
              <a:t>在多轨编辑器中，用户可以混音多个音频轨道以创建分层的声道和精心制作的音乐创作。用户可以录音和混音无限多个轨道，每个轨道中可以包含用户需要的剪辑，唯一的限制就是硬盘空间和计算机处理能力。</a:t>
            </a:r>
            <a:endParaRPr lang="zh-CN" altLang="zh-CN" dirty="0"/>
          </a:p>
        </p:txBody>
      </p:sp>
      <p:pic>
        <p:nvPicPr>
          <p:cNvPr id="3" name="图片 2">
            <a:extLst>
              <a:ext uri="{FF2B5EF4-FFF2-40B4-BE49-F238E27FC236}">
                <a16:creationId xmlns:a16="http://schemas.microsoft.com/office/drawing/2014/main" id="{BA1F17F3-DCC0-44D0-9B63-347D578A58CC}"/>
              </a:ext>
            </a:extLst>
          </p:cNvPr>
          <p:cNvPicPr>
            <a:picLocks noChangeAspect="1"/>
          </p:cNvPicPr>
          <p:nvPr/>
        </p:nvPicPr>
        <p:blipFill>
          <a:blip r:embed="rId2"/>
          <a:stretch>
            <a:fillRect/>
          </a:stretch>
        </p:blipFill>
        <p:spPr>
          <a:xfrm>
            <a:off x="3323811" y="2726561"/>
            <a:ext cx="5544377" cy="3035609"/>
          </a:xfrm>
          <a:prstGeom prst="rect">
            <a:avLst/>
          </a:prstGeom>
        </p:spPr>
      </p:pic>
    </p:spTree>
    <p:extLst>
      <p:ext uri="{BB962C8B-B14F-4D97-AF65-F5344CB8AC3E}">
        <p14:creationId xmlns:p14="http://schemas.microsoft.com/office/powerpoint/2010/main" val="2196911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2062636" y="1989606"/>
            <a:ext cx="8225749"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dirty="0"/>
              <a:t>在编辑音频的过程中，用户可以利用</a:t>
            </a:r>
            <a:r>
              <a:rPr lang="en-US" altLang="zh-CN" dirty="0"/>
              <a:t>Audition</a:t>
            </a:r>
            <a:r>
              <a:rPr lang="zh-CN" altLang="en-US" dirty="0"/>
              <a:t>的各种面板来完成。例如，波形编辑视图和时间线视图可以让用户清晰地看到音频的波形和时间线，方便进行裁剪、复制、粘贴和调整等操作。选择工具和剪刀工具是常用的编辑工具，用于选择音频片段和进行精细的剪辑。这些面板共同协作，使得</a:t>
            </a:r>
            <a:r>
              <a:rPr lang="en-US" altLang="zh-CN" dirty="0"/>
              <a:t>Audition</a:t>
            </a:r>
            <a:r>
              <a:rPr lang="zh-CN" altLang="en-US" dirty="0"/>
              <a:t>成为一个功能强大且易于使用的音频处理软件。本章将对基础面板的各项基础操作进行详细介绍。</a:t>
            </a:r>
            <a:endParaRPr lang="zh-CN" altLang="zh-CN" dirty="0"/>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2146742" cy="830997"/>
          </a:xfrm>
          <a:prstGeom prst="rect">
            <a:avLst/>
          </a:prstGeom>
        </p:spPr>
        <p:txBody>
          <a:bodyPr wrap="none">
            <a:spAutoFit/>
          </a:bodyPr>
          <a:lstStyle/>
          <a:p>
            <a:r>
              <a:rPr lang="zh-CN" altLang="en-US" sz="4800" b="1" dirty="0"/>
              <a:t>频    谱</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096144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2.4.1  </a:t>
            </a:r>
            <a:r>
              <a:rPr lang="zh-CN" altLang="en-US" b="1" dirty="0"/>
              <a:t>频谱类型</a:t>
            </a:r>
            <a:endParaRPr lang="zh-CN" altLang="zh-CN" b="1" dirty="0"/>
          </a:p>
          <a:p>
            <a:pPr indent="457200"/>
            <a:r>
              <a:rPr lang="zh-CN" altLang="en-US" dirty="0"/>
              <a:t>波形编辑器附带了频谱频率显示器和频谱音调显示器，更方便对音频进行细节处理，前者常用于人声，后者常用于音乐。</a:t>
            </a:r>
            <a:endParaRPr lang="zh-CN" altLang="zh-CN" dirty="0"/>
          </a:p>
        </p:txBody>
      </p:sp>
      <p:pic>
        <p:nvPicPr>
          <p:cNvPr id="4" name="图片 3">
            <a:extLst>
              <a:ext uri="{FF2B5EF4-FFF2-40B4-BE49-F238E27FC236}">
                <a16:creationId xmlns:a16="http://schemas.microsoft.com/office/drawing/2014/main" id="{A46DBE42-45A3-4C5D-B0BB-FCA81B13D584}"/>
              </a:ext>
            </a:extLst>
          </p:cNvPr>
          <p:cNvPicPr>
            <a:picLocks noChangeAspect="1"/>
          </p:cNvPicPr>
          <p:nvPr/>
        </p:nvPicPr>
        <p:blipFill>
          <a:blip r:embed="rId2"/>
          <a:stretch>
            <a:fillRect/>
          </a:stretch>
        </p:blipFill>
        <p:spPr>
          <a:xfrm>
            <a:off x="945880" y="2761425"/>
            <a:ext cx="5046057" cy="2765286"/>
          </a:xfrm>
          <a:prstGeom prst="rect">
            <a:avLst/>
          </a:prstGeom>
        </p:spPr>
      </p:pic>
      <p:pic>
        <p:nvPicPr>
          <p:cNvPr id="5" name="图片 4">
            <a:extLst>
              <a:ext uri="{FF2B5EF4-FFF2-40B4-BE49-F238E27FC236}">
                <a16:creationId xmlns:a16="http://schemas.microsoft.com/office/drawing/2014/main" id="{DBB18AD2-6C5D-4CB5-94BE-85C99D0ED051}"/>
              </a:ext>
            </a:extLst>
          </p:cNvPr>
          <p:cNvPicPr>
            <a:picLocks noChangeAspect="1"/>
          </p:cNvPicPr>
          <p:nvPr/>
        </p:nvPicPr>
        <p:blipFill>
          <a:blip r:embed="rId3"/>
          <a:stretch>
            <a:fillRect/>
          </a:stretch>
        </p:blipFill>
        <p:spPr>
          <a:xfrm>
            <a:off x="6110513" y="2706996"/>
            <a:ext cx="5060129" cy="2765286"/>
          </a:xfrm>
          <a:prstGeom prst="rect">
            <a:avLst/>
          </a:prstGeom>
        </p:spPr>
      </p:pic>
    </p:spTree>
    <p:extLst>
      <p:ext uri="{BB962C8B-B14F-4D97-AF65-F5344CB8AC3E}">
        <p14:creationId xmlns:p14="http://schemas.microsoft.com/office/powerpoint/2010/main" val="1433316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76036"/>
            <a:ext cx="9622028"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2.4.2  </a:t>
            </a:r>
            <a:r>
              <a:rPr lang="zh-CN" altLang="en-US" b="1" dirty="0"/>
              <a:t> 自定义频谱显示</a:t>
            </a:r>
            <a:endParaRPr lang="zh-CN" altLang="zh-CN" b="1" dirty="0"/>
          </a:p>
          <a:p>
            <a:pPr indent="457200"/>
            <a:r>
              <a:rPr lang="zh-CN" altLang="en-US" dirty="0"/>
              <a:t>通过“首选项”对话框设置频谱显示可以更好地帮助用户增强不同的细节并很好地隔离伪声。</a:t>
            </a:r>
            <a:endParaRPr lang="zh-CN" altLang="zh-CN" dirty="0"/>
          </a:p>
        </p:txBody>
      </p:sp>
      <p:pic>
        <p:nvPicPr>
          <p:cNvPr id="2" name="图片 1">
            <a:extLst>
              <a:ext uri="{FF2B5EF4-FFF2-40B4-BE49-F238E27FC236}">
                <a16:creationId xmlns:a16="http://schemas.microsoft.com/office/drawing/2014/main" id="{C9481C4D-1D66-4404-BD5E-922912B76247}"/>
              </a:ext>
            </a:extLst>
          </p:cNvPr>
          <p:cNvPicPr>
            <a:picLocks noChangeAspect="1"/>
          </p:cNvPicPr>
          <p:nvPr/>
        </p:nvPicPr>
        <p:blipFill>
          <a:blip r:embed="rId2"/>
          <a:stretch>
            <a:fillRect/>
          </a:stretch>
        </p:blipFill>
        <p:spPr>
          <a:xfrm>
            <a:off x="3627885" y="2271209"/>
            <a:ext cx="4557149" cy="3650619"/>
          </a:xfrm>
          <a:prstGeom prst="rect">
            <a:avLst/>
          </a:prstGeom>
        </p:spPr>
      </p:pic>
    </p:spTree>
    <p:extLst>
      <p:ext uri="{BB962C8B-B14F-4D97-AF65-F5344CB8AC3E}">
        <p14:creationId xmlns:p14="http://schemas.microsoft.com/office/powerpoint/2010/main" val="11253185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2762295" cy="830997"/>
          </a:xfrm>
          <a:prstGeom prst="rect">
            <a:avLst/>
          </a:prstGeom>
        </p:spPr>
        <p:txBody>
          <a:bodyPr wrap="none">
            <a:spAutoFit/>
          </a:bodyPr>
          <a:lstStyle/>
          <a:p>
            <a:r>
              <a:rPr lang="zh-CN" altLang="en-US" sz="4800" b="1" dirty="0"/>
              <a:t>收  藏  夹</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1949816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622028"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2.5  </a:t>
            </a:r>
            <a:r>
              <a:rPr lang="zh-CN" altLang="en-US" b="1" dirty="0"/>
              <a:t>收藏夹</a:t>
            </a:r>
            <a:endParaRPr lang="zh-CN" altLang="zh-CN" b="1" dirty="0"/>
          </a:p>
          <a:p>
            <a:pPr indent="457200"/>
            <a:r>
              <a:rPr lang="zh-CN" altLang="en-US" dirty="0"/>
              <a:t>收藏夹主要用于存储一些常用的效果，仅通过数次单击就可以完成编辑操作。用户不仅可以在收藏夹中使用这些收藏，还可以创建新的收藏，以及对收藏进行删除、组织、编辑操作。用户可以通过“收藏夹”菜单和“收藏夹”面板进行各种编辑操作。</a:t>
            </a:r>
            <a:endParaRPr lang="zh-CN" altLang="zh-CN" dirty="0"/>
          </a:p>
        </p:txBody>
      </p:sp>
      <p:pic>
        <p:nvPicPr>
          <p:cNvPr id="2" name="图片 1">
            <a:extLst>
              <a:ext uri="{FF2B5EF4-FFF2-40B4-BE49-F238E27FC236}">
                <a16:creationId xmlns:a16="http://schemas.microsoft.com/office/drawing/2014/main" id="{B3AC9A1B-3216-47E1-ADE8-C81D02C61441}"/>
              </a:ext>
            </a:extLst>
          </p:cNvPr>
          <p:cNvPicPr>
            <a:picLocks noChangeAspect="1"/>
          </p:cNvPicPr>
          <p:nvPr/>
        </p:nvPicPr>
        <p:blipFill>
          <a:blip r:embed="rId2"/>
          <a:stretch>
            <a:fillRect/>
          </a:stretch>
        </p:blipFill>
        <p:spPr>
          <a:xfrm>
            <a:off x="2276058" y="2433893"/>
            <a:ext cx="6927666" cy="3723059"/>
          </a:xfrm>
          <a:prstGeom prst="rect">
            <a:avLst/>
          </a:prstGeom>
        </p:spPr>
      </p:pic>
    </p:spTree>
    <p:extLst>
      <p:ext uri="{BB962C8B-B14F-4D97-AF65-F5344CB8AC3E}">
        <p14:creationId xmlns:p14="http://schemas.microsoft.com/office/powerpoint/2010/main" val="2732482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2646878" cy="830997"/>
          </a:xfrm>
          <a:prstGeom prst="rect">
            <a:avLst/>
          </a:prstGeom>
        </p:spPr>
        <p:txBody>
          <a:bodyPr wrap="none">
            <a:spAutoFit/>
          </a:bodyPr>
          <a:lstStyle/>
          <a:p>
            <a:r>
              <a:rPr lang="zh-CN" altLang="en-US" sz="4800" b="1"/>
              <a:t>控制音频</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1017130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622028"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2.6  </a:t>
            </a:r>
            <a:r>
              <a:rPr lang="zh-CN" altLang="en-US" b="1" dirty="0"/>
              <a:t>控制音频</a:t>
            </a:r>
            <a:endParaRPr lang="zh-CN" altLang="zh-CN" b="1" dirty="0"/>
          </a:p>
          <a:p>
            <a:pPr indent="457200"/>
            <a:r>
              <a:rPr lang="zh-CN" altLang="en-US" dirty="0"/>
              <a:t>在</a:t>
            </a:r>
            <a:r>
              <a:rPr lang="en-US" altLang="zh-CN" dirty="0"/>
              <a:t>Audition</a:t>
            </a:r>
            <a:r>
              <a:rPr lang="zh-CN" altLang="en-US" dirty="0"/>
              <a:t>中，用户可以通过“编辑器”面板或“传输”面板对音频进行实时的录音、播放、停止、快进等操作。</a:t>
            </a:r>
            <a:endParaRPr lang="zh-CN" altLang="zh-CN" dirty="0"/>
          </a:p>
        </p:txBody>
      </p:sp>
      <p:pic>
        <p:nvPicPr>
          <p:cNvPr id="2" name="图片 1">
            <a:extLst>
              <a:ext uri="{FF2B5EF4-FFF2-40B4-BE49-F238E27FC236}">
                <a16:creationId xmlns:a16="http://schemas.microsoft.com/office/drawing/2014/main" id="{B535EEEA-4779-4D2A-BE34-41D55B4A87B1}"/>
              </a:ext>
            </a:extLst>
          </p:cNvPr>
          <p:cNvPicPr>
            <a:picLocks noChangeAspect="1"/>
          </p:cNvPicPr>
          <p:nvPr/>
        </p:nvPicPr>
        <p:blipFill>
          <a:blip r:embed="rId2"/>
          <a:stretch>
            <a:fillRect/>
          </a:stretch>
        </p:blipFill>
        <p:spPr>
          <a:xfrm>
            <a:off x="955256" y="2439248"/>
            <a:ext cx="9793639" cy="1979504"/>
          </a:xfrm>
          <a:prstGeom prst="rect">
            <a:avLst/>
          </a:prstGeom>
        </p:spPr>
      </p:pic>
    </p:spTree>
    <p:extLst>
      <p:ext uri="{BB962C8B-B14F-4D97-AF65-F5344CB8AC3E}">
        <p14:creationId xmlns:p14="http://schemas.microsoft.com/office/powerpoint/2010/main" val="35704313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2646878" cy="830997"/>
          </a:xfrm>
          <a:prstGeom prst="rect">
            <a:avLst/>
          </a:prstGeom>
        </p:spPr>
        <p:txBody>
          <a:bodyPr wrap="none">
            <a:spAutoFit/>
          </a:bodyPr>
          <a:lstStyle/>
          <a:p>
            <a:r>
              <a:rPr lang="zh-CN" altLang="en-US" sz="4800" b="1"/>
              <a:t>查看音频</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07</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9818719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665389"/>
            <a:ext cx="9622028"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2.7   </a:t>
            </a:r>
            <a:r>
              <a:rPr lang="zh-CN" altLang="en-US" b="1" dirty="0"/>
              <a:t>查看音频</a:t>
            </a:r>
            <a:endParaRPr lang="zh-CN" altLang="zh-CN" b="1" dirty="0"/>
          </a:p>
          <a:p>
            <a:pPr indent="457200"/>
            <a:r>
              <a:rPr lang="zh-CN" altLang="en-US" dirty="0"/>
              <a:t>音频文件被调入</a:t>
            </a:r>
            <a:r>
              <a:rPr lang="en-US" altLang="zh-CN" dirty="0"/>
              <a:t>Audition</a:t>
            </a:r>
            <a:r>
              <a:rPr lang="zh-CN" altLang="en-US" dirty="0"/>
              <a:t>的编辑器中后，可以使用面板中的按钮对音频的波形进行缩放控制。</a:t>
            </a:r>
            <a:endParaRPr lang="zh-CN" altLang="zh-CN" dirty="0"/>
          </a:p>
        </p:txBody>
      </p:sp>
      <p:pic>
        <p:nvPicPr>
          <p:cNvPr id="2" name="图片 1">
            <a:extLst>
              <a:ext uri="{FF2B5EF4-FFF2-40B4-BE49-F238E27FC236}">
                <a16:creationId xmlns:a16="http://schemas.microsoft.com/office/drawing/2014/main" id="{212E5C75-7A67-436F-B71C-7A0CA90FDFA6}"/>
              </a:ext>
            </a:extLst>
          </p:cNvPr>
          <p:cNvPicPr>
            <a:picLocks noChangeAspect="1"/>
          </p:cNvPicPr>
          <p:nvPr/>
        </p:nvPicPr>
        <p:blipFill>
          <a:blip r:embed="rId2"/>
          <a:stretch>
            <a:fillRect/>
          </a:stretch>
        </p:blipFill>
        <p:spPr>
          <a:xfrm>
            <a:off x="903913" y="2499105"/>
            <a:ext cx="10384173" cy="2101923"/>
          </a:xfrm>
          <a:prstGeom prst="rect">
            <a:avLst/>
          </a:prstGeom>
        </p:spPr>
      </p:pic>
    </p:spTree>
    <p:extLst>
      <p:ext uri="{BB962C8B-B14F-4D97-AF65-F5344CB8AC3E}">
        <p14:creationId xmlns:p14="http://schemas.microsoft.com/office/powerpoint/2010/main" val="40278247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100891" y="3668992"/>
            <a:ext cx="5888150" cy="1569660"/>
          </a:xfrm>
          <a:prstGeom prst="rect">
            <a:avLst/>
          </a:prstGeom>
        </p:spPr>
        <p:txBody>
          <a:bodyPr wrap="none">
            <a:spAutoFit/>
          </a:bodyPr>
          <a:lstStyle/>
          <a:p>
            <a:r>
              <a:rPr lang="zh-CN" altLang="en-US" sz="4800" b="1" dirty="0"/>
              <a:t>实战演练：录制我的</a:t>
            </a:r>
            <a:endParaRPr lang="en-US" altLang="zh-CN" sz="4800" b="1" dirty="0"/>
          </a:p>
          <a:p>
            <a:r>
              <a:rPr lang="zh-CN" altLang="en-US" sz="4800" b="1"/>
              <a:t>      首</a:t>
            </a:r>
            <a:r>
              <a:rPr lang="zh-CN" altLang="en-US" sz="4800" b="1" dirty="0"/>
              <a:t>段音频文件</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08</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49641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251432" y="484660"/>
            <a:ext cx="492879" cy="443453"/>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379804" y="592716"/>
            <a:ext cx="787427" cy="467431"/>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80E736BF-D708-49E7-8E9C-339159D09D6E}"/>
              </a:ext>
            </a:extLst>
          </p:cNvPr>
          <p:cNvGrpSpPr/>
          <p:nvPr/>
        </p:nvGrpSpPr>
        <p:grpSpPr>
          <a:xfrm>
            <a:off x="7254100" y="1179141"/>
            <a:ext cx="954107" cy="628211"/>
            <a:chOff x="7254100" y="1541997"/>
            <a:chExt cx="1075500" cy="690809"/>
          </a:xfrm>
        </p:grpSpPr>
        <p:sp>
          <p:nvSpPr>
            <p:cNvPr id="4" name="文本框 3">
              <a:extLst>
                <a:ext uri="{FF2B5EF4-FFF2-40B4-BE49-F238E27FC236}">
                  <a16:creationId xmlns:a16="http://schemas.microsoft.com/office/drawing/2014/main" id="{E3E11741-E0AE-4C99-8BB0-FA2B455F1FD4}"/>
                </a:ext>
              </a:extLst>
            </p:cNvPr>
            <p:cNvSpPr txBox="1"/>
            <p:nvPr/>
          </p:nvSpPr>
          <p:spPr>
            <a:xfrm>
              <a:off x="7254100" y="154199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413801" y="167333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7043D9AF-993C-4E71-A0E8-A3DBF77880FE}"/>
              </a:ext>
            </a:extLst>
          </p:cNvPr>
          <p:cNvGrpSpPr/>
          <p:nvPr/>
        </p:nvGrpSpPr>
        <p:grpSpPr>
          <a:xfrm>
            <a:off x="7230972" y="1898041"/>
            <a:ext cx="1005085" cy="626297"/>
            <a:chOff x="7275444" y="2579940"/>
            <a:chExt cx="1025564" cy="706049"/>
          </a:xfrm>
        </p:grpSpPr>
        <p:sp>
          <p:nvSpPr>
            <p:cNvPr id="5" name="文本框 4">
              <a:extLst>
                <a:ext uri="{FF2B5EF4-FFF2-40B4-BE49-F238E27FC236}">
                  <a16:creationId xmlns:a16="http://schemas.microsoft.com/office/drawing/2014/main" id="{EFCD55F1-7E53-4D94-B849-03B234E0F197}"/>
                </a:ext>
              </a:extLst>
            </p:cNvPr>
            <p:cNvSpPr txBox="1"/>
            <p:nvPr/>
          </p:nvSpPr>
          <p:spPr>
            <a:xfrm>
              <a:off x="7275444" y="257994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385209" y="272651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057522" y="1107221"/>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面板控制</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161981" y="1809038"/>
            <a:ext cx="95410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编辑器</a:t>
            </a:r>
            <a:endParaRPr lang="zh-CN" altLang="en-US" dirty="0"/>
          </a:p>
        </p:txBody>
      </p:sp>
      <p:grpSp>
        <p:nvGrpSpPr>
          <p:cNvPr id="25" name="组合 24">
            <a:extLst>
              <a:ext uri="{FF2B5EF4-FFF2-40B4-BE49-F238E27FC236}">
                <a16:creationId xmlns:a16="http://schemas.microsoft.com/office/drawing/2014/main" id="{89C7263A-0364-4823-AE8D-9C163BD78AB0}"/>
              </a:ext>
            </a:extLst>
          </p:cNvPr>
          <p:cNvGrpSpPr/>
          <p:nvPr/>
        </p:nvGrpSpPr>
        <p:grpSpPr>
          <a:xfrm>
            <a:off x="7179587" y="2595872"/>
            <a:ext cx="1028620" cy="645452"/>
            <a:chOff x="7271000" y="3633297"/>
            <a:chExt cx="1056470" cy="690912"/>
          </a:xfrm>
        </p:grpSpPr>
        <p:sp>
          <p:nvSpPr>
            <p:cNvPr id="14" name="文本框 13">
              <a:extLst>
                <a:ext uri="{FF2B5EF4-FFF2-40B4-BE49-F238E27FC236}">
                  <a16:creationId xmlns:a16="http://schemas.microsoft.com/office/drawing/2014/main" id="{0CEC9EEE-5136-4649-B568-D003BCA3E0FD}"/>
                </a:ext>
              </a:extLst>
            </p:cNvPr>
            <p:cNvSpPr txBox="1"/>
            <p:nvPr/>
          </p:nvSpPr>
          <p:spPr>
            <a:xfrm>
              <a:off x="7271000" y="3633297"/>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411671" y="376473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301008" y="4107485"/>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控制音频</a:t>
            </a:r>
            <a:endParaRPr lang="zh-CN" altLang="zh-CN" dirty="0"/>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7975686" y="532810"/>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项目文件的操作</a:t>
            </a:r>
          </a:p>
        </p:txBody>
      </p:sp>
      <p:pic>
        <p:nvPicPr>
          <p:cNvPr id="9" name="图片 8">
            <a:extLst>
              <a:ext uri="{FF2B5EF4-FFF2-40B4-BE49-F238E27FC236}">
                <a16:creationId xmlns:a16="http://schemas.microsoft.com/office/drawing/2014/main" id="{DC9D0BBF-06CF-4533-9A74-11843D7661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12154" y="3878766"/>
            <a:ext cx="982394" cy="864507"/>
          </a:xfrm>
          <a:prstGeom prst="rect">
            <a:avLst/>
          </a:prstGeom>
        </p:spPr>
      </p:pic>
      <p:pic>
        <p:nvPicPr>
          <p:cNvPr id="13" name="图片 12">
            <a:extLst>
              <a:ext uri="{FF2B5EF4-FFF2-40B4-BE49-F238E27FC236}">
                <a16:creationId xmlns:a16="http://schemas.microsoft.com/office/drawing/2014/main" id="{755531C5-CE4F-4A3F-8364-DC87ACC01BB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09425" y="3182229"/>
            <a:ext cx="1067583" cy="860644"/>
          </a:xfrm>
          <a:prstGeom prst="rect">
            <a:avLst/>
          </a:prstGeom>
        </p:spPr>
      </p:pic>
      <p:pic>
        <p:nvPicPr>
          <p:cNvPr id="18" name="图片 17">
            <a:extLst>
              <a:ext uri="{FF2B5EF4-FFF2-40B4-BE49-F238E27FC236}">
                <a16:creationId xmlns:a16="http://schemas.microsoft.com/office/drawing/2014/main" id="{C4AFB1FF-21B4-479D-9323-98E2D080618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81082" y="4595752"/>
            <a:ext cx="1124268" cy="843201"/>
          </a:xfrm>
          <a:prstGeom prst="rect">
            <a:avLst/>
          </a:prstGeom>
        </p:spPr>
      </p:pic>
      <p:sp>
        <p:nvSpPr>
          <p:cNvPr id="29" name="文本框 28">
            <a:hlinkClick r:id="rId4" action="ppaction://hlinksldjump"/>
            <a:extLst>
              <a:ext uri="{FF2B5EF4-FFF2-40B4-BE49-F238E27FC236}">
                <a16:creationId xmlns:a16="http://schemas.microsoft.com/office/drawing/2014/main" id="{ABDDB5FC-F4F8-4D5A-A43A-E668607D3A51}"/>
              </a:ext>
            </a:extLst>
          </p:cNvPr>
          <p:cNvSpPr txBox="1"/>
          <p:nvPr/>
        </p:nvSpPr>
        <p:spPr>
          <a:xfrm>
            <a:off x="8327470" y="3382757"/>
            <a:ext cx="95410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收藏夹</a:t>
            </a:r>
            <a:endParaRPr lang="zh-CN" altLang="zh-CN" dirty="0"/>
          </a:p>
        </p:txBody>
      </p:sp>
      <p:sp>
        <p:nvSpPr>
          <p:cNvPr id="30" name="文本框 29">
            <a:hlinkClick r:id="rId4" action="ppaction://hlinksldjump"/>
            <a:extLst>
              <a:ext uri="{FF2B5EF4-FFF2-40B4-BE49-F238E27FC236}">
                <a16:creationId xmlns:a16="http://schemas.microsoft.com/office/drawing/2014/main" id="{D61F3F2B-DC0A-4A57-8D87-6B138049AE3C}"/>
              </a:ext>
            </a:extLst>
          </p:cNvPr>
          <p:cNvSpPr txBox="1"/>
          <p:nvPr/>
        </p:nvSpPr>
        <p:spPr>
          <a:xfrm>
            <a:off x="8266301" y="2583351"/>
            <a:ext cx="69762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频谱</a:t>
            </a:r>
            <a:endParaRPr lang="zh-CN" altLang="zh-CN" dirty="0"/>
          </a:p>
        </p:txBody>
      </p:sp>
      <p:sp>
        <p:nvSpPr>
          <p:cNvPr id="31" name="文本框 30">
            <a:hlinkClick r:id="rId4" action="ppaction://hlinksldjump"/>
            <a:extLst>
              <a:ext uri="{FF2B5EF4-FFF2-40B4-BE49-F238E27FC236}">
                <a16:creationId xmlns:a16="http://schemas.microsoft.com/office/drawing/2014/main" id="{1992048C-260D-4565-91B8-B572C773B91B}"/>
              </a:ext>
            </a:extLst>
          </p:cNvPr>
          <p:cNvSpPr txBox="1"/>
          <p:nvPr/>
        </p:nvSpPr>
        <p:spPr>
          <a:xfrm>
            <a:off x="8310796" y="4793144"/>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查看音频</a:t>
            </a:r>
            <a:endParaRPr lang="zh-CN" altLang="zh-CN" dirty="0"/>
          </a:p>
        </p:txBody>
      </p:sp>
      <p:pic>
        <p:nvPicPr>
          <p:cNvPr id="34" name="图片 33">
            <a:extLst>
              <a:ext uri="{FF2B5EF4-FFF2-40B4-BE49-F238E27FC236}">
                <a16:creationId xmlns:a16="http://schemas.microsoft.com/office/drawing/2014/main" id="{C738EE37-A327-4837-9BC3-BB8DF340D6E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71651" y="5274815"/>
            <a:ext cx="1105357" cy="824767"/>
          </a:xfrm>
          <a:prstGeom prst="rect">
            <a:avLst/>
          </a:prstGeom>
        </p:spPr>
      </p:pic>
      <p:sp>
        <p:nvSpPr>
          <p:cNvPr id="35" name="文本框 34">
            <a:hlinkClick r:id="rId4" action="ppaction://hlinksldjump"/>
            <a:extLst>
              <a:ext uri="{FF2B5EF4-FFF2-40B4-BE49-F238E27FC236}">
                <a16:creationId xmlns:a16="http://schemas.microsoft.com/office/drawing/2014/main" id="{375FEB84-07A7-4512-9E20-C05AFEE4AB27}"/>
              </a:ext>
            </a:extLst>
          </p:cNvPr>
          <p:cNvSpPr txBox="1"/>
          <p:nvPr/>
        </p:nvSpPr>
        <p:spPr>
          <a:xfrm>
            <a:off x="8345480" y="5558318"/>
            <a:ext cx="274947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录制我的首段音频文件</a:t>
            </a:r>
            <a:endParaRPr lang="zh-CN" altLang="zh-CN"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622028"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2.8   </a:t>
            </a:r>
            <a:r>
              <a:rPr lang="zh-CN" altLang="en-US" b="1" dirty="0"/>
              <a:t>实战演练：录制我的首段音频文件</a:t>
            </a:r>
            <a:endParaRPr lang="zh-CN" altLang="zh-CN" b="1" dirty="0"/>
          </a:p>
          <a:p>
            <a:pPr indent="457200"/>
            <a:r>
              <a:rPr lang="zh-CN" altLang="en-US" dirty="0"/>
              <a:t>本案例将利用本章所学的知识新建并保存录制文件。</a:t>
            </a:r>
            <a:endParaRPr lang="zh-CN" altLang="zh-CN" dirty="0"/>
          </a:p>
        </p:txBody>
      </p:sp>
      <p:pic>
        <p:nvPicPr>
          <p:cNvPr id="2" name="图片 1">
            <a:extLst>
              <a:ext uri="{FF2B5EF4-FFF2-40B4-BE49-F238E27FC236}">
                <a16:creationId xmlns:a16="http://schemas.microsoft.com/office/drawing/2014/main" id="{83AE2B68-92F7-4777-9698-FFD799E0D163}"/>
              </a:ext>
            </a:extLst>
          </p:cNvPr>
          <p:cNvPicPr>
            <a:picLocks noChangeAspect="1"/>
          </p:cNvPicPr>
          <p:nvPr/>
        </p:nvPicPr>
        <p:blipFill>
          <a:blip r:embed="rId2"/>
          <a:stretch>
            <a:fillRect/>
          </a:stretch>
        </p:blipFill>
        <p:spPr>
          <a:xfrm>
            <a:off x="3125486" y="1886066"/>
            <a:ext cx="5379886" cy="4135130"/>
          </a:xfrm>
          <a:prstGeom prst="rect">
            <a:avLst/>
          </a:prstGeom>
        </p:spPr>
      </p:pic>
    </p:spTree>
    <p:extLst>
      <p:ext uri="{BB962C8B-B14F-4D97-AF65-F5344CB8AC3E}">
        <p14:creationId xmlns:p14="http://schemas.microsoft.com/office/powerpoint/2010/main" val="16837543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0894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68900" y="3972975"/>
            <a:ext cx="4493538" cy="830997"/>
          </a:xfrm>
          <a:prstGeom prst="rect">
            <a:avLst/>
          </a:prstGeom>
        </p:spPr>
        <p:txBody>
          <a:bodyPr wrap="none">
            <a:spAutoFit/>
          </a:bodyPr>
          <a:lstStyle/>
          <a:p>
            <a:r>
              <a:rPr lang="zh-CN" altLang="en-US" sz="4800" b="1"/>
              <a:t>项目文件的操作</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4215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03615"/>
            <a:ext cx="9050192"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2.1.1  </a:t>
            </a:r>
            <a:r>
              <a:rPr lang="zh-CN" altLang="en-US" b="1" dirty="0"/>
              <a:t>新建文件</a:t>
            </a:r>
            <a:endParaRPr lang="zh-CN" altLang="zh-CN" b="1" dirty="0"/>
          </a:p>
          <a:p>
            <a:pPr indent="457200"/>
            <a:r>
              <a:rPr lang="en-US" altLang="zh-CN" dirty="0"/>
              <a:t>Audition</a:t>
            </a:r>
            <a:r>
              <a:rPr lang="zh-CN" altLang="en-US" dirty="0"/>
              <a:t>创建的的项目文件可以用于存放制作音乐所需要的必要信息，软件中提供了三种项目文件的新建操作，可以新建多轨会话项目、音频文件项目、</a:t>
            </a:r>
            <a:r>
              <a:rPr lang="en-US" altLang="zh-CN" dirty="0"/>
              <a:t>CD</a:t>
            </a:r>
            <a:r>
              <a:rPr lang="zh-CN" altLang="en-US" dirty="0"/>
              <a:t>布局项目。</a:t>
            </a:r>
          </a:p>
          <a:p>
            <a:pPr indent="457200"/>
            <a:r>
              <a:rPr lang="en-US" altLang="zh-CN" dirty="0"/>
              <a:t>1.</a:t>
            </a:r>
            <a:r>
              <a:rPr lang="zh-CN" altLang="en-US" dirty="0"/>
              <a:t>新建音频文件</a:t>
            </a:r>
            <a:endParaRPr lang="en-US" altLang="zh-CN" dirty="0"/>
          </a:p>
          <a:p>
            <a:pPr indent="457200"/>
            <a:r>
              <a:rPr lang="zh-CN" altLang="en-US" dirty="0"/>
              <a:t>使用</a:t>
            </a:r>
            <a:r>
              <a:rPr lang="en-US" altLang="zh-CN" dirty="0"/>
              <a:t>Audition</a:t>
            </a:r>
            <a:r>
              <a:rPr lang="zh-CN" altLang="en-US" dirty="0"/>
              <a:t>进行录音时首先需要创建一个新的音频文件，新的空白音频文件最适合录制新音频或者合并粘贴的音频。</a:t>
            </a:r>
          </a:p>
          <a:p>
            <a:pPr indent="457200"/>
            <a:endParaRPr lang="zh-CN" altLang="en-US" dirty="0"/>
          </a:p>
        </p:txBody>
      </p:sp>
      <p:pic>
        <p:nvPicPr>
          <p:cNvPr id="2" name="图片 1">
            <a:extLst>
              <a:ext uri="{FF2B5EF4-FFF2-40B4-BE49-F238E27FC236}">
                <a16:creationId xmlns:a16="http://schemas.microsoft.com/office/drawing/2014/main" id="{8D99CAA9-0572-40DE-BBB9-D947A999F88D}"/>
              </a:ext>
            </a:extLst>
          </p:cNvPr>
          <p:cNvPicPr>
            <a:picLocks noChangeAspect="1"/>
          </p:cNvPicPr>
          <p:nvPr/>
        </p:nvPicPr>
        <p:blipFill>
          <a:blip r:embed="rId2"/>
          <a:stretch>
            <a:fillRect/>
          </a:stretch>
        </p:blipFill>
        <p:spPr>
          <a:xfrm>
            <a:off x="4500950" y="3971423"/>
            <a:ext cx="3190100" cy="2282962"/>
          </a:xfrm>
          <a:prstGeom prst="rect">
            <a:avLst/>
          </a:prstGeom>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03615"/>
            <a:ext cx="905019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2.</a:t>
            </a:r>
            <a:r>
              <a:rPr lang="zh-CN" altLang="en-US"/>
              <a:t>新建多轨会话</a:t>
            </a:r>
          </a:p>
          <a:p>
            <a:pPr indent="457200"/>
            <a:r>
              <a:rPr lang="zh-CN" altLang="en-US"/>
              <a:t>多轨会话是指在多条音频轨道上，将不同的音频文件进行合成操作。如果想将两个或两个以上的声音文件混合成一个声音文件，就需要创建多轨会话。</a:t>
            </a:r>
            <a:endParaRPr lang="zh-CN" altLang="en-US" dirty="0"/>
          </a:p>
        </p:txBody>
      </p:sp>
      <p:pic>
        <p:nvPicPr>
          <p:cNvPr id="3" name="图片 2">
            <a:extLst>
              <a:ext uri="{FF2B5EF4-FFF2-40B4-BE49-F238E27FC236}">
                <a16:creationId xmlns:a16="http://schemas.microsoft.com/office/drawing/2014/main" id="{B20EA993-F5E4-4914-A2B6-C750486CFA45}"/>
              </a:ext>
            </a:extLst>
          </p:cNvPr>
          <p:cNvPicPr>
            <a:picLocks noChangeAspect="1"/>
          </p:cNvPicPr>
          <p:nvPr/>
        </p:nvPicPr>
        <p:blipFill>
          <a:blip r:embed="rId2"/>
          <a:stretch>
            <a:fillRect/>
          </a:stretch>
        </p:blipFill>
        <p:spPr>
          <a:xfrm>
            <a:off x="3531885" y="2555285"/>
            <a:ext cx="4861000" cy="2916601"/>
          </a:xfrm>
          <a:prstGeom prst="rect">
            <a:avLst/>
          </a:prstGeom>
        </p:spPr>
      </p:pic>
    </p:spTree>
    <p:extLst>
      <p:ext uri="{BB962C8B-B14F-4D97-AF65-F5344CB8AC3E}">
        <p14:creationId xmlns:p14="http://schemas.microsoft.com/office/powerpoint/2010/main" val="2746918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2.1.2  </a:t>
            </a:r>
            <a:r>
              <a:rPr lang="zh-CN" altLang="en-US" b="1" dirty="0"/>
              <a:t>打开文件</a:t>
            </a:r>
            <a:endParaRPr lang="zh-CN" altLang="zh-CN" b="1" dirty="0"/>
          </a:p>
          <a:p>
            <a:pPr indent="457200"/>
            <a:r>
              <a:rPr lang="en-US" altLang="zh-CN" dirty="0"/>
              <a:t>Audition</a:t>
            </a:r>
            <a:r>
              <a:rPr lang="zh-CN" altLang="en-US" dirty="0"/>
              <a:t>可以在单轨界面中打开多种支持的声音文件或视频文件中的音频部分，也可以在多轨界面中打开</a:t>
            </a:r>
            <a:r>
              <a:rPr lang="en-US" altLang="zh-CN" dirty="0"/>
              <a:t>Audition</a:t>
            </a:r>
            <a:r>
              <a:rPr lang="zh-CN" altLang="en-US" dirty="0"/>
              <a:t>会话、</a:t>
            </a:r>
            <a:r>
              <a:rPr lang="en-US" altLang="zh-CN" dirty="0"/>
              <a:t>Adobe Premiere Pro</a:t>
            </a:r>
            <a:r>
              <a:rPr lang="zh-CN" altLang="en-US" dirty="0"/>
              <a:t>序列</a:t>
            </a:r>
            <a:r>
              <a:rPr lang="en-US" altLang="zh-CN" dirty="0"/>
              <a:t>XML</a:t>
            </a:r>
            <a:r>
              <a:rPr lang="zh-CN" altLang="en-US" dirty="0"/>
              <a:t>、</a:t>
            </a:r>
            <a:r>
              <a:rPr lang="en-US" altLang="zh-CN" dirty="0"/>
              <a:t>Final Cut Pro XML</a:t>
            </a:r>
            <a:r>
              <a:rPr lang="zh-CN" altLang="en-US" dirty="0"/>
              <a:t>交换和</a:t>
            </a:r>
            <a:r>
              <a:rPr lang="en-US" altLang="zh-CN" dirty="0"/>
              <a:t>OMF</a:t>
            </a:r>
            <a:r>
              <a:rPr lang="zh-CN" altLang="en-US" dirty="0"/>
              <a:t>的文件。</a:t>
            </a:r>
          </a:p>
        </p:txBody>
      </p:sp>
      <p:pic>
        <p:nvPicPr>
          <p:cNvPr id="2" name="图片 1">
            <a:extLst>
              <a:ext uri="{FF2B5EF4-FFF2-40B4-BE49-F238E27FC236}">
                <a16:creationId xmlns:a16="http://schemas.microsoft.com/office/drawing/2014/main" id="{DE1B1D97-647A-4063-BE20-BE983122C408}"/>
              </a:ext>
            </a:extLst>
          </p:cNvPr>
          <p:cNvPicPr>
            <a:picLocks noChangeAspect="1"/>
          </p:cNvPicPr>
          <p:nvPr/>
        </p:nvPicPr>
        <p:blipFill>
          <a:blip r:embed="rId2"/>
          <a:stretch>
            <a:fillRect/>
          </a:stretch>
        </p:blipFill>
        <p:spPr>
          <a:xfrm>
            <a:off x="3401523" y="2883247"/>
            <a:ext cx="5073069" cy="3198238"/>
          </a:xfrm>
          <a:prstGeom prst="rect">
            <a:avLst/>
          </a:prstGeom>
        </p:spPr>
      </p:pic>
    </p:spTree>
    <p:extLst>
      <p:ext uri="{BB962C8B-B14F-4D97-AF65-F5344CB8AC3E}">
        <p14:creationId xmlns:p14="http://schemas.microsoft.com/office/powerpoint/2010/main" val="4222572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2.1.3  </a:t>
            </a:r>
            <a:r>
              <a:rPr lang="zh-CN" altLang="en-US" b="1" dirty="0"/>
              <a:t>导入文件</a:t>
            </a:r>
            <a:endParaRPr lang="zh-CN" altLang="zh-CN" b="1" dirty="0"/>
          </a:p>
          <a:p>
            <a:pPr indent="457200"/>
            <a:r>
              <a:rPr lang="zh-CN" altLang="en-US" dirty="0"/>
              <a:t>在音频编辑过程中，会使用到许多不同类型的素材，包括音频素材和</a:t>
            </a:r>
            <a:r>
              <a:rPr lang="en-US" altLang="zh-CN" dirty="0"/>
              <a:t>Raw</a:t>
            </a:r>
            <a:r>
              <a:rPr lang="zh-CN" altLang="en-US" dirty="0"/>
              <a:t>数据文件等。用户可以导入单独的素材进行整合，制作出一个内容丰富的作品。</a:t>
            </a:r>
          </a:p>
          <a:p>
            <a:pPr indent="457200"/>
            <a:r>
              <a:rPr lang="en-US" altLang="zh-CN" dirty="0"/>
              <a:t>1.</a:t>
            </a:r>
            <a:r>
              <a:rPr lang="zh-CN" altLang="en-US" dirty="0"/>
              <a:t>导入音频文件</a:t>
            </a:r>
          </a:p>
          <a:p>
            <a:pPr indent="457200"/>
            <a:r>
              <a:rPr lang="en-US" altLang="zh-CN" dirty="0"/>
              <a:t>2.</a:t>
            </a:r>
            <a:r>
              <a:rPr lang="zh-CN" altLang="en-US" dirty="0"/>
              <a:t>导入原始数据</a:t>
            </a:r>
          </a:p>
        </p:txBody>
      </p:sp>
      <p:pic>
        <p:nvPicPr>
          <p:cNvPr id="2" name="图片 1">
            <a:extLst>
              <a:ext uri="{FF2B5EF4-FFF2-40B4-BE49-F238E27FC236}">
                <a16:creationId xmlns:a16="http://schemas.microsoft.com/office/drawing/2014/main" id="{B77DE02E-AE90-4621-AD0D-64E29275675A}"/>
              </a:ext>
            </a:extLst>
          </p:cNvPr>
          <p:cNvPicPr>
            <a:picLocks noChangeAspect="1"/>
          </p:cNvPicPr>
          <p:nvPr/>
        </p:nvPicPr>
        <p:blipFill>
          <a:blip r:embed="rId2"/>
          <a:stretch>
            <a:fillRect/>
          </a:stretch>
        </p:blipFill>
        <p:spPr>
          <a:xfrm>
            <a:off x="1671618" y="3428999"/>
            <a:ext cx="3923531" cy="2480271"/>
          </a:xfrm>
          <a:prstGeom prst="rect">
            <a:avLst/>
          </a:prstGeom>
        </p:spPr>
      </p:pic>
      <p:pic>
        <p:nvPicPr>
          <p:cNvPr id="3" name="图片 2">
            <a:extLst>
              <a:ext uri="{FF2B5EF4-FFF2-40B4-BE49-F238E27FC236}">
                <a16:creationId xmlns:a16="http://schemas.microsoft.com/office/drawing/2014/main" id="{5B3D720D-2F2B-434D-9D9E-3CD3CC34664E}"/>
              </a:ext>
            </a:extLst>
          </p:cNvPr>
          <p:cNvPicPr>
            <a:picLocks noChangeAspect="1"/>
          </p:cNvPicPr>
          <p:nvPr/>
        </p:nvPicPr>
        <p:blipFill>
          <a:blip r:embed="rId3"/>
          <a:stretch>
            <a:fillRect/>
          </a:stretch>
        </p:blipFill>
        <p:spPr>
          <a:xfrm>
            <a:off x="5984418" y="3428999"/>
            <a:ext cx="4030439" cy="2555105"/>
          </a:xfrm>
          <a:prstGeom prst="rect">
            <a:avLst/>
          </a:prstGeom>
        </p:spPr>
      </p:pic>
    </p:spTree>
    <p:extLst>
      <p:ext uri="{BB962C8B-B14F-4D97-AF65-F5344CB8AC3E}">
        <p14:creationId xmlns:p14="http://schemas.microsoft.com/office/powerpoint/2010/main" val="3138345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2.1.4  </a:t>
            </a:r>
            <a:r>
              <a:rPr lang="zh-CN" altLang="en-US" b="1" dirty="0"/>
              <a:t>保存文件</a:t>
            </a:r>
            <a:endParaRPr lang="zh-CN" altLang="zh-CN" b="1" dirty="0"/>
          </a:p>
          <a:p>
            <a:pPr indent="457200"/>
            <a:r>
              <a:rPr lang="zh-CN" altLang="en-US" dirty="0"/>
              <a:t>项目文件制作完毕后，需要保存操作，以便于下次继续编辑。用户可以对项目文件进行“保存”、“另存为”、“将选区保存为”、“全部保存”、“将所有音频保存为批处理”等操作。</a:t>
            </a:r>
            <a:endParaRPr lang="en-US" altLang="zh-CN" dirty="0"/>
          </a:p>
          <a:p>
            <a:pPr indent="457200"/>
            <a:r>
              <a:rPr lang="en-US" altLang="zh-CN" dirty="0"/>
              <a:t>1.</a:t>
            </a:r>
            <a:r>
              <a:rPr lang="zh-CN" altLang="en-US" dirty="0"/>
              <a:t>保存文件</a:t>
            </a:r>
          </a:p>
          <a:p>
            <a:pPr indent="457200"/>
            <a:r>
              <a:rPr lang="zh-CN" altLang="en-US" dirty="0"/>
              <a:t>在波形编辑器中，用户可以采用各种常见格式来保存音频文件，所选择的格式取决于计划使用文件的方式。</a:t>
            </a:r>
          </a:p>
        </p:txBody>
      </p:sp>
      <p:pic>
        <p:nvPicPr>
          <p:cNvPr id="2" name="图片 1">
            <a:extLst>
              <a:ext uri="{FF2B5EF4-FFF2-40B4-BE49-F238E27FC236}">
                <a16:creationId xmlns:a16="http://schemas.microsoft.com/office/drawing/2014/main" id="{54811177-A387-495F-8912-1F2519127572}"/>
              </a:ext>
            </a:extLst>
          </p:cNvPr>
          <p:cNvPicPr>
            <a:picLocks noChangeAspect="1"/>
          </p:cNvPicPr>
          <p:nvPr/>
        </p:nvPicPr>
        <p:blipFill>
          <a:blip r:embed="rId2"/>
          <a:stretch>
            <a:fillRect/>
          </a:stretch>
        </p:blipFill>
        <p:spPr>
          <a:xfrm>
            <a:off x="4322018" y="3891458"/>
            <a:ext cx="3177551" cy="2438048"/>
          </a:xfrm>
          <a:prstGeom prst="rect">
            <a:avLst/>
          </a:prstGeom>
        </p:spPr>
      </p:pic>
    </p:spTree>
    <p:extLst>
      <p:ext uri="{BB962C8B-B14F-4D97-AF65-F5344CB8AC3E}">
        <p14:creationId xmlns:p14="http://schemas.microsoft.com/office/powerpoint/2010/main" val="160722200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AD6126"/>
        </a:solidFill>
        <a:ln>
          <a:noFill/>
        </a:ln>
        <a:effectLst/>
      </a:spPr>
      <a:bodyPr rot="0" spcFirstLastPara="0" vertOverflow="overflow" horzOverflow="overflow" vert="horz" wrap="square" lIns="91440" tIns="45720" rIns="91440" bIns="45720" numCol="1" spcCol="0" rtlCol="0" fromWordArt="0" anchor="t" anchorCtr="0" forceAA="0" compatLnSpc="1">
        <a:noAutofit/>
      </a:bodyPr>
      <a:lstStyle>
        <a:defPPr algn="l">
          <a:defRPr sz="9600" b="1" dirty="0">
            <a:solidFill>
              <a:srgbClr val="AD6126"/>
            </a:solidFill>
            <a:latin typeface="幼圆" panose="02010509060101010101" pitchFamily="49" charset="-122"/>
            <a:ea typeface="幼圆" panose="02010509060101010101" pitchFamily="49"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TotalTime>
  <Words>1078</Words>
  <Application>Microsoft Office PowerPoint</Application>
  <PresentationFormat>宽屏</PresentationFormat>
  <Paragraphs>81</Paragraphs>
  <Slides>31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31</vt:i4>
      </vt:variant>
    </vt:vector>
  </HeadingPairs>
  <TitlesOfParts>
    <vt:vector size="38"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Au音频编辑处理</dc:title>
  <dc:creator>Administrator</dc:creator>
  <cp:lastModifiedBy>Administrator</cp:lastModifiedBy>
  <cp:revision>573</cp:revision>
  <dcterms:created xsi:type="dcterms:W3CDTF">2020-06-26T11:31:00Z</dcterms:created>
  <dcterms:modified xsi:type="dcterms:W3CDTF">2025-02-28T09:10:41Z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