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78" r:id="rId7"/>
    <p:sldId id="520" r:id="rId8"/>
    <p:sldId id="521" r:id="rId9"/>
    <p:sldId id="522" r:id="rId10"/>
    <p:sldId id="481" r:id="rId11"/>
    <p:sldId id="482" r:id="rId12"/>
    <p:sldId id="483" r:id="rId13"/>
    <p:sldId id="487" r:id="rId14"/>
    <p:sldId id="488" r:id="rId15"/>
    <p:sldId id="489" r:id="rId16"/>
    <p:sldId id="518" r:id="rId17"/>
    <p:sldId id="523" r:id="rId18"/>
    <p:sldId id="490" r:id="rId19"/>
    <p:sldId id="491" r:id="rId20"/>
    <p:sldId id="28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CDB8AD"/>
    <a:srgbClr val="7D6B63"/>
    <a:srgbClr val="D99211"/>
    <a:srgbClr val="EDA221"/>
    <a:srgbClr val="FFBC04"/>
    <a:srgbClr val="FEB801"/>
    <a:srgbClr val="B57A0F"/>
    <a:srgbClr val="D18C11"/>
    <a:srgbClr val="C383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模块</a:t>
            </a:r>
            <a:r>
              <a:rPr lang="en-US" altLang="zh-CN" sz="6000" b="1">
                <a:solidFill>
                  <a:schemeClr val="bg1"/>
                </a:solidFill>
                <a:latin typeface="微软雅黑" panose="020B0503020204020204" pitchFamily="34" charset="-122"/>
                <a:ea typeface="微软雅黑" panose="020B0503020204020204" pitchFamily="34" charset="-122"/>
              </a:rPr>
              <a:t>3    </a:t>
            </a:r>
            <a:r>
              <a:rPr lang="zh-CN" altLang="en-US" sz="6000" b="1" dirty="0">
                <a:solidFill>
                  <a:schemeClr val="bg1"/>
                </a:solidFill>
                <a:latin typeface="微软雅黑" panose="020B0503020204020204" pitchFamily="34" charset="-122"/>
                <a:ea typeface="微软雅黑" panose="020B0503020204020204" pitchFamily="34" charset="-122"/>
              </a:rPr>
              <a:t>录制音频</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2646878" cy="830997"/>
          </a:xfrm>
          <a:prstGeom prst="rect">
            <a:avLst/>
          </a:prstGeom>
        </p:spPr>
        <p:txBody>
          <a:bodyPr wrap="none">
            <a:spAutoFit/>
          </a:bodyPr>
          <a:lstStyle/>
          <a:p>
            <a:r>
              <a:rPr lang="zh-CN" altLang="en-US" sz="4800" b="1" dirty="0"/>
              <a:t>录音类型</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30484"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3.2.1  </a:t>
            </a:r>
            <a:r>
              <a:rPr lang="zh-CN" altLang="en-US" b="1" dirty="0"/>
              <a:t>内录</a:t>
            </a:r>
            <a:endParaRPr lang="en-US" altLang="zh-CN" dirty="0"/>
          </a:p>
          <a:p>
            <a:pPr indent="457200"/>
            <a:r>
              <a:rPr lang="zh-CN" altLang="en-US" dirty="0"/>
              <a:t>内录是指将正在播放的声音由内部录制下来的过程，通常是利用计算机自带的录音机或者录音软件来完成。这种录制方法不受外界干扰，音频信号不受损失，录制质量较好。</a:t>
            </a:r>
          </a:p>
          <a:p>
            <a:pPr indent="457200"/>
            <a:r>
              <a:rPr lang="zh-CN" altLang="en-US" dirty="0"/>
              <a:t>（</a:t>
            </a:r>
            <a:r>
              <a:rPr lang="en-US" altLang="zh-CN" dirty="0"/>
              <a:t>1</a:t>
            </a:r>
            <a:r>
              <a:rPr lang="zh-CN" altLang="en-US" dirty="0"/>
              <a:t>）录制网络歌曲</a:t>
            </a:r>
            <a:endParaRPr lang="en-US" altLang="zh-CN" dirty="0"/>
          </a:p>
          <a:p>
            <a:pPr indent="457200"/>
            <a:r>
              <a:rPr lang="zh-CN" altLang="en-US" dirty="0"/>
              <a:t>（</a:t>
            </a:r>
            <a:r>
              <a:rPr lang="en-US" altLang="zh-CN" dirty="0"/>
              <a:t>2</a:t>
            </a:r>
            <a:r>
              <a:rPr lang="zh-CN" altLang="en-US" dirty="0"/>
              <a:t>）录制收音机中的电台节目</a:t>
            </a:r>
            <a:endParaRPr lang="en-US" altLang="zh-CN" dirty="0"/>
          </a:p>
          <a:p>
            <a:pPr indent="457200"/>
            <a:r>
              <a:rPr lang="zh-CN" altLang="en-US" dirty="0"/>
              <a:t>（</a:t>
            </a:r>
            <a:r>
              <a:rPr lang="en-US" altLang="zh-CN" dirty="0"/>
              <a:t>3</a:t>
            </a:r>
            <a:r>
              <a:rPr lang="zh-CN" altLang="en-US" dirty="0"/>
              <a:t>）录制电视机中的歌曲</a:t>
            </a:r>
          </a:p>
        </p:txBody>
      </p:sp>
      <p:pic>
        <p:nvPicPr>
          <p:cNvPr id="2" name="图片 1">
            <a:extLst>
              <a:ext uri="{FF2B5EF4-FFF2-40B4-BE49-F238E27FC236}">
                <a16:creationId xmlns:a16="http://schemas.microsoft.com/office/drawing/2014/main" id="{34259BFF-2303-4CFA-8101-D473733AA511}"/>
              </a:ext>
            </a:extLst>
          </p:cNvPr>
          <p:cNvPicPr>
            <a:picLocks noChangeAspect="1"/>
          </p:cNvPicPr>
          <p:nvPr/>
        </p:nvPicPr>
        <p:blipFill>
          <a:blip r:embed="rId2"/>
          <a:stretch>
            <a:fillRect/>
          </a:stretch>
        </p:blipFill>
        <p:spPr>
          <a:xfrm>
            <a:off x="2076440" y="4253403"/>
            <a:ext cx="2342857" cy="1619048"/>
          </a:xfrm>
          <a:prstGeom prst="rect">
            <a:avLst/>
          </a:prstGeom>
        </p:spPr>
      </p:pic>
      <p:pic>
        <p:nvPicPr>
          <p:cNvPr id="3" name="图片 2">
            <a:extLst>
              <a:ext uri="{FF2B5EF4-FFF2-40B4-BE49-F238E27FC236}">
                <a16:creationId xmlns:a16="http://schemas.microsoft.com/office/drawing/2014/main" id="{4E35650C-487D-40FA-A708-080CD2AC9063}"/>
              </a:ext>
            </a:extLst>
          </p:cNvPr>
          <p:cNvPicPr>
            <a:picLocks noChangeAspect="1"/>
          </p:cNvPicPr>
          <p:nvPr/>
        </p:nvPicPr>
        <p:blipFill>
          <a:blip r:embed="rId3"/>
          <a:stretch>
            <a:fillRect/>
          </a:stretch>
        </p:blipFill>
        <p:spPr>
          <a:xfrm>
            <a:off x="5848237" y="3988006"/>
            <a:ext cx="5172456" cy="1985772"/>
          </a:xfrm>
          <a:prstGeom prst="rect">
            <a:avLst/>
          </a:prstGeom>
        </p:spPr>
      </p:pic>
    </p:spTree>
    <p:extLst>
      <p:ext uri="{BB962C8B-B14F-4D97-AF65-F5344CB8AC3E}">
        <p14:creationId xmlns:p14="http://schemas.microsoft.com/office/powerpoint/2010/main" val="4010132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7768" y="667291"/>
            <a:ext cx="9558905"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3.2.2  </a:t>
            </a:r>
            <a:r>
              <a:rPr lang="zh-CN" altLang="en-US" b="1" dirty="0"/>
              <a:t>外录</a:t>
            </a:r>
            <a:endParaRPr lang="en-US" altLang="zh-CN" b="1" dirty="0"/>
          </a:p>
          <a:p>
            <a:pPr indent="457200"/>
            <a:endParaRPr lang="en-US" altLang="zh-CN" dirty="0"/>
          </a:p>
          <a:p>
            <a:pPr indent="457200"/>
            <a:endParaRPr lang="en-US" altLang="zh-CN" dirty="0"/>
          </a:p>
          <a:p>
            <a:pPr indent="457200"/>
            <a:r>
              <a:rPr lang="zh-CN" altLang="en-US" dirty="0"/>
              <a:t>外录是指把外部的声音通过麦克风或者录音机的拾音设备传输到录音系统，再将声音信号录制在存储介质中。这种录制方式容易受到外界干扰，声音信号容易失真，但可以很方便地录制人声等多种声音信号。</a:t>
            </a:r>
            <a:endParaRPr lang="zh-CN" altLang="zh-CN" dirty="0"/>
          </a:p>
        </p:txBody>
      </p:sp>
    </p:spTree>
    <p:extLst>
      <p:ext uri="{BB962C8B-B14F-4D97-AF65-F5344CB8AC3E}">
        <p14:creationId xmlns:p14="http://schemas.microsoft.com/office/powerpoint/2010/main" val="2777075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646878" cy="830997"/>
          </a:xfrm>
          <a:prstGeom prst="rect">
            <a:avLst/>
          </a:prstGeom>
        </p:spPr>
        <p:txBody>
          <a:bodyPr wrap="none">
            <a:spAutoFit/>
          </a:bodyPr>
          <a:lstStyle/>
          <a:p>
            <a:r>
              <a:rPr lang="zh-CN" altLang="en-US" sz="4800" b="1"/>
              <a:t>录制音频</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1829" y="641595"/>
            <a:ext cx="97651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3.3.1  </a:t>
            </a:r>
            <a:r>
              <a:rPr lang="zh-CN" altLang="en-US" b="1" dirty="0"/>
              <a:t>单轨录音</a:t>
            </a:r>
            <a:endParaRPr lang="zh-CN" altLang="zh-CN" b="1" dirty="0"/>
          </a:p>
          <a:p>
            <a:pPr indent="457200"/>
            <a:r>
              <a:rPr lang="zh-CN" altLang="en-US" dirty="0"/>
              <a:t>使用单轨录音时，用户可以录制来自插入到声卡“线路输入”端口的麦克风或任何设备的音频。将麦克风与计算机声卡的</a:t>
            </a:r>
            <a:r>
              <a:rPr lang="en-US" altLang="zh-CN" dirty="0"/>
              <a:t>Microphone</a:t>
            </a:r>
            <a:r>
              <a:rPr lang="zh-CN" altLang="en-US" dirty="0"/>
              <a:t>接口连接，再设置录音选项的来源为“麦克风”。</a:t>
            </a:r>
            <a:endParaRPr lang="en-US" altLang="zh-CN" dirty="0"/>
          </a:p>
        </p:txBody>
      </p:sp>
      <p:pic>
        <p:nvPicPr>
          <p:cNvPr id="2" name="图片 1">
            <a:extLst>
              <a:ext uri="{FF2B5EF4-FFF2-40B4-BE49-F238E27FC236}">
                <a16:creationId xmlns:a16="http://schemas.microsoft.com/office/drawing/2014/main" id="{895E12D8-F998-4270-A4D6-32E57F80847D}"/>
              </a:ext>
            </a:extLst>
          </p:cNvPr>
          <p:cNvPicPr>
            <a:picLocks noChangeAspect="1"/>
          </p:cNvPicPr>
          <p:nvPr/>
        </p:nvPicPr>
        <p:blipFill>
          <a:blip r:embed="rId2"/>
          <a:stretch>
            <a:fillRect/>
          </a:stretch>
        </p:blipFill>
        <p:spPr>
          <a:xfrm>
            <a:off x="4534398" y="2329157"/>
            <a:ext cx="3123203" cy="3887248"/>
          </a:xfrm>
          <a:prstGeom prst="rect">
            <a:avLst/>
          </a:prstGeom>
        </p:spPr>
      </p:pic>
    </p:spTree>
    <p:extLst>
      <p:ext uri="{BB962C8B-B14F-4D97-AF65-F5344CB8AC3E}">
        <p14:creationId xmlns:p14="http://schemas.microsoft.com/office/powerpoint/2010/main" val="1585981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7022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3.3.2  </a:t>
            </a:r>
            <a:r>
              <a:rPr lang="zh-CN" altLang="en-US" b="1" dirty="0"/>
              <a:t>多轨录音</a:t>
            </a:r>
            <a:endParaRPr lang="zh-CN" altLang="zh-CN" b="1" dirty="0"/>
          </a:p>
          <a:p>
            <a:pPr indent="457200"/>
            <a:r>
              <a:rPr lang="zh-CN" altLang="en-US" dirty="0"/>
              <a:t>多轨录音是指同时在多个音轨中录制不同的音频信号，然后通过混合获得一个完整的作品。多轨录音还可以先录制好一部分音频保存在音轨中，再进行其他部分的录制，最终再将它们混合制作成一个完整的波形文件。</a:t>
            </a:r>
            <a:endParaRPr lang="zh-CN" altLang="zh-CN" dirty="0"/>
          </a:p>
        </p:txBody>
      </p:sp>
      <p:pic>
        <p:nvPicPr>
          <p:cNvPr id="3" name="图片 2">
            <a:extLst>
              <a:ext uri="{FF2B5EF4-FFF2-40B4-BE49-F238E27FC236}">
                <a16:creationId xmlns:a16="http://schemas.microsoft.com/office/drawing/2014/main" id="{4C8F1F66-326D-4142-A143-89E1E3BB1512}"/>
              </a:ext>
            </a:extLst>
          </p:cNvPr>
          <p:cNvPicPr>
            <a:picLocks noChangeAspect="1"/>
          </p:cNvPicPr>
          <p:nvPr/>
        </p:nvPicPr>
        <p:blipFill>
          <a:blip r:embed="rId2"/>
          <a:stretch>
            <a:fillRect/>
          </a:stretch>
        </p:blipFill>
        <p:spPr>
          <a:xfrm>
            <a:off x="496750" y="3172417"/>
            <a:ext cx="10865062" cy="2503382"/>
          </a:xfrm>
          <a:prstGeom prst="rect">
            <a:avLst/>
          </a:prstGeom>
        </p:spPr>
      </p:pic>
    </p:spTree>
    <p:extLst>
      <p:ext uri="{BB962C8B-B14F-4D97-AF65-F5344CB8AC3E}">
        <p14:creationId xmlns:p14="http://schemas.microsoft.com/office/powerpoint/2010/main" val="2196911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3.3.3   </a:t>
            </a:r>
            <a:r>
              <a:rPr lang="zh-CN" altLang="en-US" b="1" dirty="0"/>
              <a:t>使用麦克风录制音频</a:t>
            </a:r>
            <a:endParaRPr lang="zh-CN" altLang="zh-CN" b="1" dirty="0"/>
          </a:p>
          <a:p>
            <a:pPr indent="457200"/>
            <a:r>
              <a:rPr lang="zh-CN" altLang="en-US" dirty="0"/>
              <a:t>本案例将通过麦克风录制一段演讲词，这是录音的一种初级、简单的方法。</a:t>
            </a:r>
            <a:endParaRPr lang="zh-CN" altLang="zh-CN" dirty="0"/>
          </a:p>
        </p:txBody>
      </p:sp>
      <p:pic>
        <p:nvPicPr>
          <p:cNvPr id="3" name="图片 2">
            <a:extLst>
              <a:ext uri="{FF2B5EF4-FFF2-40B4-BE49-F238E27FC236}">
                <a16:creationId xmlns:a16="http://schemas.microsoft.com/office/drawing/2014/main" id="{73DD2A20-12BA-472A-AA94-03ABD6CC3AA9}"/>
              </a:ext>
            </a:extLst>
          </p:cNvPr>
          <p:cNvPicPr>
            <a:picLocks noChangeAspect="1"/>
          </p:cNvPicPr>
          <p:nvPr/>
        </p:nvPicPr>
        <p:blipFill>
          <a:blip r:embed="rId2"/>
          <a:stretch>
            <a:fillRect/>
          </a:stretch>
        </p:blipFill>
        <p:spPr>
          <a:xfrm>
            <a:off x="2812847" y="2115954"/>
            <a:ext cx="5712121" cy="3685239"/>
          </a:xfrm>
          <a:prstGeom prst="rect">
            <a:avLst/>
          </a:prstGeom>
        </p:spPr>
      </p:pic>
    </p:spTree>
    <p:extLst>
      <p:ext uri="{BB962C8B-B14F-4D97-AF65-F5344CB8AC3E}">
        <p14:creationId xmlns:p14="http://schemas.microsoft.com/office/powerpoint/2010/main" val="2689892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3.3.4    </a:t>
            </a:r>
            <a:r>
              <a:rPr lang="zh-CN" altLang="en-US" b="1" dirty="0"/>
              <a:t>录制网络中播放的音乐</a:t>
            </a:r>
            <a:endParaRPr lang="zh-CN" altLang="zh-CN" b="1" dirty="0"/>
          </a:p>
          <a:p>
            <a:pPr indent="457200"/>
            <a:r>
              <a:rPr lang="zh-CN" altLang="en-US" dirty="0"/>
              <a:t>在网络中听到一些好听的歌曲或音乐却无法下载时，可以选择使用软件进行录制。</a:t>
            </a:r>
            <a:endParaRPr lang="zh-CN" altLang="zh-CN" dirty="0"/>
          </a:p>
        </p:txBody>
      </p:sp>
      <p:pic>
        <p:nvPicPr>
          <p:cNvPr id="3" name="图片 2">
            <a:extLst>
              <a:ext uri="{FF2B5EF4-FFF2-40B4-BE49-F238E27FC236}">
                <a16:creationId xmlns:a16="http://schemas.microsoft.com/office/drawing/2014/main" id="{42810D0C-BEC3-43BE-AB87-420D01716162}"/>
              </a:ext>
            </a:extLst>
          </p:cNvPr>
          <p:cNvPicPr>
            <a:picLocks noChangeAspect="1"/>
          </p:cNvPicPr>
          <p:nvPr/>
        </p:nvPicPr>
        <p:blipFill>
          <a:blip r:embed="rId2"/>
          <a:stretch>
            <a:fillRect/>
          </a:stretch>
        </p:blipFill>
        <p:spPr>
          <a:xfrm>
            <a:off x="2290136" y="2274166"/>
            <a:ext cx="7123330" cy="3452075"/>
          </a:xfrm>
          <a:prstGeom prst="rect">
            <a:avLst/>
          </a:prstGeom>
        </p:spPr>
      </p:pic>
    </p:spTree>
    <p:extLst>
      <p:ext uri="{BB962C8B-B14F-4D97-AF65-F5344CB8AC3E}">
        <p14:creationId xmlns:p14="http://schemas.microsoft.com/office/powerpoint/2010/main" val="2660098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870444" y="3972975"/>
            <a:ext cx="6955750" cy="830997"/>
          </a:xfrm>
          <a:prstGeom prst="rect">
            <a:avLst/>
          </a:prstGeom>
        </p:spPr>
        <p:txBody>
          <a:bodyPr wrap="none">
            <a:spAutoFit/>
          </a:bodyPr>
          <a:lstStyle/>
          <a:p>
            <a:r>
              <a:rPr lang="zh-CN" altLang="en-US" sz="4800" b="1" dirty="0"/>
              <a:t>实战演练：录制古诗朗诵</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09614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3.4   </a:t>
            </a:r>
            <a:r>
              <a:rPr lang="zh-CN" altLang="en-US" b="1" dirty="0"/>
              <a:t>实战演练：录制古诗朗诵</a:t>
            </a:r>
            <a:endParaRPr lang="zh-CN" altLang="zh-CN" b="1" dirty="0"/>
          </a:p>
          <a:p>
            <a:pPr indent="457200"/>
            <a:r>
              <a:rPr lang="zh-CN" altLang="en-US" dirty="0"/>
              <a:t>本案例将利用多轨录音的方式来录制一首高品质的古诗朗诵。</a:t>
            </a:r>
            <a:endParaRPr lang="zh-CN" altLang="zh-CN" dirty="0"/>
          </a:p>
        </p:txBody>
      </p:sp>
      <p:pic>
        <p:nvPicPr>
          <p:cNvPr id="3" name="图片 2">
            <a:extLst>
              <a:ext uri="{FF2B5EF4-FFF2-40B4-BE49-F238E27FC236}">
                <a16:creationId xmlns:a16="http://schemas.microsoft.com/office/drawing/2014/main" id="{EF63AA6C-78E3-4658-B7BF-7C2A9257CB30}"/>
              </a:ext>
            </a:extLst>
          </p:cNvPr>
          <p:cNvPicPr>
            <a:picLocks noChangeAspect="1"/>
          </p:cNvPicPr>
          <p:nvPr/>
        </p:nvPicPr>
        <p:blipFill>
          <a:blip r:embed="rId2"/>
          <a:stretch>
            <a:fillRect/>
          </a:stretch>
        </p:blipFill>
        <p:spPr>
          <a:xfrm>
            <a:off x="2244094" y="2380507"/>
            <a:ext cx="7014445" cy="3195834"/>
          </a:xfrm>
          <a:prstGeom prst="rect">
            <a:avLst/>
          </a:prstGeom>
        </p:spPr>
      </p:pic>
    </p:spTree>
    <p:extLst>
      <p:ext uri="{BB962C8B-B14F-4D97-AF65-F5344CB8AC3E}">
        <p14:creationId xmlns:p14="http://schemas.microsoft.com/office/powerpoint/2010/main" val="1433316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062636" y="1989606"/>
            <a:ext cx="822574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使用</a:t>
            </a:r>
            <a:r>
              <a:rPr lang="en-US" altLang="zh-CN"/>
              <a:t>Audition</a:t>
            </a:r>
            <a:r>
              <a:rPr lang="zh-CN" altLang="en-US"/>
              <a:t>录制音频可以获得高质量的录音效果、灵活的录音设置、实时录音监控、强大的后期处理功能以及易于使用的界面和操作。这些优势使得</a:t>
            </a:r>
            <a:r>
              <a:rPr lang="en-US" altLang="zh-CN"/>
              <a:t>Audition</a:t>
            </a:r>
            <a:r>
              <a:rPr lang="zh-CN" altLang="en-US"/>
              <a:t>成为音频制作和处理的理想选择。</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2" y="1477514"/>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2" y="160684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0" y="253485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4" y="3572794"/>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1" y="2666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29" y="371937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1" y="251938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录音类型</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83526" y="356787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录制音频</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53520" y="4626151"/>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1" y="475759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9051" y="4557513"/>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录制古诗朗诵</a:t>
            </a:r>
            <a:endParaRPr lang="zh-CN" altLang="zh-CN" dirty="0"/>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476931" y="1467105"/>
            <a:ext cx="171713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录音设备准备</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4012637" cy="830997"/>
          </a:xfrm>
          <a:prstGeom prst="rect">
            <a:avLst/>
          </a:prstGeom>
        </p:spPr>
        <p:txBody>
          <a:bodyPr wrap="none">
            <a:spAutoFit/>
          </a:bodyPr>
          <a:lstStyle/>
          <a:p>
            <a:r>
              <a:rPr lang="zh-CN" altLang="en-US" sz="4800" b="1"/>
              <a:t>录音设备准备</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  </a:t>
            </a:r>
            <a:r>
              <a:rPr lang="zh-CN" altLang="en-US" b="1" dirty="0"/>
              <a:t>麦克风</a:t>
            </a:r>
            <a:endParaRPr lang="zh-CN" altLang="zh-CN" b="1" dirty="0"/>
          </a:p>
          <a:p>
            <a:pPr indent="457200"/>
            <a:r>
              <a:rPr lang="zh-CN" altLang="en-US" dirty="0"/>
              <a:t>麦克风也称为传声器，由英文</a:t>
            </a:r>
            <a:r>
              <a:rPr lang="en-US" altLang="zh-CN" dirty="0"/>
              <a:t>Microphone</a:t>
            </a:r>
            <a:r>
              <a:rPr lang="zh-CN" altLang="en-US" dirty="0"/>
              <a:t>翻译而来，它是一种将声音信号转换为电信号的能量转换器件。</a:t>
            </a:r>
          </a:p>
        </p:txBody>
      </p:sp>
      <p:pic>
        <p:nvPicPr>
          <p:cNvPr id="2" name="图片 1">
            <a:extLst>
              <a:ext uri="{FF2B5EF4-FFF2-40B4-BE49-F238E27FC236}">
                <a16:creationId xmlns:a16="http://schemas.microsoft.com/office/drawing/2014/main" id="{3417C50E-8336-4B0E-8F74-C5F7C2C8D702}"/>
              </a:ext>
            </a:extLst>
          </p:cNvPr>
          <p:cNvPicPr>
            <a:picLocks noChangeAspect="1"/>
          </p:cNvPicPr>
          <p:nvPr/>
        </p:nvPicPr>
        <p:blipFill>
          <a:blip r:embed="rId2"/>
          <a:stretch>
            <a:fillRect/>
          </a:stretch>
        </p:blipFill>
        <p:spPr>
          <a:xfrm>
            <a:off x="2979344" y="2343990"/>
            <a:ext cx="5290585" cy="3532154"/>
          </a:xfrm>
          <a:prstGeom prst="rect">
            <a:avLst/>
          </a:prstGeom>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  </a:t>
            </a:r>
            <a:r>
              <a:rPr lang="zh-CN" altLang="en-US" b="1" dirty="0"/>
              <a:t> 声卡</a:t>
            </a:r>
            <a:endParaRPr lang="zh-CN" altLang="zh-CN" b="1" dirty="0"/>
          </a:p>
          <a:p>
            <a:pPr indent="457200"/>
            <a:r>
              <a:rPr lang="zh-CN" altLang="en-US" dirty="0"/>
              <a:t>声卡也叫音频卡，是多媒体电脑中用于处理声音的接口卡。声卡可以将来自话筒、收录音机、激光唱片机等设备的语音、音乐等声音变成数字信号交给计算机处理，并以文件形式存盘，还可以把数字信号还原为真实的声音输出。</a:t>
            </a:r>
          </a:p>
        </p:txBody>
      </p:sp>
      <p:pic>
        <p:nvPicPr>
          <p:cNvPr id="2" name="图片 1">
            <a:extLst>
              <a:ext uri="{FF2B5EF4-FFF2-40B4-BE49-F238E27FC236}">
                <a16:creationId xmlns:a16="http://schemas.microsoft.com/office/drawing/2014/main" id="{2D000DF4-749A-468A-95A1-2E46E0A6934E}"/>
              </a:ext>
            </a:extLst>
          </p:cNvPr>
          <p:cNvPicPr>
            <a:picLocks noChangeAspect="1"/>
          </p:cNvPicPr>
          <p:nvPr/>
        </p:nvPicPr>
        <p:blipFill>
          <a:blip r:embed="rId2"/>
          <a:stretch>
            <a:fillRect/>
          </a:stretch>
        </p:blipFill>
        <p:spPr>
          <a:xfrm>
            <a:off x="3688136" y="2652832"/>
            <a:ext cx="4535302" cy="3397412"/>
          </a:xfrm>
          <a:prstGeom prst="rect">
            <a:avLst/>
          </a:prstGeom>
        </p:spPr>
      </p:pic>
    </p:spTree>
    <p:extLst>
      <p:ext uri="{BB962C8B-B14F-4D97-AF65-F5344CB8AC3E}">
        <p14:creationId xmlns:p14="http://schemas.microsoft.com/office/powerpoint/2010/main" val="4222572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en-US" b="1" dirty="0"/>
              <a:t> 耳机</a:t>
            </a:r>
            <a:r>
              <a:rPr lang="en-US" altLang="zh-CN" b="1" dirty="0"/>
              <a:t>/</a:t>
            </a:r>
            <a:r>
              <a:rPr lang="zh-CN" altLang="en-US" b="1" dirty="0"/>
              <a:t>音箱</a:t>
            </a:r>
            <a:endParaRPr lang="en-US" altLang="zh-CN" b="1" dirty="0"/>
          </a:p>
          <a:p>
            <a:pPr indent="457200"/>
            <a:r>
              <a:rPr lang="zh-CN" altLang="en-US" dirty="0"/>
              <a:t>耳机和音箱都被称为扬声器，是一种电声换能器件，能够将音频信号通过电磁、压电或静电效果使纸盆或膜片振动，与周围空气产生共振而发出声音。</a:t>
            </a:r>
          </a:p>
        </p:txBody>
      </p:sp>
      <p:pic>
        <p:nvPicPr>
          <p:cNvPr id="2" name="图片 1">
            <a:extLst>
              <a:ext uri="{FF2B5EF4-FFF2-40B4-BE49-F238E27FC236}">
                <a16:creationId xmlns:a16="http://schemas.microsoft.com/office/drawing/2014/main" id="{C38D43C8-C110-4D1E-914E-8D6021F88661}"/>
              </a:ext>
            </a:extLst>
          </p:cNvPr>
          <p:cNvPicPr>
            <a:picLocks noChangeAspect="1"/>
          </p:cNvPicPr>
          <p:nvPr/>
        </p:nvPicPr>
        <p:blipFill>
          <a:blip r:embed="rId2"/>
          <a:stretch>
            <a:fillRect/>
          </a:stretch>
        </p:blipFill>
        <p:spPr>
          <a:xfrm>
            <a:off x="1602275" y="2565154"/>
            <a:ext cx="8495810" cy="2936236"/>
          </a:xfrm>
          <a:prstGeom prst="rect">
            <a:avLst/>
          </a:prstGeom>
        </p:spPr>
      </p:pic>
    </p:spTree>
    <p:extLst>
      <p:ext uri="{BB962C8B-B14F-4D97-AF65-F5344CB8AC3E}">
        <p14:creationId xmlns:p14="http://schemas.microsoft.com/office/powerpoint/2010/main" val="1564184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  MIDI</a:t>
            </a:r>
            <a:r>
              <a:rPr lang="zh-CN" altLang="en-US" b="1" dirty="0"/>
              <a:t>键盘</a:t>
            </a:r>
            <a:endParaRPr lang="zh-CN" altLang="zh-CN" b="1" dirty="0"/>
          </a:p>
          <a:p>
            <a:pPr indent="457200"/>
            <a:r>
              <a:rPr lang="en-US" altLang="zh-CN" dirty="0"/>
              <a:t>MIDI</a:t>
            </a:r>
            <a:r>
              <a:rPr lang="zh-CN" altLang="en-US" dirty="0"/>
              <a:t>键盘外观上与电子钢琴类似，但其本身不是音源不能发声，因此一般与电脑连接使用。</a:t>
            </a:r>
          </a:p>
        </p:txBody>
      </p:sp>
      <p:pic>
        <p:nvPicPr>
          <p:cNvPr id="2" name="图片 1">
            <a:extLst>
              <a:ext uri="{FF2B5EF4-FFF2-40B4-BE49-F238E27FC236}">
                <a16:creationId xmlns:a16="http://schemas.microsoft.com/office/drawing/2014/main" id="{92324DD8-8B1D-4A1D-A127-A461FCF59759}"/>
              </a:ext>
            </a:extLst>
          </p:cNvPr>
          <p:cNvPicPr>
            <a:picLocks noChangeAspect="1"/>
          </p:cNvPicPr>
          <p:nvPr/>
        </p:nvPicPr>
        <p:blipFill>
          <a:blip r:embed="rId2"/>
          <a:stretch>
            <a:fillRect/>
          </a:stretch>
        </p:blipFill>
        <p:spPr>
          <a:xfrm>
            <a:off x="2218144" y="2116982"/>
            <a:ext cx="7420527" cy="2988621"/>
          </a:xfrm>
          <a:prstGeom prst="rect">
            <a:avLst/>
          </a:prstGeom>
        </p:spPr>
      </p:pic>
    </p:spTree>
    <p:extLst>
      <p:ext uri="{BB962C8B-B14F-4D97-AF65-F5344CB8AC3E}">
        <p14:creationId xmlns:p14="http://schemas.microsoft.com/office/powerpoint/2010/main" val="2559414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  </a:t>
            </a:r>
            <a:r>
              <a:rPr lang="zh-CN" altLang="en-US" b="1" dirty="0"/>
              <a:t>调音台</a:t>
            </a:r>
            <a:endParaRPr lang="en-US" altLang="zh-CN" b="1" dirty="0"/>
          </a:p>
          <a:p>
            <a:pPr indent="457200"/>
            <a:r>
              <a:rPr lang="zh-CN" altLang="en-US" dirty="0"/>
              <a:t>调音台又称为调音控制台。调音台将多路输入信号进行放大、混合、分配、音质修饰和音响效果加工，是现代电台广播、舞台扩音、音响节目制作等系统中进行播送和录制的重要设备。</a:t>
            </a:r>
          </a:p>
        </p:txBody>
      </p:sp>
      <p:pic>
        <p:nvPicPr>
          <p:cNvPr id="2" name="图片 1">
            <a:extLst>
              <a:ext uri="{FF2B5EF4-FFF2-40B4-BE49-F238E27FC236}">
                <a16:creationId xmlns:a16="http://schemas.microsoft.com/office/drawing/2014/main" id="{C1D1A9CD-DA04-4304-8B8F-973CBDF9EE74}"/>
              </a:ext>
            </a:extLst>
          </p:cNvPr>
          <p:cNvPicPr>
            <a:picLocks noChangeAspect="1"/>
          </p:cNvPicPr>
          <p:nvPr/>
        </p:nvPicPr>
        <p:blipFill>
          <a:blip r:embed="rId2"/>
          <a:stretch>
            <a:fillRect/>
          </a:stretch>
        </p:blipFill>
        <p:spPr>
          <a:xfrm>
            <a:off x="2792160" y="2832361"/>
            <a:ext cx="6607680" cy="3038353"/>
          </a:xfrm>
          <a:prstGeom prst="rect">
            <a:avLst/>
          </a:prstGeom>
        </p:spPr>
      </p:pic>
    </p:spTree>
    <p:extLst>
      <p:ext uri="{BB962C8B-B14F-4D97-AF65-F5344CB8AC3E}">
        <p14:creationId xmlns:p14="http://schemas.microsoft.com/office/powerpoint/2010/main" val="253471986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TotalTime>
  <Words>642</Words>
  <Application>Microsoft Office PowerPoint</Application>
  <PresentationFormat>宽屏</PresentationFormat>
  <Paragraphs>48</Paragraphs>
  <Slides>20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20</vt:i4>
      </vt:variant>
    </vt:vector>
  </HeadingPairs>
  <TitlesOfParts>
    <vt:vector size="26"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Au音频编辑处理</dc:title>
  <dc:creator>Administrator</dc:creator>
  <cp:lastModifiedBy>Administrator</cp:lastModifiedBy>
  <cp:revision>569</cp:revision>
  <dcterms:created xsi:type="dcterms:W3CDTF">2020-06-26T11:31:00Z</dcterms:created>
  <dcterms:modified xsi:type="dcterms:W3CDTF">2025-02-28T09:15:31Z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