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365" r:id="rId3"/>
    <p:sldId id="292" r:id="rId4"/>
    <p:sldId id="290" r:id="rId5"/>
    <p:sldId id="532" r:id="rId6"/>
    <p:sldId id="531" r:id="rId7"/>
    <p:sldId id="367" r:id="rId8"/>
    <p:sldId id="478" r:id="rId9"/>
    <p:sldId id="520" r:id="rId10"/>
    <p:sldId id="521" r:id="rId11"/>
    <p:sldId id="522" r:id="rId12"/>
    <p:sldId id="523" r:id="rId13"/>
    <p:sldId id="524" r:id="rId14"/>
    <p:sldId id="525" r:id="rId15"/>
    <p:sldId id="526" r:id="rId16"/>
    <p:sldId id="481" r:id="rId17"/>
    <p:sldId id="482" r:id="rId18"/>
    <p:sldId id="527" r:id="rId19"/>
    <p:sldId id="528" r:id="rId20"/>
    <p:sldId id="529" r:id="rId21"/>
    <p:sldId id="530" r:id="rId22"/>
    <p:sldId id="483" r:id="rId23"/>
    <p:sldId id="487" r:id="rId24"/>
    <p:sldId id="488" r:id="rId25"/>
    <p:sldId id="286"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CCFF"/>
    <a:srgbClr val="CDB8AD"/>
    <a:srgbClr val="7D6B63"/>
    <a:srgbClr val="D99211"/>
    <a:srgbClr val="EDA221"/>
    <a:srgbClr val="FFBC04"/>
    <a:srgbClr val="FEB801"/>
    <a:srgbClr val="B57A0F"/>
    <a:srgbClr val="D18C11"/>
    <a:srgbClr val="C3830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92" autoAdjust="0"/>
    <p:restoredTop sz="94660"/>
  </p:normalViewPr>
  <p:slideViewPr>
    <p:cSldViewPr snapToGrid="0">
      <p:cViewPr varScale="1">
        <p:scale>
          <a:sx n="87" d="100"/>
          <a:sy n="87" d="100"/>
        </p:scale>
        <p:origin x="114" y="15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descr="图片包含 游戏机&#10;&#10;描述已自动生成">
            <a:extLst>
              <a:ext uri="{FF2B5EF4-FFF2-40B4-BE49-F238E27FC236}">
                <a16:creationId xmlns:a16="http://schemas.microsoft.com/office/drawing/2014/main" id="{4E08BE82-6930-4EF0-9FF3-EB768F7D2884}"/>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3675891" y="-4547769"/>
            <a:ext cx="12073131" cy="8658691"/>
          </a:xfrm>
          <a:prstGeom prst="rect">
            <a:avLst/>
          </a:prstGeom>
        </p:spPr>
      </p:pic>
      <p:pic>
        <p:nvPicPr>
          <p:cNvPr id="8" name="图片 7" descr="图片包含 游戏机&#10;&#10;描述已自动生成">
            <a:extLst>
              <a:ext uri="{FF2B5EF4-FFF2-40B4-BE49-F238E27FC236}">
                <a16:creationId xmlns:a16="http://schemas.microsoft.com/office/drawing/2014/main" id="{CA132A93-7E31-4F2C-AD69-267977D5A1B9}"/>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5686929" y="2987565"/>
            <a:ext cx="8590542" cy="6161024"/>
          </a:xfrm>
          <a:prstGeom prst="rect">
            <a:avLst/>
          </a:prstGeom>
        </p:spPr>
      </p:pic>
      <p:sp>
        <p:nvSpPr>
          <p:cNvPr id="9" name="文本框 8">
            <a:extLst>
              <a:ext uri="{FF2B5EF4-FFF2-40B4-BE49-F238E27FC236}">
                <a16:creationId xmlns:a16="http://schemas.microsoft.com/office/drawing/2014/main" id="{1CA44BA0-EDA4-4024-A8AD-FDD11A4F89D5}"/>
              </a:ext>
            </a:extLst>
          </p:cNvPr>
          <p:cNvSpPr txBox="1"/>
          <p:nvPr userDrawn="1"/>
        </p:nvSpPr>
        <p:spPr>
          <a:xfrm>
            <a:off x="3817408" y="6408107"/>
            <a:ext cx="6920917" cy="261610"/>
          </a:xfrm>
          <a:prstGeom prst="rect">
            <a:avLst/>
          </a:prstGeom>
          <a:noFill/>
        </p:spPr>
        <p:txBody>
          <a:bodyPr wrap="square" rtlCol="0">
            <a:spAutoFit/>
          </a:bodyPr>
          <a:lstStyle/>
          <a:p>
            <a:r>
              <a:rPr lang="zh-CN" altLang="en-US" sz="1100" dirty="0">
                <a:solidFill>
                  <a:schemeClr val="tx1"/>
                </a:solidFill>
              </a:rPr>
              <a:t>关注微信公众平台</a:t>
            </a:r>
            <a:r>
              <a:rPr lang="en-US" altLang="zh-CN" sz="1100" dirty="0">
                <a:solidFill>
                  <a:schemeClr val="tx1"/>
                </a:solidFill>
              </a:rPr>
              <a:t>DSSF007</a:t>
            </a:r>
            <a:r>
              <a:rPr lang="zh-CN" altLang="en-US" sz="1100" dirty="0">
                <a:solidFill>
                  <a:schemeClr val="tx1"/>
                </a:solidFill>
              </a:rPr>
              <a:t>，回复关键字“经典课堂”获取更多资源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77601"/>
          </a:xfrm>
          <a:prstGeom prst="rect">
            <a:avLst/>
          </a:prstGeom>
          <a:noFill/>
        </p:spPr>
        <p:txBody>
          <a:bodyPr vert="eaVert" wrap="none" rtlCol="0">
            <a:spAutoFit/>
          </a:bodyPr>
          <a:lstStyle/>
          <a:p>
            <a:r>
              <a:rPr lang="zh-CN" altLang="en-US" sz="7200" dirty="0">
                <a:solidFill>
                  <a:srgbClr val="AD6126"/>
                </a:solidFill>
                <a:latin typeface="站酷小薇LOGO体" panose="02010600010101010101" pitchFamily="2" charset="-122"/>
                <a:ea typeface="站酷小薇LOGO体" panose="02010600010101010101" pitchFamily="2"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1243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dirty="0">
                <a:blipFill dpi="0" rotWithShape="1">
                  <a:blip r:embed="rId2">
                    <a:extLst>
                      <a:ext uri="{28A0092B-C50C-407E-A947-70E740481C1C}">
                        <a14:useLocalDpi xmlns:a14="http://schemas.microsoft.com/office/drawing/2010/main" val="0"/>
                      </a:ext>
                    </a:extLst>
                  </a:blip>
                  <a:srcRect/>
                  <a:stretch>
                    <a:fillRect/>
                  </a:stretch>
                </a:blipFill>
              </a:rPr>
              <a:t>-------------</a:t>
            </a:r>
            <a:endParaRPr lang="zh-CN" altLang="en-US" dirty="0">
              <a:blipFill dpi="0" rotWithShape="1">
                <a:blip r:embed="rId2">
                  <a:extLst>
                    <a:ext uri="{28A0092B-C50C-407E-A947-70E740481C1C}">
                      <a14:useLocalDpi xmlns:a14="http://schemas.microsoft.com/office/drawing/2010/main" val="0"/>
                    </a:ext>
                  </a:extLst>
                </a:blip>
                <a:srcRect/>
                <a:stretch>
                  <a:fillRect/>
                </a:stretch>
              </a:blipFill>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1034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AE5AAF-4686-4DBC-AD82-82ACA52592B1}" type="datetimeFigureOut">
              <a:rPr lang="zh-CN" altLang="en-US" smtClean="0"/>
              <a:t>2025/2/28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E9F4B-4EC2-4F8F-9FBC-A9585385FE3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0"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6.xml"/><Relationship Id="rId1" Type="http://schemas.openxmlformats.org/officeDocument/2006/relationships/slideLayout" Target="../slideLayouts/slideLayout7.xml"/><Relationship Id="rId4" Type="http://schemas.openxmlformats.org/officeDocument/2006/relationships/slide" Target="slide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05031"/>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dirty="0"/>
          </a:p>
        </p:txBody>
      </p:sp>
      <p:sp>
        <p:nvSpPr>
          <p:cNvPr id="6" name="文本框 5"/>
          <p:cNvSpPr txBox="1"/>
          <p:nvPr/>
        </p:nvSpPr>
        <p:spPr>
          <a:xfrm>
            <a:off x="1447433" y="4187013"/>
            <a:ext cx="9794348" cy="1015663"/>
          </a:xfrm>
          <a:prstGeom prst="rect">
            <a:avLst/>
          </a:prstGeom>
          <a:noFill/>
        </p:spPr>
        <p:txBody>
          <a:bodyPr wrap="square" rtlCol="0">
            <a:spAutoFit/>
          </a:bodyPr>
          <a:lstStyle/>
          <a:p>
            <a:r>
              <a:rPr lang="zh-CN" altLang="en-US" sz="6000" b="1" dirty="0">
                <a:solidFill>
                  <a:schemeClr val="bg1"/>
                </a:solidFill>
                <a:latin typeface="微软雅黑" panose="020B0503020204020204" pitchFamily="34" charset="-122"/>
                <a:ea typeface="微软雅黑" panose="020B0503020204020204" pitchFamily="34" charset="-122"/>
              </a:rPr>
              <a:t>模块</a:t>
            </a:r>
            <a:r>
              <a:rPr lang="en-US" altLang="zh-CN" sz="6000" b="1" dirty="0">
                <a:solidFill>
                  <a:schemeClr val="bg1"/>
                </a:solidFill>
                <a:latin typeface="微软雅黑" panose="020B0503020204020204" pitchFamily="34" charset="-122"/>
                <a:ea typeface="微软雅黑" panose="020B0503020204020204" pitchFamily="34" charset="-122"/>
              </a:rPr>
              <a:t>7  </a:t>
            </a:r>
            <a:r>
              <a:rPr lang="zh-CN" altLang="en-US" sz="6000" b="1" dirty="0">
                <a:solidFill>
                  <a:schemeClr val="bg1"/>
                </a:solidFill>
                <a:latin typeface="微软雅黑" panose="020B0503020204020204" pitchFamily="34" charset="-122"/>
                <a:ea typeface="微软雅黑" panose="020B0503020204020204" pitchFamily="34" charset="-122"/>
              </a:rPr>
              <a:t>降噪处理</a:t>
            </a:r>
            <a:endParaRPr lang="zh-CN" altLang="zh-CN" sz="6000" b="1" dirty="0">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33781" y="681805"/>
            <a:ext cx="9336847"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7.2.4  </a:t>
            </a:r>
            <a:r>
              <a:rPr lang="zh-CN" altLang="en-US" b="1" dirty="0"/>
              <a:t>降低嘶声（处理）</a:t>
            </a:r>
            <a:endParaRPr lang="zh-CN" altLang="zh-CN" b="1" dirty="0"/>
          </a:p>
          <a:p>
            <a:pPr indent="457200"/>
            <a:r>
              <a:rPr lang="zh-CN" altLang="en-US" dirty="0"/>
              <a:t>“降低嘶声（处理）”效果器可减少录音带、黑胶唱片或麦克风前置放大器等音源中的嘶声。如果某个频率范围在称为噪声门的振幅阈值以下，该效果可以大幅降低该频率范围的振幅。高于阈值的频率范围内的音频保持不变。如果音频有一致的背景嘶声，则可以完全去除该嘶声。</a:t>
            </a:r>
          </a:p>
          <a:p>
            <a:pPr indent="457200"/>
            <a:endParaRPr lang="zh-CN" altLang="en-US" dirty="0"/>
          </a:p>
        </p:txBody>
      </p:sp>
      <p:pic>
        <p:nvPicPr>
          <p:cNvPr id="2" name="图片 1">
            <a:extLst>
              <a:ext uri="{FF2B5EF4-FFF2-40B4-BE49-F238E27FC236}">
                <a16:creationId xmlns:a16="http://schemas.microsoft.com/office/drawing/2014/main" id="{A5F61F46-2F50-42C6-818B-D26AB01B55FB}"/>
              </a:ext>
            </a:extLst>
          </p:cNvPr>
          <p:cNvPicPr>
            <a:picLocks noChangeAspect="1"/>
          </p:cNvPicPr>
          <p:nvPr/>
        </p:nvPicPr>
        <p:blipFill>
          <a:blip r:embed="rId2"/>
          <a:stretch>
            <a:fillRect/>
          </a:stretch>
        </p:blipFill>
        <p:spPr>
          <a:xfrm>
            <a:off x="4690167" y="3042862"/>
            <a:ext cx="3171429" cy="3133333"/>
          </a:xfrm>
          <a:prstGeom prst="rect">
            <a:avLst/>
          </a:prstGeom>
        </p:spPr>
      </p:pic>
    </p:spTree>
    <p:extLst>
      <p:ext uri="{BB962C8B-B14F-4D97-AF65-F5344CB8AC3E}">
        <p14:creationId xmlns:p14="http://schemas.microsoft.com/office/powerpoint/2010/main" val="9903324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33781" y="681805"/>
            <a:ext cx="9336847"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7.2.5  </a:t>
            </a:r>
            <a:r>
              <a:rPr lang="zh-CN" altLang="en-US" b="1" dirty="0"/>
              <a:t>自适应降噪</a:t>
            </a:r>
            <a:endParaRPr lang="zh-CN" altLang="zh-CN" b="1" dirty="0"/>
          </a:p>
          <a:p>
            <a:pPr indent="457200"/>
            <a:r>
              <a:rPr lang="zh-CN" altLang="en-US" dirty="0"/>
              <a:t>“自适应降噪”效果器可以快速去除变化的宽频噪声，如背景声音、隆隆声和风声。由于此效果实时起作用，用户可以将该效果与“效果组”中的其他效果合并，并在“多轨编辑器”中应用。相反，标准“降噪”效果只能作为脱机处理在“波形编辑器”中使用。在去除恒定噪声（如嘶嘶声或嗡嗡声）时，该效果有时更有效。</a:t>
            </a:r>
          </a:p>
        </p:txBody>
      </p:sp>
      <p:pic>
        <p:nvPicPr>
          <p:cNvPr id="2" name="图片 1">
            <a:extLst>
              <a:ext uri="{FF2B5EF4-FFF2-40B4-BE49-F238E27FC236}">
                <a16:creationId xmlns:a16="http://schemas.microsoft.com/office/drawing/2014/main" id="{BB2C01C5-3247-41A2-AADE-38A1F076BDD6}"/>
              </a:ext>
            </a:extLst>
          </p:cNvPr>
          <p:cNvPicPr>
            <a:picLocks noChangeAspect="1"/>
          </p:cNvPicPr>
          <p:nvPr/>
        </p:nvPicPr>
        <p:blipFill>
          <a:blip r:embed="rId2"/>
          <a:stretch>
            <a:fillRect/>
          </a:stretch>
        </p:blipFill>
        <p:spPr>
          <a:xfrm>
            <a:off x="4495768" y="3028088"/>
            <a:ext cx="3200464" cy="3077798"/>
          </a:xfrm>
          <a:prstGeom prst="rect">
            <a:avLst/>
          </a:prstGeom>
        </p:spPr>
      </p:pic>
    </p:spTree>
    <p:extLst>
      <p:ext uri="{BB962C8B-B14F-4D97-AF65-F5344CB8AC3E}">
        <p14:creationId xmlns:p14="http://schemas.microsoft.com/office/powerpoint/2010/main" val="40267366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33781" y="681805"/>
            <a:ext cx="9336847"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7.2.6  </a:t>
            </a:r>
            <a:r>
              <a:rPr lang="zh-CN" altLang="en-US" b="1" dirty="0"/>
              <a:t>自动咔哒声移除</a:t>
            </a:r>
            <a:endParaRPr lang="zh-CN" altLang="zh-CN" b="1" dirty="0"/>
          </a:p>
          <a:p>
            <a:pPr indent="457200"/>
            <a:r>
              <a:rPr lang="zh-CN" altLang="en-US" dirty="0"/>
              <a:t>“自动咔哒声移除”效果器可以快速去除黑胶唱片中的噼啪声和静电噪音，校正一大片区域的音频或单个咔哒声或爆音。</a:t>
            </a:r>
          </a:p>
        </p:txBody>
      </p:sp>
      <p:pic>
        <p:nvPicPr>
          <p:cNvPr id="2" name="图片 1">
            <a:extLst>
              <a:ext uri="{FF2B5EF4-FFF2-40B4-BE49-F238E27FC236}">
                <a16:creationId xmlns:a16="http://schemas.microsoft.com/office/drawing/2014/main" id="{C943043B-CF4C-4F07-884E-6EEE0F9EB259}"/>
              </a:ext>
            </a:extLst>
          </p:cNvPr>
          <p:cNvPicPr>
            <a:picLocks noChangeAspect="1"/>
          </p:cNvPicPr>
          <p:nvPr/>
        </p:nvPicPr>
        <p:blipFill>
          <a:blip r:embed="rId2"/>
          <a:stretch>
            <a:fillRect/>
          </a:stretch>
        </p:blipFill>
        <p:spPr>
          <a:xfrm>
            <a:off x="2723807" y="2416562"/>
            <a:ext cx="6172199" cy="3185070"/>
          </a:xfrm>
          <a:prstGeom prst="rect">
            <a:avLst/>
          </a:prstGeom>
        </p:spPr>
      </p:pic>
    </p:spTree>
    <p:extLst>
      <p:ext uri="{BB962C8B-B14F-4D97-AF65-F5344CB8AC3E}">
        <p14:creationId xmlns:p14="http://schemas.microsoft.com/office/powerpoint/2010/main" val="4647736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33781" y="681805"/>
            <a:ext cx="9336847"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7.2.7  </a:t>
            </a:r>
            <a:r>
              <a:rPr lang="zh-CN" altLang="en-US" b="1" dirty="0"/>
              <a:t>自动相位校正</a:t>
            </a:r>
            <a:endParaRPr lang="zh-CN" altLang="zh-CN" b="1" dirty="0"/>
          </a:p>
          <a:p>
            <a:pPr indent="457200"/>
            <a:r>
              <a:rPr lang="zh-CN" altLang="en-US" dirty="0"/>
              <a:t>“自动相位校正”效果器可处理未对准的磁头中的方位角误差、放置错误的麦克风的立体声模糊以及许多其他相位相关问题。</a:t>
            </a:r>
          </a:p>
        </p:txBody>
      </p:sp>
      <p:pic>
        <p:nvPicPr>
          <p:cNvPr id="2" name="图片 1">
            <a:extLst>
              <a:ext uri="{FF2B5EF4-FFF2-40B4-BE49-F238E27FC236}">
                <a16:creationId xmlns:a16="http://schemas.microsoft.com/office/drawing/2014/main" id="{159A3929-8B94-4172-B563-5101B1D47B8D}"/>
              </a:ext>
            </a:extLst>
          </p:cNvPr>
          <p:cNvPicPr>
            <a:picLocks noChangeAspect="1"/>
          </p:cNvPicPr>
          <p:nvPr/>
        </p:nvPicPr>
        <p:blipFill>
          <a:blip r:embed="rId2"/>
          <a:stretch>
            <a:fillRect/>
          </a:stretch>
        </p:blipFill>
        <p:spPr>
          <a:xfrm>
            <a:off x="3561679" y="2287551"/>
            <a:ext cx="4806292" cy="3753485"/>
          </a:xfrm>
          <a:prstGeom prst="rect">
            <a:avLst/>
          </a:prstGeom>
        </p:spPr>
      </p:pic>
    </p:spTree>
    <p:extLst>
      <p:ext uri="{BB962C8B-B14F-4D97-AF65-F5344CB8AC3E}">
        <p14:creationId xmlns:p14="http://schemas.microsoft.com/office/powerpoint/2010/main" val="15074359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33781" y="681805"/>
            <a:ext cx="9336847"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7.2.8  </a:t>
            </a:r>
            <a:r>
              <a:rPr lang="zh-CN" altLang="en-US" b="1" dirty="0"/>
              <a:t>消除嗡嗡声</a:t>
            </a:r>
            <a:endParaRPr lang="zh-CN" altLang="zh-CN" b="1" dirty="0"/>
          </a:p>
          <a:p>
            <a:pPr indent="457200"/>
            <a:r>
              <a:rPr lang="zh-CN" altLang="en-US" dirty="0"/>
              <a:t>“消除嗡嗡声”效果器可以去除窄频段及其谐波，最常见的是照明设备和电子设备的电线嗡嗡声。但“消除嗡嗡声”也可以应用陷波滤波器，以从源音频中去除过度的谐振频率。</a:t>
            </a:r>
          </a:p>
        </p:txBody>
      </p:sp>
      <p:pic>
        <p:nvPicPr>
          <p:cNvPr id="2" name="图片 1">
            <a:extLst>
              <a:ext uri="{FF2B5EF4-FFF2-40B4-BE49-F238E27FC236}">
                <a16:creationId xmlns:a16="http://schemas.microsoft.com/office/drawing/2014/main" id="{D91CB31D-798A-434F-A4F3-6CE4C55CE23F}"/>
              </a:ext>
            </a:extLst>
          </p:cNvPr>
          <p:cNvPicPr>
            <a:picLocks noChangeAspect="1"/>
          </p:cNvPicPr>
          <p:nvPr/>
        </p:nvPicPr>
        <p:blipFill>
          <a:blip r:embed="rId2"/>
          <a:stretch>
            <a:fillRect/>
          </a:stretch>
        </p:blipFill>
        <p:spPr>
          <a:xfrm>
            <a:off x="4268864" y="2325890"/>
            <a:ext cx="3226217" cy="3850305"/>
          </a:xfrm>
          <a:prstGeom prst="rect">
            <a:avLst/>
          </a:prstGeom>
        </p:spPr>
      </p:pic>
    </p:spTree>
    <p:extLst>
      <p:ext uri="{BB962C8B-B14F-4D97-AF65-F5344CB8AC3E}">
        <p14:creationId xmlns:p14="http://schemas.microsoft.com/office/powerpoint/2010/main" val="24176542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33781" y="681805"/>
            <a:ext cx="9336847" cy="961289"/>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7.2.9  </a:t>
            </a:r>
            <a:r>
              <a:rPr lang="zh-CN" altLang="en-US" b="1" dirty="0"/>
              <a:t>减少混响</a:t>
            </a:r>
            <a:endParaRPr lang="zh-CN" altLang="zh-CN" b="1" dirty="0"/>
          </a:p>
          <a:p>
            <a:pPr indent="457200"/>
            <a:r>
              <a:rPr lang="zh-CN" altLang="en-US" dirty="0"/>
              <a:t>“减少混响”效果可评估混响轮廓并帮助调整混响总量。</a:t>
            </a:r>
          </a:p>
        </p:txBody>
      </p:sp>
      <p:pic>
        <p:nvPicPr>
          <p:cNvPr id="2" name="图片 1">
            <a:extLst>
              <a:ext uri="{FF2B5EF4-FFF2-40B4-BE49-F238E27FC236}">
                <a16:creationId xmlns:a16="http://schemas.microsoft.com/office/drawing/2014/main" id="{C2ADC13F-1470-4B2B-BCEF-B3F64B77AD51}"/>
              </a:ext>
            </a:extLst>
          </p:cNvPr>
          <p:cNvPicPr>
            <a:picLocks noChangeAspect="1"/>
          </p:cNvPicPr>
          <p:nvPr/>
        </p:nvPicPr>
        <p:blipFill>
          <a:blip r:embed="rId2"/>
          <a:stretch>
            <a:fillRect/>
          </a:stretch>
        </p:blipFill>
        <p:spPr>
          <a:xfrm>
            <a:off x="3071398" y="1875271"/>
            <a:ext cx="5158201" cy="4300924"/>
          </a:xfrm>
          <a:prstGeom prst="rect">
            <a:avLst/>
          </a:prstGeom>
        </p:spPr>
      </p:pic>
    </p:spTree>
    <p:extLst>
      <p:ext uri="{BB962C8B-B14F-4D97-AF65-F5344CB8AC3E}">
        <p14:creationId xmlns:p14="http://schemas.microsoft.com/office/powerpoint/2010/main" val="14270929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239576"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259185" y="3972975"/>
            <a:ext cx="3877985" cy="830997"/>
          </a:xfrm>
          <a:prstGeom prst="rect">
            <a:avLst/>
          </a:prstGeom>
        </p:spPr>
        <p:txBody>
          <a:bodyPr wrap="none">
            <a:spAutoFit/>
          </a:bodyPr>
          <a:lstStyle/>
          <a:p>
            <a:r>
              <a:rPr lang="zh-CN" altLang="en-US" sz="4800" b="1" dirty="0"/>
              <a:t>噪声修复工具</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552210"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03</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7678230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59241" y="549275"/>
            <a:ext cx="9030484"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7.3.1  </a:t>
            </a:r>
            <a:r>
              <a:rPr lang="zh-CN" altLang="en-US" b="1" dirty="0"/>
              <a:t>常见工具介绍</a:t>
            </a:r>
            <a:endParaRPr lang="en-US" altLang="zh-CN" dirty="0"/>
          </a:p>
          <a:p>
            <a:pPr indent="457200"/>
            <a:r>
              <a:rPr lang="zh-CN" altLang="en-US" dirty="0"/>
              <a:t>（</a:t>
            </a:r>
            <a:r>
              <a:rPr lang="en-US" altLang="zh-CN" dirty="0"/>
              <a:t>1</a:t>
            </a:r>
            <a:r>
              <a:rPr lang="zh-CN" altLang="en-US" dirty="0"/>
              <a:t>）时间选择工具（</a:t>
            </a:r>
            <a:r>
              <a:rPr lang="en-US" altLang="zh-CN" dirty="0"/>
              <a:t>T</a:t>
            </a:r>
            <a:r>
              <a:rPr lang="zh-CN" altLang="en-US" dirty="0"/>
              <a:t>）</a:t>
            </a:r>
            <a:endParaRPr lang="en-US" altLang="zh-CN" dirty="0"/>
          </a:p>
          <a:p>
            <a:pPr indent="457200"/>
            <a:r>
              <a:rPr lang="zh-CN" altLang="en-US" dirty="0"/>
              <a:t>时间选择工具可用于选择频谱图上某个时间段上的所有频率成分的音频。</a:t>
            </a:r>
            <a:endParaRPr lang="zh-CN" altLang="zh-CN" dirty="0"/>
          </a:p>
        </p:txBody>
      </p:sp>
      <p:pic>
        <p:nvPicPr>
          <p:cNvPr id="2" name="图片 1">
            <a:extLst>
              <a:ext uri="{FF2B5EF4-FFF2-40B4-BE49-F238E27FC236}">
                <a16:creationId xmlns:a16="http://schemas.microsoft.com/office/drawing/2014/main" id="{E4B2C1F9-1E6B-4C98-BE61-A4419DD8E695}"/>
              </a:ext>
            </a:extLst>
          </p:cNvPr>
          <p:cNvPicPr>
            <a:picLocks noChangeAspect="1"/>
          </p:cNvPicPr>
          <p:nvPr/>
        </p:nvPicPr>
        <p:blipFill>
          <a:blip r:embed="rId2"/>
          <a:stretch>
            <a:fillRect/>
          </a:stretch>
        </p:blipFill>
        <p:spPr>
          <a:xfrm>
            <a:off x="2394165" y="2400428"/>
            <a:ext cx="6897549" cy="3310824"/>
          </a:xfrm>
          <a:prstGeom prst="rect">
            <a:avLst/>
          </a:prstGeom>
        </p:spPr>
      </p:pic>
    </p:spTree>
    <p:extLst>
      <p:ext uri="{BB962C8B-B14F-4D97-AF65-F5344CB8AC3E}">
        <p14:creationId xmlns:p14="http://schemas.microsoft.com/office/powerpoint/2010/main" val="40101322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02275" y="806112"/>
            <a:ext cx="9030484" cy="961289"/>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en-US" dirty="0"/>
              <a:t>（</a:t>
            </a:r>
            <a:r>
              <a:rPr lang="en-US" altLang="zh-CN" dirty="0"/>
              <a:t>2</a:t>
            </a:r>
            <a:r>
              <a:rPr lang="zh-CN" altLang="en-US" dirty="0"/>
              <a:t>）框选工具（</a:t>
            </a:r>
            <a:r>
              <a:rPr lang="en-US" altLang="zh-CN" dirty="0"/>
              <a:t>E</a:t>
            </a:r>
            <a:r>
              <a:rPr lang="zh-CN" altLang="en-US" dirty="0"/>
              <a:t>）</a:t>
            </a:r>
          </a:p>
          <a:p>
            <a:pPr indent="457200"/>
            <a:r>
              <a:rPr lang="zh-CN" altLang="en-US" dirty="0"/>
              <a:t>框选工具用于选择局部频谱。</a:t>
            </a:r>
            <a:endParaRPr lang="zh-CN" altLang="zh-CN" dirty="0"/>
          </a:p>
        </p:txBody>
      </p:sp>
      <p:pic>
        <p:nvPicPr>
          <p:cNvPr id="3" name="图片 2">
            <a:extLst>
              <a:ext uri="{FF2B5EF4-FFF2-40B4-BE49-F238E27FC236}">
                <a16:creationId xmlns:a16="http://schemas.microsoft.com/office/drawing/2014/main" id="{1469DBC5-6847-444D-AB6A-CDE8D4C952A3}"/>
              </a:ext>
            </a:extLst>
          </p:cNvPr>
          <p:cNvPicPr>
            <a:picLocks noChangeAspect="1"/>
          </p:cNvPicPr>
          <p:nvPr/>
        </p:nvPicPr>
        <p:blipFill>
          <a:blip r:embed="rId2"/>
          <a:stretch>
            <a:fillRect/>
          </a:stretch>
        </p:blipFill>
        <p:spPr>
          <a:xfrm>
            <a:off x="2281288" y="2183861"/>
            <a:ext cx="6673270" cy="3197608"/>
          </a:xfrm>
          <a:prstGeom prst="rect">
            <a:avLst/>
          </a:prstGeom>
        </p:spPr>
      </p:pic>
    </p:spTree>
    <p:extLst>
      <p:ext uri="{BB962C8B-B14F-4D97-AF65-F5344CB8AC3E}">
        <p14:creationId xmlns:p14="http://schemas.microsoft.com/office/powerpoint/2010/main" val="39344647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02275" y="806112"/>
            <a:ext cx="9030484" cy="961289"/>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en-US" dirty="0"/>
              <a:t>（</a:t>
            </a:r>
            <a:r>
              <a:rPr lang="en-US" altLang="zh-CN" dirty="0"/>
              <a:t>3</a:t>
            </a:r>
            <a:r>
              <a:rPr lang="zh-CN" altLang="en-US" dirty="0"/>
              <a:t>）套索选择工具（</a:t>
            </a:r>
            <a:r>
              <a:rPr lang="en-US" altLang="zh-CN" dirty="0"/>
              <a:t>D</a:t>
            </a:r>
            <a:r>
              <a:rPr lang="zh-CN" altLang="en-US" dirty="0"/>
              <a:t>）</a:t>
            </a:r>
          </a:p>
          <a:p>
            <a:pPr indent="457200"/>
            <a:r>
              <a:rPr lang="zh-CN" altLang="en-US" dirty="0"/>
              <a:t>套索选择工具用于选择局部频谱。</a:t>
            </a:r>
            <a:endParaRPr lang="zh-CN" altLang="zh-CN" dirty="0"/>
          </a:p>
        </p:txBody>
      </p:sp>
      <p:pic>
        <p:nvPicPr>
          <p:cNvPr id="2" name="图片 1">
            <a:extLst>
              <a:ext uri="{FF2B5EF4-FFF2-40B4-BE49-F238E27FC236}">
                <a16:creationId xmlns:a16="http://schemas.microsoft.com/office/drawing/2014/main" id="{F3026E19-5014-4E4F-A9AD-EE57044F4D1F}"/>
              </a:ext>
            </a:extLst>
          </p:cNvPr>
          <p:cNvPicPr>
            <a:picLocks noChangeAspect="1"/>
          </p:cNvPicPr>
          <p:nvPr/>
        </p:nvPicPr>
        <p:blipFill>
          <a:blip r:embed="rId2"/>
          <a:stretch>
            <a:fillRect/>
          </a:stretch>
        </p:blipFill>
        <p:spPr>
          <a:xfrm>
            <a:off x="2172468" y="2166926"/>
            <a:ext cx="7255511" cy="3484366"/>
          </a:xfrm>
          <a:prstGeom prst="rect">
            <a:avLst/>
          </a:prstGeom>
        </p:spPr>
      </p:pic>
    </p:spTree>
    <p:extLst>
      <p:ext uri="{BB962C8B-B14F-4D97-AF65-F5344CB8AC3E}">
        <p14:creationId xmlns:p14="http://schemas.microsoft.com/office/powerpoint/2010/main" val="37000750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467625" y="825665"/>
            <a:ext cx="1415772" cy="461665"/>
          </a:xfrm>
          <a:prstGeom prst="rect">
            <a:avLst/>
          </a:prstGeom>
          <a:noFill/>
        </p:spPr>
        <p:txBody>
          <a:bodyPr wrap="none" rtlCol="0">
            <a:spAutoFit/>
          </a:bodyPr>
          <a:lstStyle/>
          <a:p>
            <a:r>
              <a:rPr lang="zh-CN" altLang="zh-CN" sz="2400" b="1" dirty="0">
                <a:latin typeface="微软雅黑" panose="020B0503020204020204" pitchFamily="34" charset="-122"/>
                <a:ea typeface="微软雅黑" panose="020B0503020204020204" pitchFamily="34" charset="-122"/>
              </a:rPr>
              <a:t>内容概要</a:t>
            </a:r>
            <a:endParaRPr lang="zh-CN" altLang="zh-CN" sz="2400" dirty="0">
              <a:latin typeface="微软雅黑" panose="020B0503020204020204" pitchFamily="34" charset="-122"/>
              <a:ea typeface="微软雅黑" panose="020B0503020204020204" pitchFamily="34" charset="-122"/>
            </a:endParaRPr>
          </a:p>
        </p:txBody>
      </p:sp>
      <p:sp>
        <p:nvSpPr>
          <p:cNvPr id="12" name="文本框 23">
            <a:extLst>
              <a:ext uri="{FF2B5EF4-FFF2-40B4-BE49-F238E27FC236}">
                <a16:creationId xmlns:a16="http://schemas.microsoft.com/office/drawing/2014/main" id="{165B3E1C-B1BD-418B-98A3-9757880BDE8E}"/>
              </a:ext>
            </a:extLst>
          </p:cNvPr>
          <p:cNvSpPr txBox="1"/>
          <p:nvPr/>
        </p:nvSpPr>
        <p:spPr>
          <a:xfrm>
            <a:off x="2062636" y="1989606"/>
            <a:ext cx="8225749" cy="32696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a:t>Audition</a:t>
            </a:r>
            <a:r>
              <a:rPr lang="zh-CN" altLang="en-US"/>
              <a:t>软件具备强大的降噪功能，能够快速处理音频信号，去除噪音干扰，更精准地消除噪音。减少用户手动调整参数的麻烦，从而提高降噪效果的一致性。</a:t>
            </a:r>
            <a:r>
              <a:rPr lang="en-US" altLang="zh-CN"/>
              <a:t>Audition</a:t>
            </a:r>
            <a:r>
              <a:rPr lang="zh-CN" altLang="en-US"/>
              <a:t>的降噪技术不仅适用于音乐制作和编辑领域，还可以应用于语音通话、影视制作等多个领域。无论是清理录音中的背景噪音，还是提高电影对话的清晰度，</a:t>
            </a:r>
            <a:r>
              <a:rPr lang="en-US" altLang="zh-CN"/>
              <a:t>Audition</a:t>
            </a:r>
            <a:r>
              <a:rPr lang="zh-CN" altLang="en-US"/>
              <a:t>都能发挥出色的作用。</a:t>
            </a:r>
          </a:p>
          <a:p>
            <a:pPr indent="457200" latinLnBrk="1"/>
            <a:r>
              <a:rPr lang="zh-CN" altLang="en-US"/>
              <a:t> </a:t>
            </a:r>
            <a:endParaRPr lang="zh-CN" altLang="en-US" dirty="0"/>
          </a:p>
        </p:txBody>
      </p:sp>
    </p:spTree>
    <p:extLst>
      <p:ext uri="{BB962C8B-B14F-4D97-AF65-F5344CB8AC3E}">
        <p14:creationId xmlns:p14="http://schemas.microsoft.com/office/powerpoint/2010/main" val="7819708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02275" y="806112"/>
            <a:ext cx="9030484" cy="961289"/>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en-US" dirty="0"/>
              <a:t>（</a:t>
            </a:r>
            <a:r>
              <a:rPr lang="en-US" altLang="zh-CN" dirty="0"/>
              <a:t>4</a:t>
            </a:r>
            <a:r>
              <a:rPr lang="zh-CN" altLang="en-US" dirty="0"/>
              <a:t>）画笔选择工具（</a:t>
            </a:r>
            <a:r>
              <a:rPr lang="en-US" altLang="zh-CN" dirty="0"/>
              <a:t>P</a:t>
            </a:r>
            <a:r>
              <a:rPr lang="zh-CN" altLang="en-US" dirty="0"/>
              <a:t>）</a:t>
            </a:r>
          </a:p>
          <a:p>
            <a:pPr indent="457200"/>
            <a:r>
              <a:rPr lang="zh-CN" altLang="en-US" dirty="0"/>
              <a:t>画笔选择工具用于选择局部频谱。</a:t>
            </a:r>
            <a:endParaRPr lang="zh-CN" altLang="zh-CN" dirty="0"/>
          </a:p>
        </p:txBody>
      </p:sp>
      <p:pic>
        <p:nvPicPr>
          <p:cNvPr id="3" name="图片 2">
            <a:extLst>
              <a:ext uri="{FF2B5EF4-FFF2-40B4-BE49-F238E27FC236}">
                <a16:creationId xmlns:a16="http://schemas.microsoft.com/office/drawing/2014/main" id="{7BE32924-3CD5-4B04-B71B-DFB890A968C6}"/>
              </a:ext>
            </a:extLst>
          </p:cNvPr>
          <p:cNvPicPr>
            <a:picLocks noChangeAspect="1"/>
          </p:cNvPicPr>
          <p:nvPr/>
        </p:nvPicPr>
        <p:blipFill>
          <a:blip r:embed="rId2"/>
          <a:stretch>
            <a:fillRect/>
          </a:stretch>
        </p:blipFill>
        <p:spPr>
          <a:xfrm>
            <a:off x="2104394" y="2252809"/>
            <a:ext cx="7196922" cy="3458443"/>
          </a:xfrm>
          <a:prstGeom prst="rect">
            <a:avLst/>
          </a:prstGeom>
        </p:spPr>
      </p:pic>
    </p:spTree>
    <p:extLst>
      <p:ext uri="{BB962C8B-B14F-4D97-AF65-F5344CB8AC3E}">
        <p14:creationId xmlns:p14="http://schemas.microsoft.com/office/powerpoint/2010/main" val="12181779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02275" y="806112"/>
            <a:ext cx="9030484"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en-US" dirty="0"/>
              <a:t>（</a:t>
            </a:r>
            <a:r>
              <a:rPr lang="en-US" altLang="zh-CN" dirty="0"/>
              <a:t>5</a:t>
            </a:r>
            <a:r>
              <a:rPr lang="zh-CN" altLang="en-US" dirty="0"/>
              <a:t>）污点修复画笔工具（</a:t>
            </a:r>
            <a:r>
              <a:rPr lang="en-US" altLang="zh-CN" dirty="0"/>
              <a:t>B</a:t>
            </a:r>
            <a:r>
              <a:rPr lang="zh-CN" altLang="en-US" dirty="0"/>
              <a:t>）</a:t>
            </a:r>
          </a:p>
          <a:p>
            <a:pPr indent="457200"/>
            <a:r>
              <a:rPr lang="zh-CN" altLang="en-US" dirty="0"/>
              <a:t>污点修复画笔工具用于选择局部频谱并参考周边音频自动修复，相当于</a:t>
            </a:r>
            <a:r>
              <a:rPr lang="en-US" altLang="zh-CN" dirty="0"/>
              <a:t>Ps</a:t>
            </a:r>
            <a:r>
              <a:rPr lang="zh-CN" altLang="en-US" dirty="0"/>
              <a:t>中的污点修复画笔工具。</a:t>
            </a:r>
            <a:endParaRPr lang="zh-CN" altLang="zh-CN" dirty="0"/>
          </a:p>
        </p:txBody>
      </p:sp>
      <p:pic>
        <p:nvPicPr>
          <p:cNvPr id="2" name="图片 1">
            <a:extLst>
              <a:ext uri="{FF2B5EF4-FFF2-40B4-BE49-F238E27FC236}">
                <a16:creationId xmlns:a16="http://schemas.microsoft.com/office/drawing/2014/main" id="{BBA9E74E-99F6-4675-96F4-3DEC964E28E9}"/>
              </a:ext>
            </a:extLst>
          </p:cNvPr>
          <p:cNvPicPr>
            <a:picLocks noChangeAspect="1"/>
          </p:cNvPicPr>
          <p:nvPr/>
        </p:nvPicPr>
        <p:blipFill>
          <a:blip r:embed="rId2"/>
          <a:stretch>
            <a:fillRect/>
          </a:stretch>
        </p:blipFill>
        <p:spPr>
          <a:xfrm>
            <a:off x="1092241" y="2848019"/>
            <a:ext cx="4994058" cy="2398539"/>
          </a:xfrm>
          <a:prstGeom prst="rect">
            <a:avLst/>
          </a:prstGeom>
        </p:spPr>
      </p:pic>
      <p:pic>
        <p:nvPicPr>
          <p:cNvPr id="4" name="图片 3">
            <a:extLst>
              <a:ext uri="{FF2B5EF4-FFF2-40B4-BE49-F238E27FC236}">
                <a16:creationId xmlns:a16="http://schemas.microsoft.com/office/drawing/2014/main" id="{30CF9FBA-9D08-44FF-B50E-3D7779C80303}"/>
              </a:ext>
            </a:extLst>
          </p:cNvPr>
          <p:cNvPicPr>
            <a:picLocks noChangeAspect="1"/>
          </p:cNvPicPr>
          <p:nvPr/>
        </p:nvPicPr>
        <p:blipFill>
          <a:blip r:embed="rId3"/>
          <a:stretch>
            <a:fillRect/>
          </a:stretch>
        </p:blipFill>
        <p:spPr>
          <a:xfrm>
            <a:off x="6249533" y="2799301"/>
            <a:ext cx="5017232" cy="2398539"/>
          </a:xfrm>
          <a:prstGeom prst="rect">
            <a:avLst/>
          </a:prstGeom>
        </p:spPr>
      </p:pic>
    </p:spTree>
    <p:extLst>
      <p:ext uri="{BB962C8B-B14F-4D97-AF65-F5344CB8AC3E}">
        <p14:creationId xmlns:p14="http://schemas.microsoft.com/office/powerpoint/2010/main" val="17226394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746151"/>
            <a:ext cx="9981179"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7.3.2  </a:t>
            </a:r>
            <a:r>
              <a:rPr lang="zh-CN" altLang="en-US" b="1" dirty="0"/>
              <a:t>消除录音中的噪音</a:t>
            </a:r>
            <a:endParaRPr lang="en-US" altLang="zh-CN" b="1" dirty="0"/>
          </a:p>
          <a:p>
            <a:pPr indent="457200"/>
            <a:r>
              <a:rPr lang="zh-CN" altLang="en-US" dirty="0"/>
              <a:t>在录音过程中，有时周围会突然出现一些噪音被录制进去，利用</a:t>
            </a:r>
            <a:r>
              <a:rPr lang="en-US" altLang="zh-CN" dirty="0"/>
              <a:t>Audition</a:t>
            </a:r>
            <a:r>
              <a:rPr lang="zh-CN" altLang="en-US" dirty="0"/>
              <a:t>也可以将这类噪音消除。</a:t>
            </a:r>
            <a:endParaRPr lang="zh-CN" altLang="zh-CN" dirty="0"/>
          </a:p>
        </p:txBody>
      </p:sp>
      <p:pic>
        <p:nvPicPr>
          <p:cNvPr id="3" name="图片 2">
            <a:extLst>
              <a:ext uri="{FF2B5EF4-FFF2-40B4-BE49-F238E27FC236}">
                <a16:creationId xmlns:a16="http://schemas.microsoft.com/office/drawing/2014/main" id="{D24F5D02-594C-4D40-8FDF-9C992E60DFB2}"/>
              </a:ext>
            </a:extLst>
          </p:cNvPr>
          <p:cNvPicPr>
            <a:picLocks noChangeAspect="1"/>
          </p:cNvPicPr>
          <p:nvPr/>
        </p:nvPicPr>
        <p:blipFill>
          <a:blip r:embed="rId2"/>
          <a:stretch>
            <a:fillRect/>
          </a:stretch>
        </p:blipFill>
        <p:spPr>
          <a:xfrm>
            <a:off x="1203686" y="2727028"/>
            <a:ext cx="4956247" cy="2804343"/>
          </a:xfrm>
          <a:prstGeom prst="rect">
            <a:avLst/>
          </a:prstGeom>
        </p:spPr>
      </p:pic>
      <p:pic>
        <p:nvPicPr>
          <p:cNvPr id="4" name="图片 3">
            <a:extLst>
              <a:ext uri="{FF2B5EF4-FFF2-40B4-BE49-F238E27FC236}">
                <a16:creationId xmlns:a16="http://schemas.microsoft.com/office/drawing/2014/main" id="{95F27798-4639-47FA-B868-DF0EC0E84974}"/>
              </a:ext>
            </a:extLst>
          </p:cNvPr>
          <p:cNvPicPr>
            <a:picLocks noChangeAspect="1"/>
          </p:cNvPicPr>
          <p:nvPr/>
        </p:nvPicPr>
        <p:blipFill>
          <a:blip r:embed="rId3"/>
          <a:stretch>
            <a:fillRect/>
          </a:stretch>
        </p:blipFill>
        <p:spPr>
          <a:xfrm>
            <a:off x="6509259" y="2879409"/>
            <a:ext cx="4853230" cy="2621202"/>
          </a:xfrm>
          <a:prstGeom prst="rect">
            <a:avLst/>
          </a:prstGeom>
        </p:spPr>
      </p:pic>
    </p:spTree>
    <p:extLst>
      <p:ext uri="{BB962C8B-B14F-4D97-AF65-F5344CB8AC3E}">
        <p14:creationId xmlns:p14="http://schemas.microsoft.com/office/powerpoint/2010/main" val="27770753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50083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300101" y="3972975"/>
            <a:ext cx="6340197" cy="830997"/>
          </a:xfrm>
          <a:prstGeom prst="rect">
            <a:avLst/>
          </a:prstGeom>
        </p:spPr>
        <p:txBody>
          <a:bodyPr wrap="none">
            <a:spAutoFit/>
          </a:bodyPr>
          <a:lstStyle/>
          <a:p>
            <a:r>
              <a:rPr lang="zh-CN" altLang="en-US" sz="4800" b="1" dirty="0"/>
              <a:t>实战演练：为音频降噪</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81346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04</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40976056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593220"/>
            <a:ext cx="9765175" cy="961289"/>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a:t>7.4  </a:t>
            </a:r>
            <a:r>
              <a:rPr lang="zh-CN" altLang="en-US" b="1" dirty="0"/>
              <a:t>为音频降噪</a:t>
            </a:r>
            <a:endParaRPr lang="zh-CN" altLang="zh-CN" b="1" dirty="0"/>
          </a:p>
          <a:p>
            <a:pPr indent="457200"/>
            <a:r>
              <a:rPr lang="zh-CN" altLang="en-US" dirty="0"/>
              <a:t>音频录制完毕后，要做的第一步就是进行降噪，然后才好进行后面的编辑操作。</a:t>
            </a:r>
            <a:endParaRPr lang="zh-CN" altLang="zh-CN" dirty="0"/>
          </a:p>
        </p:txBody>
      </p:sp>
      <p:pic>
        <p:nvPicPr>
          <p:cNvPr id="2" name="图片 1">
            <a:extLst>
              <a:ext uri="{FF2B5EF4-FFF2-40B4-BE49-F238E27FC236}">
                <a16:creationId xmlns:a16="http://schemas.microsoft.com/office/drawing/2014/main" id="{26DBAF17-796E-44B1-AB9E-149C4C481709}"/>
              </a:ext>
            </a:extLst>
          </p:cNvPr>
          <p:cNvPicPr>
            <a:picLocks noChangeAspect="1"/>
          </p:cNvPicPr>
          <p:nvPr/>
        </p:nvPicPr>
        <p:blipFill>
          <a:blip r:embed="rId2"/>
          <a:stretch>
            <a:fillRect/>
          </a:stretch>
        </p:blipFill>
        <p:spPr>
          <a:xfrm>
            <a:off x="2708789" y="2074335"/>
            <a:ext cx="6304721" cy="3726857"/>
          </a:xfrm>
          <a:prstGeom prst="rect">
            <a:avLst/>
          </a:prstGeom>
        </p:spPr>
      </p:pic>
    </p:spTree>
    <p:extLst>
      <p:ext uri="{BB962C8B-B14F-4D97-AF65-F5344CB8AC3E}">
        <p14:creationId xmlns:p14="http://schemas.microsoft.com/office/powerpoint/2010/main" val="15859815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dirty="0">
                  <a:solidFill>
                    <a:schemeClr val="bg1"/>
                  </a:solidFill>
                  <a:latin typeface="站酷小薇LOGO体" panose="02010600010101010101" pitchFamily="2" charset="-122"/>
                  <a:ea typeface="站酷小薇LOGO体" panose="02010600010101010101" pitchFamily="2" charset="-122"/>
                </a:rPr>
                <a:t>致  </a:t>
              </a:r>
              <a:endParaRPr lang="en-US" altLang="zh-CN" sz="4000" dirty="0">
                <a:solidFill>
                  <a:schemeClr val="bg1"/>
                </a:solidFill>
                <a:latin typeface="站酷小薇LOGO体" panose="02010600010101010101" pitchFamily="2" charset="-122"/>
                <a:ea typeface="站酷小薇LOGO体" panose="02010600010101010101" pitchFamily="2" charset="-122"/>
              </a:endParaRPr>
            </a:p>
            <a:p>
              <a:endParaRPr lang="en-US" altLang="zh-CN" sz="4000" dirty="0">
                <a:solidFill>
                  <a:schemeClr val="bg1"/>
                </a:solidFill>
                <a:latin typeface="站酷小薇LOGO体" panose="02010600010101010101" pitchFamily="2" charset="-122"/>
                <a:ea typeface="站酷小薇LOGO体" panose="02010600010101010101" pitchFamily="2" charset="-122"/>
              </a:endParaRPr>
            </a:p>
            <a:p>
              <a:r>
                <a:rPr lang="zh-CN" altLang="en-US" sz="4000" dirty="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1462C79-EED8-4446-9394-C84809A93914}"/>
              </a:ext>
            </a:extLst>
          </p:cNvPr>
          <p:cNvSpPr txBox="1"/>
          <p:nvPr/>
        </p:nvSpPr>
        <p:spPr>
          <a:xfrm>
            <a:off x="7433952" y="1477514"/>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dirty="0">
              <a:solidFill>
                <a:srgbClr val="AD6126"/>
              </a:solidFill>
              <a:latin typeface="幼圆" panose="02010509060101010101" pitchFamily="49" charset="-122"/>
              <a:ea typeface="幼圆" panose="02010509060101010101" pitchFamily="49" charset="-122"/>
            </a:endParaRPr>
          </a:p>
        </p:txBody>
      </p:sp>
      <p:cxnSp>
        <p:nvCxnSpPr>
          <p:cNvPr id="3" name="直接连接符 2">
            <a:extLst>
              <a:ext uri="{FF2B5EF4-FFF2-40B4-BE49-F238E27FC236}">
                <a16:creationId xmlns:a16="http://schemas.microsoft.com/office/drawing/2014/main" id="{1D95A4E9-B9A9-4823-9C3E-3F97BCF3B0C7}"/>
              </a:ext>
            </a:extLst>
          </p:cNvPr>
          <p:cNvCxnSpPr/>
          <p:nvPr/>
        </p:nvCxnSpPr>
        <p:spPr>
          <a:xfrm flipH="1">
            <a:off x="7583252" y="1606846"/>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E3E11741-E0AE-4C99-8BB0-FA2B455F1FD4}"/>
              </a:ext>
            </a:extLst>
          </p:cNvPr>
          <p:cNvSpPr txBox="1"/>
          <p:nvPr/>
        </p:nvSpPr>
        <p:spPr>
          <a:xfrm>
            <a:off x="7440757" y="2372997"/>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sp>
        <p:nvSpPr>
          <p:cNvPr id="5" name="文本框 4">
            <a:extLst>
              <a:ext uri="{FF2B5EF4-FFF2-40B4-BE49-F238E27FC236}">
                <a16:creationId xmlns:a16="http://schemas.microsoft.com/office/drawing/2014/main" id="{EFCD55F1-7E53-4D94-B849-03B234E0F197}"/>
              </a:ext>
            </a:extLst>
          </p:cNvPr>
          <p:cNvSpPr txBox="1"/>
          <p:nvPr/>
        </p:nvSpPr>
        <p:spPr>
          <a:xfrm>
            <a:off x="7440757" y="3429000"/>
            <a:ext cx="673921" cy="515979"/>
          </a:xfrm>
          <a:custGeom>
            <a:avLst/>
            <a:gdLst/>
            <a:ahLst/>
            <a:cxnLst/>
            <a:rect l="l" t="t" r="r" b="b"/>
            <a:pathLst>
              <a:path w="1083170" h="833437">
                <a:moveTo>
                  <a:pt x="678582" y="604837"/>
                </a:moveTo>
                <a:cubicBezTo>
                  <a:pt x="696789" y="604837"/>
                  <a:pt x="709687" y="612155"/>
                  <a:pt x="717277" y="626789"/>
                </a:cubicBezTo>
                <a:cubicBezTo>
                  <a:pt x="724868" y="641424"/>
                  <a:pt x="728663" y="653628"/>
                  <a:pt x="728663" y="663401"/>
                </a:cubicBezTo>
                <a:cubicBezTo>
                  <a:pt x="728663" y="679673"/>
                  <a:pt x="725488" y="693489"/>
                  <a:pt x="719138" y="704850"/>
                </a:cubicBezTo>
                <a:cubicBezTo>
                  <a:pt x="712788" y="716210"/>
                  <a:pt x="709613" y="726777"/>
                  <a:pt x="709613" y="736550"/>
                </a:cubicBezTo>
                <a:cubicBezTo>
                  <a:pt x="709613" y="756096"/>
                  <a:pt x="721680" y="772368"/>
                  <a:pt x="745815" y="785366"/>
                </a:cubicBezTo>
                <a:lnTo>
                  <a:pt x="749812" y="786901"/>
                </a:lnTo>
                <a:lnTo>
                  <a:pt x="720682" y="804171"/>
                </a:lnTo>
                <a:lnTo>
                  <a:pt x="685800" y="785812"/>
                </a:lnTo>
                <a:cubicBezTo>
                  <a:pt x="644525" y="754062"/>
                  <a:pt x="623888" y="717550"/>
                  <a:pt x="623888" y="676275"/>
                </a:cubicBezTo>
                <a:cubicBezTo>
                  <a:pt x="623888" y="657225"/>
                  <a:pt x="629965" y="640556"/>
                  <a:pt x="642119" y="626268"/>
                </a:cubicBezTo>
                <a:cubicBezTo>
                  <a:pt x="654273" y="611981"/>
                  <a:pt x="666428" y="604837"/>
                  <a:pt x="678582" y="604837"/>
                </a:cubicBez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842963" y="0"/>
                </a:moveTo>
                <a:cubicBezTo>
                  <a:pt x="906463" y="0"/>
                  <a:pt x="957263" y="20017"/>
                  <a:pt x="995363" y="60052"/>
                </a:cubicBezTo>
                <a:cubicBezTo>
                  <a:pt x="1033463" y="100087"/>
                  <a:pt x="1052513" y="142527"/>
                  <a:pt x="1052513" y="187374"/>
                </a:cubicBezTo>
                <a:cubicBezTo>
                  <a:pt x="1052513" y="235446"/>
                  <a:pt x="1040606" y="276299"/>
                  <a:pt x="1016794" y="309934"/>
                </a:cubicBezTo>
                <a:cubicBezTo>
                  <a:pt x="992981" y="343569"/>
                  <a:pt x="955675" y="368399"/>
                  <a:pt x="904875" y="384423"/>
                </a:cubicBezTo>
                <a:cubicBezTo>
                  <a:pt x="974725" y="409624"/>
                  <a:pt x="1022350" y="442714"/>
                  <a:pt x="1047750" y="483691"/>
                </a:cubicBezTo>
                <a:cubicBezTo>
                  <a:pt x="1060450" y="504180"/>
                  <a:pt x="1069975" y="524662"/>
                  <a:pt x="1076325" y="545138"/>
                </a:cubicBezTo>
                <a:lnTo>
                  <a:pt x="1083170" y="589266"/>
                </a:lnTo>
                <a:lnTo>
                  <a:pt x="994921" y="641585"/>
                </a:lnTo>
                <a:lnTo>
                  <a:pt x="1000125" y="597619"/>
                </a:lnTo>
                <a:cubicBezTo>
                  <a:pt x="1000125" y="539774"/>
                  <a:pt x="985044" y="493179"/>
                  <a:pt x="954881" y="457832"/>
                </a:cubicBezTo>
                <a:cubicBezTo>
                  <a:pt x="924719" y="422486"/>
                  <a:pt x="868363" y="404812"/>
                  <a:pt x="785813" y="404812"/>
                </a:cubicBezTo>
                <a:lnTo>
                  <a:pt x="785813" y="376237"/>
                </a:lnTo>
                <a:cubicBezTo>
                  <a:pt x="847676" y="376237"/>
                  <a:pt x="893304" y="360734"/>
                  <a:pt x="922697" y="329728"/>
                </a:cubicBezTo>
                <a:cubicBezTo>
                  <a:pt x="952091" y="298723"/>
                  <a:pt x="966788" y="255463"/>
                  <a:pt x="966788" y="199950"/>
                </a:cubicBezTo>
                <a:cubicBezTo>
                  <a:pt x="966788" y="154260"/>
                  <a:pt x="955117" y="114275"/>
                  <a:pt x="931776" y="79995"/>
                </a:cubicBezTo>
                <a:cubicBezTo>
                  <a:pt x="908435" y="45715"/>
                  <a:pt x="871885" y="28575"/>
                  <a:pt x="822127" y="28575"/>
                </a:cubicBezTo>
                <a:cubicBezTo>
                  <a:pt x="800348" y="28575"/>
                  <a:pt x="776945" y="34267"/>
                  <a:pt x="751917" y="45653"/>
                </a:cubicBezTo>
                <a:cubicBezTo>
                  <a:pt x="726889" y="57038"/>
                  <a:pt x="714375" y="75728"/>
                  <a:pt x="714375" y="101724"/>
                </a:cubicBezTo>
                <a:cubicBezTo>
                  <a:pt x="714375" y="127769"/>
                  <a:pt x="717550" y="144040"/>
                  <a:pt x="723900" y="150539"/>
                </a:cubicBezTo>
                <a:cubicBezTo>
                  <a:pt x="730250" y="157038"/>
                  <a:pt x="733425" y="165174"/>
                  <a:pt x="733425" y="174947"/>
                </a:cubicBezTo>
                <a:cubicBezTo>
                  <a:pt x="733425" y="191219"/>
                  <a:pt x="730250" y="204229"/>
                  <a:pt x="723900" y="213977"/>
                </a:cubicBezTo>
                <a:cubicBezTo>
                  <a:pt x="717550" y="223726"/>
                  <a:pt x="706438" y="228600"/>
                  <a:pt x="690563" y="228600"/>
                </a:cubicBezTo>
                <a:cubicBezTo>
                  <a:pt x="677863" y="228600"/>
                  <a:pt x="665956" y="223837"/>
                  <a:pt x="654844" y="214312"/>
                </a:cubicBezTo>
                <a:cubicBezTo>
                  <a:pt x="643731" y="204787"/>
                  <a:pt x="638175" y="187325"/>
                  <a:pt x="638175" y="161925"/>
                </a:cubicBezTo>
                <a:cubicBezTo>
                  <a:pt x="638175" y="114300"/>
                  <a:pt x="658813" y="75406"/>
                  <a:pt x="700088" y="45243"/>
                </a:cubicBezTo>
                <a:cubicBezTo>
                  <a:pt x="741363" y="15081"/>
                  <a:pt x="788988" y="0"/>
                  <a:pt x="842963" y="0"/>
                </a:cubicBez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7"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7" name="直接连接符 6">
            <a:extLst>
              <a:ext uri="{FF2B5EF4-FFF2-40B4-BE49-F238E27FC236}">
                <a16:creationId xmlns:a16="http://schemas.microsoft.com/office/drawing/2014/main" id="{1155BBDE-66C3-48B0-BDED-F0412293DAEB}"/>
              </a:ext>
            </a:extLst>
          </p:cNvPr>
          <p:cNvCxnSpPr/>
          <p:nvPr/>
        </p:nvCxnSpPr>
        <p:spPr>
          <a:xfrm flipH="1">
            <a:off x="7596321" y="2666190"/>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FC40EEEA-082D-4E9C-AD82-845A3CAF94C9}"/>
              </a:ext>
            </a:extLst>
          </p:cNvPr>
          <p:cNvCxnSpPr/>
          <p:nvPr/>
        </p:nvCxnSpPr>
        <p:spPr>
          <a:xfrm flipH="1">
            <a:off x="7567729" y="3719373"/>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1" name="文本框 10">
            <a:hlinkClick r:id="rId2" action="ppaction://hlinksldjump"/>
            <a:extLst>
              <a:ext uri="{FF2B5EF4-FFF2-40B4-BE49-F238E27FC236}">
                <a16:creationId xmlns:a16="http://schemas.microsoft.com/office/drawing/2014/main" id="{9ABC2E97-B359-4AB2-848B-D2653B68151A}"/>
              </a:ext>
            </a:extLst>
          </p:cNvPr>
          <p:cNvSpPr txBox="1"/>
          <p:nvPr/>
        </p:nvSpPr>
        <p:spPr>
          <a:xfrm>
            <a:off x="8610500" y="3544869"/>
            <a:ext cx="1723549"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dirty="0"/>
              <a:t>噪声修复工具</a:t>
            </a:r>
          </a:p>
        </p:txBody>
      </p:sp>
      <p:sp>
        <p:nvSpPr>
          <p:cNvPr id="12" name="文本框 11">
            <a:hlinkClick r:id="rId3" action="ppaction://hlinksldjump"/>
            <a:extLst>
              <a:ext uri="{FF2B5EF4-FFF2-40B4-BE49-F238E27FC236}">
                <a16:creationId xmlns:a16="http://schemas.microsoft.com/office/drawing/2014/main" id="{434003EC-243D-457F-A944-3C9706F6BB77}"/>
              </a:ext>
            </a:extLst>
          </p:cNvPr>
          <p:cNvSpPr txBox="1"/>
          <p:nvPr/>
        </p:nvSpPr>
        <p:spPr>
          <a:xfrm>
            <a:off x="8610500" y="4557004"/>
            <a:ext cx="1467068"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dirty="0"/>
              <a:t>为音频降噪</a:t>
            </a:r>
          </a:p>
        </p:txBody>
      </p:sp>
      <p:sp>
        <p:nvSpPr>
          <p:cNvPr id="22" name="文本框 21">
            <a:hlinkClick r:id="rId4" action="ppaction://hlinksldjump"/>
            <a:extLst>
              <a:ext uri="{FF2B5EF4-FFF2-40B4-BE49-F238E27FC236}">
                <a16:creationId xmlns:a16="http://schemas.microsoft.com/office/drawing/2014/main" id="{A4FA8CBE-305F-4333-AF39-400B25841AD0}"/>
              </a:ext>
            </a:extLst>
          </p:cNvPr>
          <p:cNvSpPr txBox="1"/>
          <p:nvPr/>
        </p:nvSpPr>
        <p:spPr>
          <a:xfrm>
            <a:off x="8610500" y="2466135"/>
            <a:ext cx="1319592"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dirty="0"/>
              <a:t>降噪</a:t>
            </a:r>
            <a:r>
              <a:rPr lang="en-US" altLang="zh-CN" dirty="0"/>
              <a:t>/</a:t>
            </a:r>
            <a:r>
              <a:rPr lang="zh-CN" altLang="en-US" dirty="0"/>
              <a:t>修复</a:t>
            </a:r>
          </a:p>
        </p:txBody>
      </p:sp>
      <p:grpSp>
        <p:nvGrpSpPr>
          <p:cNvPr id="6" name="组合 5">
            <a:extLst>
              <a:ext uri="{FF2B5EF4-FFF2-40B4-BE49-F238E27FC236}">
                <a16:creationId xmlns:a16="http://schemas.microsoft.com/office/drawing/2014/main" id="{D26793C8-3E72-876F-82CB-3A42B0F5421A}"/>
              </a:ext>
            </a:extLst>
          </p:cNvPr>
          <p:cNvGrpSpPr/>
          <p:nvPr/>
        </p:nvGrpSpPr>
        <p:grpSpPr>
          <a:xfrm>
            <a:off x="7448898" y="4427100"/>
            <a:ext cx="1056470" cy="690912"/>
            <a:chOff x="7453520" y="3666786"/>
            <a:chExt cx="1056470" cy="690912"/>
          </a:xfrm>
        </p:grpSpPr>
        <p:sp>
          <p:nvSpPr>
            <p:cNvPr id="9" name="文本框 8">
              <a:extLst>
                <a:ext uri="{FF2B5EF4-FFF2-40B4-BE49-F238E27FC236}">
                  <a16:creationId xmlns:a16="http://schemas.microsoft.com/office/drawing/2014/main" id="{5F741017-AE7F-2EC2-8B40-EBBEC3F46455}"/>
                </a:ext>
              </a:extLst>
            </p:cNvPr>
            <p:cNvSpPr txBox="1"/>
            <p:nvPr/>
          </p:nvSpPr>
          <p:spPr>
            <a:xfrm>
              <a:off x="7453520" y="3666786"/>
              <a:ext cx="704686" cy="530014"/>
            </a:xfrm>
            <a:custGeom>
              <a:avLst/>
              <a:gdLst/>
              <a:ahLst/>
              <a:cxnLst/>
              <a:rect l="l" t="t" r="r" b="b"/>
              <a:pathLst>
                <a:path w="1119188" h="833437">
                  <a:moveTo>
                    <a:pt x="909638" y="119062"/>
                  </a:moveTo>
                  <a:lnTo>
                    <a:pt x="638175" y="547687"/>
                  </a:lnTo>
                  <a:lnTo>
                    <a:pt x="914400" y="547687"/>
                  </a:lnTo>
                  <a:lnTo>
                    <a:pt x="914400" y="119062"/>
                  </a:ln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942975" y="0"/>
                  </a:moveTo>
                  <a:lnTo>
                    <a:pt x="990600" y="0"/>
                  </a:lnTo>
                  <a:lnTo>
                    <a:pt x="990600" y="547687"/>
                  </a:lnTo>
                  <a:lnTo>
                    <a:pt x="1119188" y="547687"/>
                  </a:lnTo>
                  <a:lnTo>
                    <a:pt x="1119188" y="558469"/>
                  </a:lnTo>
                  <a:lnTo>
                    <a:pt x="1089451" y="576262"/>
                  </a:lnTo>
                  <a:lnTo>
                    <a:pt x="990600" y="576262"/>
                  </a:lnTo>
                  <a:lnTo>
                    <a:pt x="990600" y="635411"/>
                  </a:lnTo>
                  <a:lnTo>
                    <a:pt x="914400" y="681006"/>
                  </a:lnTo>
                  <a:lnTo>
                    <a:pt x="914400" y="576262"/>
                  </a:lnTo>
                  <a:lnTo>
                    <a:pt x="595313" y="576262"/>
                  </a:lnTo>
                  <a:lnTo>
                    <a:pt x="595313" y="552450"/>
                  </a:ln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10" name="直接连接符 9">
              <a:extLst>
                <a:ext uri="{FF2B5EF4-FFF2-40B4-BE49-F238E27FC236}">
                  <a16:creationId xmlns:a16="http://schemas.microsoft.com/office/drawing/2014/main" id="{40E741D7-A7C3-D21A-442C-6B7E39B4CE1F}"/>
                </a:ext>
              </a:extLst>
            </p:cNvPr>
            <p:cNvCxnSpPr/>
            <p:nvPr/>
          </p:nvCxnSpPr>
          <p:spPr>
            <a:xfrm flipH="1">
              <a:off x="7594191" y="3798228"/>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13" name="文本框 12">
            <a:hlinkClick r:id="rId4" action="ppaction://hlinksldjump"/>
            <a:extLst>
              <a:ext uri="{FF2B5EF4-FFF2-40B4-BE49-F238E27FC236}">
                <a16:creationId xmlns:a16="http://schemas.microsoft.com/office/drawing/2014/main" id="{38A32F0A-C7E7-93EB-101A-BCCB570218BD}"/>
              </a:ext>
            </a:extLst>
          </p:cNvPr>
          <p:cNvSpPr txBox="1"/>
          <p:nvPr/>
        </p:nvSpPr>
        <p:spPr>
          <a:xfrm>
            <a:off x="8610500" y="1608174"/>
            <a:ext cx="1210588"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dirty="0"/>
              <a:t>关于噪声</a:t>
            </a:r>
          </a:p>
        </p:txBody>
      </p:sp>
    </p:spTree>
    <p:extLst>
      <p:ext uri="{BB962C8B-B14F-4D97-AF65-F5344CB8AC3E}">
        <p14:creationId xmlns:p14="http://schemas.microsoft.com/office/powerpoint/2010/main" val="36662192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108948"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968900" y="3972975"/>
            <a:ext cx="2646878" cy="830997"/>
          </a:xfrm>
          <a:prstGeom prst="rect">
            <a:avLst/>
          </a:prstGeom>
        </p:spPr>
        <p:txBody>
          <a:bodyPr wrap="none">
            <a:spAutoFit/>
          </a:bodyPr>
          <a:lstStyle/>
          <a:p>
            <a:r>
              <a:rPr lang="zh-CN" altLang="en-US" sz="4800" b="1" dirty="0"/>
              <a:t>关于噪声</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421582"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01</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22423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A602D0-2B47-176B-DBA7-A1109795A896}"/>
            </a:ext>
          </a:extLst>
        </p:cNvPr>
        <p:cNvGrpSpPr/>
        <p:nvPr/>
      </p:nvGrpSpPr>
      <p:grpSpPr>
        <a:xfrm>
          <a:off x="0" y="0"/>
          <a:ext cx="0" cy="0"/>
          <a:chOff x="0" y="0"/>
          <a:chExt cx="0" cy="0"/>
        </a:xfrm>
      </p:grpSpPr>
      <p:grpSp>
        <p:nvGrpSpPr>
          <p:cNvPr id="6" name="组合 5">
            <a:extLst>
              <a:ext uri="{FF2B5EF4-FFF2-40B4-BE49-F238E27FC236}">
                <a16:creationId xmlns:a16="http://schemas.microsoft.com/office/drawing/2014/main" id="{A3BAA869-6781-5AAB-7004-3BE5C467A5DE}"/>
              </a:ext>
            </a:extLst>
          </p:cNvPr>
          <p:cNvGrpSpPr/>
          <p:nvPr/>
        </p:nvGrpSpPr>
        <p:grpSpPr>
          <a:xfrm>
            <a:off x="676275" y="549275"/>
            <a:ext cx="995344" cy="524782"/>
            <a:chOff x="0" y="-359"/>
            <a:chExt cx="1070518" cy="488225"/>
          </a:xfrm>
        </p:grpSpPr>
        <p:sp>
          <p:nvSpPr>
            <p:cNvPr id="8" name="矩形 7">
              <a:extLst>
                <a:ext uri="{FF2B5EF4-FFF2-40B4-BE49-F238E27FC236}">
                  <a16:creationId xmlns:a16="http://schemas.microsoft.com/office/drawing/2014/main" id="{22A684DD-03CC-BA06-31ED-C15225379D61}"/>
                </a:ext>
              </a:extLst>
            </p:cNvPr>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1FE2E3FE-008D-2E70-CCA3-F195F6F965D2}"/>
                </a:ext>
              </a:extLst>
            </p:cNvPr>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B67BA103-242C-5E6A-0D76-7F33CA028BCD}"/>
                </a:ext>
              </a:extLst>
            </p:cNvPr>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E47B7C6D-EFB5-51F7-F4A7-C6F9AF38C216}"/>
              </a:ext>
            </a:extLst>
          </p:cNvPr>
          <p:cNvSpPr txBox="1"/>
          <p:nvPr/>
        </p:nvSpPr>
        <p:spPr>
          <a:xfrm>
            <a:off x="1671619" y="603615"/>
            <a:ext cx="9050192" cy="465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7.1  </a:t>
            </a:r>
            <a:r>
              <a:rPr lang="zh-CN" altLang="en-US" b="1" dirty="0"/>
              <a:t>关于噪声</a:t>
            </a:r>
          </a:p>
          <a:p>
            <a:pPr indent="457200"/>
            <a:r>
              <a:rPr lang="zh-CN" altLang="en-US" dirty="0"/>
              <a:t>噪声就是音频中难以轻易被区分但又会对输出结果产生干扰的数据，是与目标声音不同的声音成分。例如，磁带嘶嘶声、麦克风背景噪声、电线嗡嗡声等都属于噪声。</a:t>
            </a:r>
            <a:endParaRPr lang="en-US" altLang="zh-CN" dirty="0"/>
          </a:p>
          <a:p>
            <a:pPr indent="457200"/>
            <a:r>
              <a:rPr lang="zh-CN" altLang="en-US" dirty="0"/>
              <a:t>产生噪声的来源一般分为两类：环境噪声和本底噪声。</a:t>
            </a:r>
            <a:endParaRPr lang="en-US" altLang="zh-CN" dirty="0"/>
          </a:p>
          <a:p>
            <a:pPr marL="457200" indent="-457200">
              <a:buAutoNum type="arabicPeriod"/>
            </a:pPr>
            <a:r>
              <a:rPr lang="zh-CN" altLang="en-US" dirty="0"/>
              <a:t>环境噪声</a:t>
            </a:r>
            <a:endParaRPr lang="en-US" altLang="zh-CN" dirty="0"/>
          </a:p>
          <a:p>
            <a:r>
              <a:rPr lang="zh-CN" altLang="en-US" dirty="0"/>
              <a:t>环境噪声来源于外部，可分为两类：持续性环境噪声和突发性环境噪声。</a:t>
            </a:r>
            <a:endParaRPr lang="en-US" altLang="zh-CN" dirty="0"/>
          </a:p>
          <a:p>
            <a:r>
              <a:rPr lang="en-US" altLang="zh-CN" dirty="0"/>
              <a:t>2.   </a:t>
            </a:r>
            <a:r>
              <a:rPr lang="zh-CN" altLang="en-US" dirty="0"/>
              <a:t>本底噪声</a:t>
            </a:r>
            <a:endParaRPr lang="en-US" altLang="zh-CN" dirty="0"/>
          </a:p>
          <a:p>
            <a:r>
              <a:rPr lang="zh-CN" altLang="en-US" dirty="0"/>
              <a:t>本底噪声是指除环境以外的噪声，主要由录制过程中各种设备产生的噪声，也称背景噪声。本底噪声包括低频噪声和高频噪声两种。</a:t>
            </a:r>
          </a:p>
        </p:txBody>
      </p:sp>
    </p:spTree>
    <p:extLst>
      <p:ext uri="{BB962C8B-B14F-4D97-AF65-F5344CB8AC3E}">
        <p14:creationId xmlns:p14="http://schemas.microsoft.com/office/powerpoint/2010/main" val="18623303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664010-F81C-4CA3-6AA3-1555A5E98DF6}"/>
            </a:ext>
          </a:extLst>
        </p:cNvPr>
        <p:cNvGrpSpPr/>
        <p:nvPr/>
      </p:nvGrpSpPr>
      <p:grpSpPr>
        <a:xfrm>
          <a:off x="0" y="0"/>
          <a:ext cx="0" cy="0"/>
          <a:chOff x="0" y="0"/>
          <a:chExt cx="0" cy="0"/>
        </a:xfrm>
      </p:grpSpPr>
      <p:grpSp>
        <p:nvGrpSpPr>
          <p:cNvPr id="10" name="组合 9">
            <a:extLst>
              <a:ext uri="{FF2B5EF4-FFF2-40B4-BE49-F238E27FC236}">
                <a16:creationId xmlns:a16="http://schemas.microsoft.com/office/drawing/2014/main" id="{96D95477-2042-AC4E-C6DC-552EF7D28E30}"/>
              </a:ext>
            </a:extLst>
          </p:cNvPr>
          <p:cNvGrpSpPr/>
          <p:nvPr/>
        </p:nvGrpSpPr>
        <p:grpSpPr>
          <a:xfrm>
            <a:off x="2108948" y="3429000"/>
            <a:ext cx="2057222" cy="1809652"/>
            <a:chOff x="5198984" y="1169522"/>
            <a:chExt cx="2057222" cy="1809652"/>
          </a:xfrm>
        </p:grpSpPr>
        <p:sp>
          <p:nvSpPr>
            <p:cNvPr id="11" name="矩形 10">
              <a:extLst>
                <a:ext uri="{FF2B5EF4-FFF2-40B4-BE49-F238E27FC236}">
                  <a16:creationId xmlns:a16="http://schemas.microsoft.com/office/drawing/2014/main" id="{E5DE0787-2BEF-9A2C-E15E-EDC4A59505D8}"/>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003E9089-1377-7A7A-16F2-A57C1473811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69BB89B2-724B-6CDE-21DB-7CEC1C33509A}"/>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DF761CD-FDDE-BDBC-4AAC-C57633E7BBA3}"/>
              </a:ext>
            </a:extLst>
          </p:cNvPr>
          <p:cNvSpPr/>
          <p:nvPr/>
        </p:nvSpPr>
        <p:spPr>
          <a:xfrm>
            <a:off x="4968900" y="3972975"/>
            <a:ext cx="2938625" cy="830997"/>
          </a:xfrm>
          <a:prstGeom prst="rect">
            <a:avLst/>
          </a:prstGeom>
        </p:spPr>
        <p:txBody>
          <a:bodyPr wrap="none">
            <a:spAutoFit/>
          </a:bodyPr>
          <a:lstStyle/>
          <a:p>
            <a:r>
              <a:rPr lang="zh-CN" altLang="en-US" sz="4800" b="1"/>
              <a:t>降噪</a:t>
            </a:r>
            <a:r>
              <a:rPr lang="en-US" altLang="zh-CN" sz="4800" b="1"/>
              <a:t>/</a:t>
            </a:r>
            <a:r>
              <a:rPr lang="zh-CN" altLang="en-US" sz="4800" b="1"/>
              <a:t>修复</a:t>
            </a:r>
            <a:endParaRPr lang="zh-CN" altLang="zh-CN" sz="4800" b="1" dirty="0"/>
          </a:p>
        </p:txBody>
      </p:sp>
      <p:sp>
        <p:nvSpPr>
          <p:cNvPr id="17" name="文本框 16">
            <a:extLst>
              <a:ext uri="{FF2B5EF4-FFF2-40B4-BE49-F238E27FC236}">
                <a16:creationId xmlns:a16="http://schemas.microsoft.com/office/drawing/2014/main" id="{0E39C79C-0F06-8395-31BC-A649D00615A2}"/>
              </a:ext>
            </a:extLst>
          </p:cNvPr>
          <p:cNvSpPr txBox="1"/>
          <p:nvPr/>
        </p:nvSpPr>
        <p:spPr>
          <a:xfrm>
            <a:off x="2421582"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02</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3923418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603615"/>
            <a:ext cx="9050192"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7.2.1  </a:t>
            </a:r>
            <a:r>
              <a:rPr lang="zh-CN" altLang="en-US" b="1" dirty="0"/>
              <a:t>降噪（处理）</a:t>
            </a:r>
          </a:p>
          <a:p>
            <a:pPr indent="457200"/>
            <a:r>
              <a:rPr lang="zh-CN" altLang="en-US" dirty="0"/>
              <a:t>“降噪（处理）”效果器可显著降低背景和宽频噪声，并且尽可能不会影响信号品质，此效果可用于去除噪声组合，包括磁带嘶嘶声、麦克风背景噪声、电线嗡嗡声或波形中任何恒定的噪声。</a:t>
            </a:r>
          </a:p>
        </p:txBody>
      </p:sp>
      <p:pic>
        <p:nvPicPr>
          <p:cNvPr id="2" name="图片 1">
            <a:extLst>
              <a:ext uri="{FF2B5EF4-FFF2-40B4-BE49-F238E27FC236}">
                <a16:creationId xmlns:a16="http://schemas.microsoft.com/office/drawing/2014/main" id="{948B83A9-0653-4D68-BFC6-FC6A89093A3E}"/>
              </a:ext>
            </a:extLst>
          </p:cNvPr>
          <p:cNvPicPr>
            <a:picLocks noChangeAspect="1"/>
          </p:cNvPicPr>
          <p:nvPr/>
        </p:nvPicPr>
        <p:blipFill>
          <a:blip r:embed="rId2"/>
          <a:stretch>
            <a:fillRect/>
          </a:stretch>
        </p:blipFill>
        <p:spPr>
          <a:xfrm>
            <a:off x="4239758" y="2566191"/>
            <a:ext cx="2985501" cy="3645930"/>
          </a:xfrm>
          <a:prstGeom prst="rect">
            <a:avLst/>
          </a:prstGeom>
        </p:spPr>
      </p:pic>
    </p:spTree>
    <p:extLst>
      <p:ext uri="{BB962C8B-B14F-4D97-AF65-F5344CB8AC3E}">
        <p14:creationId xmlns:p14="http://schemas.microsoft.com/office/powerpoint/2010/main" val="23323439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33781" y="681805"/>
            <a:ext cx="9336847"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7.2.2   </a:t>
            </a:r>
            <a:r>
              <a:rPr lang="zh-CN" altLang="en-US" b="1" dirty="0"/>
              <a:t>声音移除</a:t>
            </a:r>
            <a:endParaRPr lang="zh-CN" altLang="zh-CN" b="1" dirty="0"/>
          </a:p>
          <a:p>
            <a:pPr indent="457200"/>
            <a:r>
              <a:rPr lang="zh-CN" altLang="en-US" dirty="0"/>
              <a:t>“声音移除”效果器可从录制中移除不需要的音频源。此效果可分析音频的选定部分，并且会构建一个声音模型，用于查找和移除声音。</a:t>
            </a:r>
          </a:p>
        </p:txBody>
      </p:sp>
      <p:pic>
        <p:nvPicPr>
          <p:cNvPr id="2" name="图片 1">
            <a:extLst>
              <a:ext uri="{FF2B5EF4-FFF2-40B4-BE49-F238E27FC236}">
                <a16:creationId xmlns:a16="http://schemas.microsoft.com/office/drawing/2014/main" id="{69397E4A-8E00-4AEC-A0F7-30D00F32264A}"/>
              </a:ext>
            </a:extLst>
          </p:cNvPr>
          <p:cNvPicPr>
            <a:picLocks noChangeAspect="1"/>
          </p:cNvPicPr>
          <p:nvPr/>
        </p:nvPicPr>
        <p:blipFill>
          <a:blip r:embed="rId2"/>
          <a:stretch>
            <a:fillRect/>
          </a:stretch>
        </p:blipFill>
        <p:spPr>
          <a:xfrm>
            <a:off x="3886102" y="2368137"/>
            <a:ext cx="4419795" cy="3627188"/>
          </a:xfrm>
          <a:prstGeom prst="rect">
            <a:avLst/>
          </a:prstGeom>
        </p:spPr>
      </p:pic>
    </p:spTree>
    <p:extLst>
      <p:ext uri="{BB962C8B-B14F-4D97-AF65-F5344CB8AC3E}">
        <p14:creationId xmlns:p14="http://schemas.microsoft.com/office/powerpoint/2010/main" val="42225725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33781" y="681805"/>
            <a:ext cx="9336847"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7.2.3  </a:t>
            </a:r>
            <a:r>
              <a:rPr lang="zh-CN" altLang="en-US" b="1" dirty="0"/>
              <a:t>咔哒声</a:t>
            </a:r>
            <a:r>
              <a:rPr lang="en-US" altLang="zh-CN" b="1" dirty="0"/>
              <a:t>/</a:t>
            </a:r>
            <a:r>
              <a:rPr lang="zh-CN" altLang="en-US" b="1" dirty="0"/>
              <a:t>爆音消除器</a:t>
            </a:r>
            <a:endParaRPr lang="zh-CN" altLang="zh-CN" b="1" dirty="0"/>
          </a:p>
          <a:p>
            <a:pPr indent="457200"/>
            <a:r>
              <a:rPr lang="zh-CN" altLang="en-US" dirty="0"/>
              <a:t>“咔哒声</a:t>
            </a:r>
            <a:r>
              <a:rPr lang="en-US" altLang="zh-CN" dirty="0"/>
              <a:t>/</a:t>
            </a:r>
            <a:r>
              <a:rPr lang="zh-CN" altLang="en-US" dirty="0"/>
              <a:t>爆音消除器”效果器可用于去除麦克风爆音、咔嗒声、轻微嘶声以及噼啪声，这种噪声在诸如老式黑胶唱片和现场录音之类的录制中比较常见。</a:t>
            </a:r>
          </a:p>
        </p:txBody>
      </p:sp>
      <p:pic>
        <p:nvPicPr>
          <p:cNvPr id="2" name="图片 1">
            <a:extLst>
              <a:ext uri="{FF2B5EF4-FFF2-40B4-BE49-F238E27FC236}">
                <a16:creationId xmlns:a16="http://schemas.microsoft.com/office/drawing/2014/main" id="{F51D2575-1C05-4EA7-AC68-C05D78AD63DB}"/>
              </a:ext>
            </a:extLst>
          </p:cNvPr>
          <p:cNvPicPr>
            <a:picLocks noChangeAspect="1"/>
          </p:cNvPicPr>
          <p:nvPr/>
        </p:nvPicPr>
        <p:blipFill>
          <a:blip r:embed="rId2"/>
          <a:stretch>
            <a:fillRect/>
          </a:stretch>
        </p:blipFill>
        <p:spPr>
          <a:xfrm>
            <a:off x="4081545" y="2300005"/>
            <a:ext cx="3819048" cy="3876190"/>
          </a:xfrm>
          <a:prstGeom prst="rect">
            <a:avLst/>
          </a:prstGeom>
        </p:spPr>
      </p:pic>
    </p:spTree>
    <p:extLst>
      <p:ext uri="{BB962C8B-B14F-4D97-AF65-F5344CB8AC3E}">
        <p14:creationId xmlns:p14="http://schemas.microsoft.com/office/powerpoint/2010/main" val="3404245594"/>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2136</TotalTime>
  <Words>907</Words>
  <Application>Microsoft Office PowerPoint</Application>
  <PresentationFormat>宽屏</PresentationFormat>
  <Paragraphs>60</Paragraphs>
  <Slides>25</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25</vt:i4>
      </vt:variant>
    </vt:vector>
  </HeadingPairs>
  <TitlesOfParts>
    <vt:vector size="31" baseType="lpstr">
      <vt:lpstr>微软雅黑</vt:lpstr>
      <vt:lpstr>幼圆</vt:lpstr>
      <vt:lpstr>站酷小薇LOGO体</vt:lpstr>
      <vt:lpstr>Arial</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Au音频编辑处理</dc:title>
  <dc:creator>Administrator</dc:creator>
  <cp:lastModifiedBy>Administrator</cp:lastModifiedBy>
  <cp:revision>570</cp:revision>
  <dcterms:created xsi:type="dcterms:W3CDTF">2020-06-26T11:31:00Z</dcterms:created>
  <dcterms:modified xsi:type="dcterms:W3CDTF">2025-02-28T08:53:26Z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TemplateUUID">
    <vt:lpwstr>v1.0_mb_s+3ElstvPcfk5zy2frAFoQ==</vt:lpwstr>
  </property>
</Properties>
</file>