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3.xml" ContentType="application/vnd.openxmlformats-officedocument.presentationml.tags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0" r:id="rId2"/>
  </p:sldMasterIdLst>
  <p:notesMasterIdLst>
    <p:notesMasterId r:id="rId20"/>
  </p:notesMasterIdLst>
  <p:handoutMasterIdLst>
    <p:handoutMasterId r:id="rId21"/>
  </p:handoutMasterIdLst>
  <p:sldIdLst>
    <p:sldId id="374" r:id="rId3"/>
    <p:sldId id="360" r:id="rId4"/>
    <p:sldId id="340" r:id="rId5"/>
    <p:sldId id="361" r:id="rId6"/>
    <p:sldId id="407" r:id="rId7"/>
    <p:sldId id="406" r:id="rId8"/>
    <p:sldId id="412" r:id="rId9"/>
    <p:sldId id="444" r:id="rId10"/>
    <p:sldId id="447" r:id="rId11"/>
    <p:sldId id="423" r:id="rId12"/>
    <p:sldId id="424" r:id="rId13"/>
    <p:sldId id="436" r:id="rId14"/>
    <p:sldId id="437" r:id="rId15"/>
    <p:sldId id="442" r:id="rId16"/>
    <p:sldId id="443" r:id="rId17"/>
    <p:sldId id="448" r:id="rId18"/>
    <p:sldId id="372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7D4"/>
    <a:srgbClr val="00A9D4"/>
    <a:srgbClr val="FC852B"/>
    <a:srgbClr val="DBEFF1"/>
    <a:srgbClr val="9D77AE"/>
    <a:srgbClr val="A4DB73"/>
    <a:srgbClr val="FEBB38"/>
    <a:srgbClr val="75CBDC"/>
    <a:srgbClr val="02C6D9"/>
    <a:srgbClr val="F173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314" autoAdjust="0"/>
  </p:normalViewPr>
  <p:slideViewPr>
    <p:cSldViewPr snapToGrid="0">
      <p:cViewPr varScale="1">
        <p:scale>
          <a:sx n="86" d="100"/>
          <a:sy n="86" d="100"/>
        </p:scale>
        <p:origin x="30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2" d="100"/>
        <a:sy n="15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5A6E9B-4AD3-43AA-9906-67C65DC0E67B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C87DD-2A3B-4DBC-BAC2-9F377A6F6D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4708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12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97298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9024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14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45525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992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8811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17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4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217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6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58287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8181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5195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29534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10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28575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Welcome_message_heli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936748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703597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4005414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34153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 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6250140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1422583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of 3 - Mart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8081078" y="1907833"/>
            <a:ext cx="3168479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953596" y="1907833"/>
            <a:ext cx="3173430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4389065" y="1907833"/>
            <a:ext cx="3429974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454412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3289610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2263943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100943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2432976" y="4176378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/>
        </p:nvSpPr>
        <p:spPr>
          <a:xfrm>
            <a:off x="0" y="4172"/>
            <a:ext cx="7748337" cy="1275989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 dirty="0">
              <a:solidFill>
                <a:prstClr val="white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301" y="0"/>
            <a:ext cx="4773171" cy="1280161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504253" y="327797"/>
            <a:ext cx="698906" cy="708832"/>
            <a:chOff x="314496" y="295312"/>
            <a:chExt cx="621213" cy="630037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8" name="椭圆 17"/>
            <p:cNvSpPr/>
            <p:nvPr userDrawn="1"/>
          </p:nvSpPr>
          <p:spPr>
            <a:xfrm>
              <a:off x="369276" y="295312"/>
              <a:ext cx="369277" cy="369277"/>
            </a:xfrm>
            <a:prstGeom prst="ellipse">
              <a:avLst/>
            </a:prstGeom>
            <a:solidFill>
              <a:srgbClr val="01AED4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314496" y="556072"/>
              <a:ext cx="369277" cy="369277"/>
            </a:xfrm>
            <a:prstGeom prst="ellipse">
              <a:avLst/>
            </a:prstGeom>
            <a:solidFill>
              <a:srgbClr val="AAD02F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 userDrawn="1"/>
          </p:nvSpPr>
          <p:spPr>
            <a:xfrm>
              <a:off x="566432" y="455441"/>
              <a:ext cx="369277" cy="369277"/>
            </a:xfrm>
            <a:prstGeom prst="ellipse">
              <a:avLst/>
            </a:prstGeom>
            <a:solidFill>
              <a:srgbClr val="FD4A3B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65490" y="-206644"/>
            <a:ext cx="14301768" cy="8044746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1638340" y="2540544"/>
            <a:ext cx="7624645" cy="1137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b="1" dirty="0">
                <a:solidFill>
                  <a:srgbClr val="009642"/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第</a:t>
            </a:r>
            <a:r>
              <a:rPr lang="en-US" altLang="zh-CN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7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章  异常处理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5199389" y="4221238"/>
            <a:ext cx="1793221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4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25" name="出自【趣你的PPT】(微信:qunideppt)：最优质的PPT资源库"/>
            <p:cNvSpPr/>
            <p:nvPr/>
          </p:nvSpPr>
          <p:spPr>
            <a:xfrm>
              <a:off x="4578608" y="3808884"/>
              <a:ext cx="1176818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  <p:sp>
        <p:nvSpPr>
          <p:cNvPr id="26" name="PA_文本框 3"/>
          <p:cNvSpPr txBox="1"/>
          <p:nvPr>
            <p:custDataLst>
              <p:tags r:id="rId1"/>
            </p:custDataLst>
          </p:nvPr>
        </p:nvSpPr>
        <p:spPr>
          <a:xfrm>
            <a:off x="1850157" y="2122550"/>
            <a:ext cx="44646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适用教学课件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案例实战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学以致用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演示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29DDA49C-C245-4E98-84AD-BEFE4FC361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479" y="6143624"/>
            <a:ext cx="2718419" cy="4064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03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317759" y="3938908"/>
            <a:ext cx="4309509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抛出异常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543804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14090" y="470367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7.3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抛出异常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351684" y="1723597"/>
            <a:ext cx="8529638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中，异常抛出（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raising an exception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）是一个程序流控制的机制，它允许程序员在遇到特定情况（通常是错误或异常情况）时中断程序的正常流程，并通知调用者该错误或异常已经发生。如果希望抛出异常，可以先创建一个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Exception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对象或者其子类对象，然后使用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raise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关键字抛出异常对象。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7-4】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异常抛出</a:t>
            </a:r>
          </a:p>
        </p:txBody>
      </p:sp>
    </p:spTree>
    <p:extLst>
      <p:ext uri="{BB962C8B-B14F-4D97-AF65-F5344CB8AC3E}">
        <p14:creationId xmlns:p14="http://schemas.microsoft.com/office/powerpoint/2010/main" val="143412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04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317759" y="3929872"/>
            <a:ext cx="4309509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with</a:t>
            </a: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语句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2805178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528719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7.4 with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语句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502939" y="1723597"/>
            <a:ext cx="8529638" cy="4198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with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语句在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Python2.6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中开始引入，目的是简化类似于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try-except-finally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这样的代码。比如对文件进行操作时，要异常关注异常处理，打开文件操作后一定要记得关闭文件，这让人觉得很烦，所以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提供了一个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with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语句，利用这个语句可以抽象出文件操作中频繁使用的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try/except/finally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相关的细节。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With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语句适用于对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I/O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、文件流、数据流等资源等进行访问的场合，确保不管使用过程中是否发生异常都会执行必要的“清理”操作，释放资源，比如文件使用后自动关闭、线程中锁的自动获取和释放等。</a:t>
            </a:r>
          </a:p>
          <a:p>
            <a:pPr indent="457200"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with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语句的用法如下：</a:t>
            </a:r>
          </a:p>
          <a:p>
            <a:pPr indent="457200"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with expression [as variable]:</a:t>
            </a:r>
          </a:p>
          <a:p>
            <a:pPr indent="457200"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with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语句块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9263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05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520166" y="3929872"/>
            <a:ext cx="4309509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自定义异常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9558497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36392" y="524921"/>
            <a:ext cx="4811657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7.5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自定义异常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虽然利用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提供的内置异常类型已经可以描述程序中出现的大多数异常情况，但是有时候程序员还是需要自己定义一些异常类，来详细描述某些特殊情况。在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中，可以通过创建一个新的类来定义自定义异常，这个类通常继承自内置的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Exception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类或其子类。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7-5】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自定义异常示例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功能描述：自定义一个异常类，并在其他代码处使用自定义异常，代码如下：</a:t>
            </a:r>
          </a:p>
          <a:p>
            <a:pPr indent="457200">
              <a:lnSpc>
                <a:spcPct val="150000"/>
              </a:lnSpc>
            </a:pP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3213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14091" y="473928"/>
            <a:ext cx="4811657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7.5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自定义异常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937687" y="4757905"/>
            <a:ext cx="8529638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运行程序，结果如下。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E405CC4-4386-4489-A6E1-9A08F53736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9987" y="1460869"/>
            <a:ext cx="5172456" cy="318820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738374F-655E-43AD-86BB-5207DF84EE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89987" y="5630995"/>
            <a:ext cx="5172456" cy="201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448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1980" cy="685799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2008707" y="2618079"/>
            <a:ext cx="61196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感谢您的聆听</a:t>
            </a:r>
          </a:p>
        </p:txBody>
      </p:sp>
      <p:sp>
        <p:nvSpPr>
          <p:cNvPr id="27" name="PA_文本框 3"/>
          <p:cNvSpPr txBox="1"/>
          <p:nvPr>
            <p:custDataLst>
              <p:tags r:id="rId1"/>
            </p:custDataLst>
          </p:nvPr>
        </p:nvSpPr>
        <p:spPr>
          <a:xfrm>
            <a:off x="2008707" y="2218781"/>
            <a:ext cx="34953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THANK YOU FOR LISTENING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930658" y="3642011"/>
            <a:ext cx="1793222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32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33" name="出自【趣你的PPT】(微信:qunideppt)：最优质的PPT资源库"/>
            <p:cNvSpPr/>
            <p:nvPr/>
          </p:nvSpPr>
          <p:spPr>
            <a:xfrm>
              <a:off x="4511038" y="3808884"/>
              <a:ext cx="1176817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75"/>
            <a:ext cx="12192000" cy="6862175"/>
          </a:xfrm>
          <a:prstGeom prst="rect">
            <a:avLst/>
          </a:prstGeom>
        </p:spPr>
      </p:pic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2790825" y="1549052"/>
            <a:ext cx="2232025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4400" b="1" dirty="0">
                <a:solidFill>
                  <a:srgbClr val="44546A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目录</a:t>
            </a:r>
            <a:endParaRPr lang="en-US" altLang="zh-CN" sz="4400" b="1" dirty="0">
              <a:solidFill>
                <a:srgbClr val="44546A"/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4248704" y="2217061"/>
            <a:ext cx="3564971" cy="4074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01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异常概述</a:t>
            </a: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4248704" y="2866700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02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异常处理</a:t>
            </a: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4248704" y="3516339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03 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抛出异常</a:t>
            </a:r>
          </a:p>
        </p:txBody>
      </p:sp>
      <p:sp>
        <p:nvSpPr>
          <p:cNvPr id="10" name="Rectangle 18">
            <a:extLst>
              <a:ext uri="{FF2B5EF4-FFF2-40B4-BE49-F238E27FC236}">
                <a16:creationId xmlns:a16="http://schemas.microsoft.com/office/drawing/2014/main" id="{56D668CD-A65B-46FB-85BF-C98173CDB4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8704" y="4122656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04      with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语句</a:t>
            </a:r>
          </a:p>
        </p:txBody>
      </p:sp>
      <p:sp>
        <p:nvSpPr>
          <p:cNvPr id="11" name="Rectangle 18">
            <a:extLst>
              <a:ext uri="{FF2B5EF4-FFF2-40B4-BE49-F238E27FC236}">
                <a16:creationId xmlns:a16="http://schemas.microsoft.com/office/drawing/2014/main" id="{99D0F14B-9359-49A6-9292-218F028399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8704" y="4772295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05 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自定义异常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6314596" y="3107372"/>
            <a:ext cx="5058564" cy="1346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异常是指程序运行时引发的错误，引发错误的原因有很多种，比如除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0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、下标越界、文件不存在、网络异常、类型错误、名字错误、磁盘空间不足等。本章将对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Python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异常的基本概念及异常处理的方法进行介绍。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+mn-lt"/>
            </a:endParaRPr>
          </a:p>
        </p:txBody>
      </p: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6404137" y="2238788"/>
            <a:ext cx="61068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内容简介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Content Overview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436256" y="2826005"/>
            <a:ext cx="1699215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8"/>
          <p:cNvSpPr>
            <a:spLocks noChangeArrowheads="1"/>
          </p:cNvSpPr>
          <p:nvPr/>
        </p:nvSpPr>
        <p:spPr bwMode="auto">
          <a:xfrm>
            <a:off x="1502939" y="513204"/>
            <a:ext cx="6106818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Python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语言程序设计基础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ACA3C0D-8E3F-46F4-9D79-C24132F4A6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50" b="97422" l="4375" r="97500">
                        <a14:foregroundMark x1="51875" y1="8359" x2="26094" y2="14688"/>
                        <a14:foregroundMark x1="26094" y1="14688" x2="21875" y2="26719"/>
                        <a14:foregroundMark x1="21875" y1="26719" x2="22266" y2="50938"/>
                        <a14:foregroundMark x1="22266" y1="50938" x2="26250" y2="62109"/>
                        <a14:foregroundMark x1="26250" y1="62109" x2="36094" y2="72734"/>
                        <a14:foregroundMark x1="36094" y1="72734" x2="47031" y2="76953"/>
                        <a14:foregroundMark x1="47031" y1="76953" x2="75313" y2="78203"/>
                        <a14:foregroundMark x1="75313" y1="78203" x2="86406" y2="73750"/>
                        <a14:foregroundMark x1="86406" y1="73750" x2="92109" y2="53359"/>
                        <a14:foregroundMark x1="92109" y1="53359" x2="85781" y2="21797"/>
                        <a14:foregroundMark x1="85781" y1="21797" x2="76406" y2="13906"/>
                        <a14:foregroundMark x1="76406" y1="13906" x2="53438" y2="10391"/>
                        <a14:foregroundMark x1="53438" y1="10391" x2="25859" y2="16484"/>
                        <a14:foregroundMark x1="25859" y1="16484" x2="11875" y2="26250"/>
                        <a14:foregroundMark x1="11875" y1="26250" x2="5625" y2="36953"/>
                        <a14:foregroundMark x1="5625" y1="36953" x2="8359" y2="62109"/>
                        <a14:foregroundMark x1="8359" y1="62109" x2="12266" y2="73438"/>
                        <a14:foregroundMark x1="12266" y1="73438" x2="32422" y2="82734"/>
                        <a14:foregroundMark x1="32422" y1="82734" x2="60469" y2="85859"/>
                        <a14:foregroundMark x1="60469" y1="85859" x2="79453" y2="73828"/>
                        <a14:foregroundMark x1="79453" y1="73828" x2="81406" y2="71250"/>
                        <a14:foregroundMark x1="65781" y1="14297" x2="21484" y2="30234"/>
                        <a14:foregroundMark x1="71797" y1="17266" x2="65469" y2="27187"/>
                        <a14:foregroundMark x1="65469" y1="27187" x2="65469" y2="29922"/>
                        <a14:foregroundMark x1="63828" y1="9063" x2="36563" y2="6719"/>
                        <a14:foregroundMark x1="36563" y1="6719" x2="24609" y2="9531"/>
                        <a14:foregroundMark x1="24609" y1="9531" x2="4844" y2="37813"/>
                        <a14:foregroundMark x1="4844" y1="37813" x2="4531" y2="69609"/>
                        <a14:foregroundMark x1="11484" y1="35547" x2="21094" y2="29297"/>
                        <a14:foregroundMark x1="21094" y1="29297" x2="33906" y2="26250"/>
                        <a14:foregroundMark x1="33906" y1="26250" x2="53906" y2="28203"/>
                        <a14:foregroundMark x1="36328" y1="5078" x2="48359" y2="3750"/>
                        <a14:foregroundMark x1="48359" y1="3750" x2="66484" y2="3750"/>
                        <a14:foregroundMark x1="92969" y1="35156" x2="91172" y2="71172"/>
                        <a14:foregroundMark x1="91172" y1="71172" x2="73125" y2="88672"/>
                        <a14:foregroundMark x1="73125" y1="88672" x2="36250" y2="91797"/>
                        <a14:foregroundMark x1="36250" y1="91797" x2="22422" y2="82500"/>
                        <a14:foregroundMark x1="69141" y1="31172" x2="77031" y2="39141"/>
                        <a14:foregroundMark x1="39297" y1="31563" x2="32031" y2="31875"/>
                        <a14:foregroundMark x1="18828" y1="37188" x2="9375" y2="44453"/>
                        <a14:foregroundMark x1="9375" y1="44453" x2="9219" y2="44453"/>
                        <a14:foregroundMark x1="95313" y1="35859" x2="97500" y2="58984"/>
                        <a14:foregroundMark x1="97500" y1="58984" x2="96250" y2="62969"/>
                        <a14:foregroundMark x1="35313" y1="97422" x2="65156" y2="96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140" y="1724986"/>
            <a:ext cx="4315515" cy="431551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01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791629" y="3931351"/>
            <a:ext cx="336177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异常概述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78555" y="560959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7.1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异常概述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213815" y="2356995"/>
            <a:ext cx="9478620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中，异常是程序在运行时发生错误或遇到某种特殊情况时触发的事件。这些异常可以被捕获并处理，以防止程序因错误而终止。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的异常处理机制将异常的检测与处理相分离，当某个函数运行出现异常时，可以不在本函数处理，而是发出异常信息；函数调用者捕捉到这一信息；然后根据对应的出错信息进行相应的处理；当然调用者也可以不作处理，继续向更上一层的调用者发出异常信息。这样可以使底层函数专门解决实际的任务，而在能够对异常处理的层次再进行处理。这样的异常处理机制使得程序逻辑更加清晰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674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02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553503" y="3929872"/>
            <a:ext cx="383802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异常处理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6844662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69486" y="534874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7.2.1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简单的异常捕获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4613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异常处理结构中最常见也最基本的是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try...except...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结构，其语法格式如下：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该异常处理结构的执行流程如下。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）首先执行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try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子句中的代码块，如果没有异常产生，则跳过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except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子句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继续执行该结构后面的代码。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）如果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try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子句中的代码块执行过程中产生了异常，则异常被捕获，同时跳出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try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子句代码块，进入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except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子句的代码块进行异常处理，如果异常类型与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except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之后的异常名称相同，则执行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excpet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子句中对应的代码块。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）如果异常和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except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后面的异常不匹配，则该异常会被传递到上层的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try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（如果有的话），如果所有层都没有捕获并处理该异常，则程序终止并将异常抛给用户。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862A874-9170-437F-AAD6-D6AAFCE6CB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8605" y="2097667"/>
            <a:ext cx="5172456" cy="874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3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【</a:t>
            </a:r>
            <a:r>
              <a:rPr lang="zh-CN" altLang="en-US"/>
              <a:t>例</a:t>
            </a:r>
            <a:r>
              <a:rPr lang="en-US" altLang="zh-CN"/>
              <a:t>7-2】</a:t>
            </a:r>
            <a:r>
              <a:rPr lang="zh-CN" altLang="en-US"/>
              <a:t>捕获多种异常</a:t>
            </a:r>
            <a:endParaRPr lang="en-US" altLang="zh-CN" dirty="0"/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513886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7.2.2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捕获多种异常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上述简单的异常处理结构仅能捕获并处理一种异常，在程序实际开发中，可能会遇到不同类型的异常，并且需要针对不同类型的异常，做出不同的响应，为了支持多个异常的捕获和处理，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提供了带多个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except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的异常处理结构。一旦某个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except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捕获了异常，后面剩余的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except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子句将不会再执行。语法结构如下：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C085932-12B3-4B74-B52D-0E373858F2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2539" y="3600708"/>
            <a:ext cx="5172456" cy="139598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BDE6FC89-9436-4EEB-BB78-479F3491A48C}"/>
              </a:ext>
            </a:extLst>
          </p:cNvPr>
          <p:cNvSpPr txBox="1"/>
          <p:nvPr/>
        </p:nvSpPr>
        <p:spPr>
          <a:xfrm>
            <a:off x="975690" y="5102604"/>
            <a:ext cx="947862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7-2】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捕获多种异常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743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91788" y="457546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7.2.3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完整的异常捕获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在实际编程中，为了处理情况比较复杂的情况，一般使用完整的异常捕获语句，在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中，完整的异常捕获结构通常使用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try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except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else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finally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语句块。具体语法格式如下。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CF1F9C2-363F-4368-A72C-92F9C204F3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8899" y="2772713"/>
            <a:ext cx="4650555" cy="3761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414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ULTRA_SCORM_COURSE_ID" val="E4646669-89D5-4F00-B7E6-D2D0A6F7B5C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www.2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991</Words>
  <Application>Microsoft Office PowerPoint</Application>
  <PresentationFormat>宽屏</PresentationFormat>
  <Paragraphs>78</Paragraphs>
  <Slides>17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Montserrat Hairline</vt:lpstr>
      <vt:lpstr>等线</vt:lpstr>
      <vt:lpstr>等线 Light</vt:lpstr>
      <vt:lpstr>思源黑体</vt:lpstr>
      <vt:lpstr>微软雅黑</vt:lpstr>
      <vt:lpstr>Arial</vt:lpstr>
      <vt:lpstr>Calibri</vt:lpstr>
      <vt:lpstr>Calibri Light</vt:lpstr>
      <vt:lpstr>Lato Light</vt:lpstr>
      <vt:lpstr>Poppins Light</vt:lpstr>
      <vt:lpstr>www.2ppt.com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Python语言程序设计基础</dc:title>
  <dc:creator/>
  <cp:keywords>Python语言程序设计基础</cp:keywords>
  <cp:lastModifiedBy/>
  <cp:revision>2</cp:revision>
  <dcterms:created xsi:type="dcterms:W3CDTF">2021-05-01T02:52:20Z</dcterms:created>
  <dcterms:modified xsi:type="dcterms:W3CDTF">2025-04-09T09:25:18Z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16C3BD95F65B4B0A9A5535104F5DE7C7</vt:lpwstr>
  </property>
  <property fmtid="{D5CDD505-2E9C-101B-9397-08002B2CF9AE}" pid="3" name="KSOProductBuildVer">
    <vt:lpwstr>2052-11.1.0.10463</vt:lpwstr>
  </property>
</Properties>
</file>