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tags/tag3.xml" ContentType="application/vnd.openxmlformats-officedocument.presentationml.tags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40"/>
  </p:notesMasterIdLst>
  <p:handoutMasterIdLst>
    <p:handoutMasterId r:id="rId41"/>
  </p:handoutMasterIdLst>
  <p:sldIdLst>
    <p:sldId id="374" r:id="rId3"/>
    <p:sldId id="360" r:id="rId4"/>
    <p:sldId id="340" r:id="rId5"/>
    <p:sldId id="361" r:id="rId6"/>
    <p:sldId id="407" r:id="rId7"/>
    <p:sldId id="456" r:id="rId8"/>
    <p:sldId id="457" r:id="rId9"/>
    <p:sldId id="357" r:id="rId10"/>
    <p:sldId id="458" r:id="rId11"/>
    <p:sldId id="435" r:id="rId12"/>
    <p:sldId id="459" r:id="rId13"/>
    <p:sldId id="460" r:id="rId14"/>
    <p:sldId id="447" r:id="rId15"/>
    <p:sldId id="461" r:id="rId16"/>
    <p:sldId id="448" r:id="rId17"/>
    <p:sldId id="449" r:id="rId18"/>
    <p:sldId id="450" r:id="rId19"/>
    <p:sldId id="406" r:id="rId20"/>
    <p:sldId id="412" r:id="rId21"/>
    <p:sldId id="462" r:id="rId22"/>
    <p:sldId id="444" r:id="rId23"/>
    <p:sldId id="451" r:id="rId24"/>
    <p:sldId id="452" r:id="rId25"/>
    <p:sldId id="453" r:id="rId26"/>
    <p:sldId id="423" r:id="rId27"/>
    <p:sldId id="424" r:id="rId28"/>
    <p:sldId id="445" r:id="rId29"/>
    <p:sldId id="463" r:id="rId30"/>
    <p:sldId id="446" r:id="rId31"/>
    <p:sldId id="464" r:id="rId32"/>
    <p:sldId id="454" r:id="rId33"/>
    <p:sldId id="455" r:id="rId34"/>
    <p:sldId id="465" r:id="rId35"/>
    <p:sldId id="436" r:id="rId36"/>
    <p:sldId id="437" r:id="rId37"/>
    <p:sldId id="438" r:id="rId38"/>
    <p:sldId id="372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4" autoAdjust="0"/>
  </p:normalViewPr>
  <p:slideViewPr>
    <p:cSldViewPr snapToGrid="0">
      <p:cViewPr varScale="1">
        <p:scale>
          <a:sx n="86" d="100"/>
          <a:sy n="86" d="100"/>
        </p:scale>
        <p:origin x="3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0867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5825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3613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858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3307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8379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7961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18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954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195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0953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724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19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25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0347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290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7527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13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1460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9712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41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72986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9024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65009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9302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4584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822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958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5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 复合数据类型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13886"/>
            <a:ext cx="5396625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5.1.3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列表元素的增加、删除和修改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5444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列表增加和删除元素时，列表会自动进行内存管理，大大减少了程序员的负担。但这个特点涉及列表元素的大量移动，效率较低。除非必要，我们一般只在列表的尾部添加元素或删除元素，这会大大提高列表的操作效率。 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列表元素的增加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主要提供了五种添加元素的方法。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append()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append()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方法，原地修改列表，是真正意义上的在列表尾部追加元素，速度最快，推荐使用。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运算符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可以使用“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算符把元素添加到列表中。这种方式并不是真正的在尾部添加元素，而是创建新的列表对象。将原列表的元素和新列表的元素依次复制到新的列表对象中。这样，会涉及大量的复制操作，对于操作大量元素不建议使用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384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91788" y="513886"/>
            <a:ext cx="5396625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5.1.3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列表元素的增加、删除和修改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extend()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列表对象的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extend()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方法可以将一个列表中的全部元素添加到另一个列表中，属于原地操作，不创建新的对象。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insert()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insert()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方法可以将指定的元素插入到列表对象的任意制定位置。这样会让插入位置后面所有的元素进行移动，会影响处理速度。涉及大量元素时，尽量避免使用。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）乘法扩展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使用乘法扩展列表，可以生成一个新列表，新列表元素是原列表元素的多次重复。</a:t>
            </a:r>
          </a:p>
        </p:txBody>
      </p:sp>
    </p:spTree>
    <p:extLst>
      <p:ext uri="{BB962C8B-B14F-4D97-AF65-F5344CB8AC3E}">
        <p14:creationId xmlns:p14="http://schemas.microsoft.com/office/powerpoint/2010/main" val="57803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91788" y="438547"/>
            <a:ext cx="5396625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5.1.3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列表元素的增加、删除和修改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列表元素的删除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删除元素主要有两种方式，一种是根据索引删除，一种是根据元素值删除。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）根据索引删除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删除列表中的指定元素和删除列表类似，也可以使用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语句实现。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）根据元素值删除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remove()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方法用于删除列表对象中首次出现的指定元素，若指定元素不存在则抛出异常。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列表元素的修改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修改列表中的元素只需要通过索引获取该元素，再为其重新赋值即可。例如：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29A9A45-EDB6-4C10-A7EE-8633A11ABD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389" y="5199593"/>
            <a:ext cx="6400061" cy="98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40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80637" y="513886"/>
            <a:ext cx="5396625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5.1.4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列表遍历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遍历列表中的所有元素是一种常见操作，在遍历的过程中可以完成查询、处理等功能。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中遍历列表的方法有多种，此处重点介绍两种。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直接使用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循环使用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语法格式如下：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48271CE-377C-48EB-815C-3E65DC755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956" y="3593334"/>
            <a:ext cx="9430087" cy="72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14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13886"/>
            <a:ext cx="5396625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5.1.4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列表遍历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循环和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enumerate()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函数实现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enumerate()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函数可以实现同时输出索引值和元素内容，语法格式如下：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EB57491-B8A0-4CC0-BA60-53775CEF30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552" y="2740315"/>
            <a:ext cx="8239673" cy="63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71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80636" y="513886"/>
            <a:ext cx="5396625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5.1.5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列表的排序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在实际开发种，经常需要对列表种的元素进行排序，这可以通过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提供的内置函数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sort()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方法来实现，该方法对列表进行原地排序，不会生成新的列表对象。其语法格式如下：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list.sort(key=None,reverse=False)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其中，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list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表示要排序的列表，参数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key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可选，用于指定一个函数，该函数应该返回一个可以用来比较的值，默认情况下，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sort()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使用元素的自然顺序进行排序。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reverse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这也是一个可选参数，如果设置为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，那么列表会被降序排序；如果设置为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（默认值），那么列表会被升序排序。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117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458343"/>
            <a:ext cx="5396625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5.1.6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成员资格判断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如果要判断一个指定的值是否在列表中，可以使用之前介绍的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count()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方法，如果存在，则返回大于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的一个值，如果不存在，则返回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。或者使用更加简洁的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not in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关键字来判断一个指定的值是否在列表中，返回结果为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814FF37-AA7D-46AF-A653-3139D1053B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5045" y="3150661"/>
            <a:ext cx="6562482" cy="303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27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13886"/>
            <a:ext cx="5396625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5.1.7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切片操作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切片是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序列的重要操作之一，适用于列表、元组、字符串、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range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对象等类型。切片操作可以从序列中截取部分元素组成新的序列，且不会使原序列发生变化，还可以使用切片来修改和删除列表中的部分元素，甚至可以通过切片操作为列表对象增加元素。基本语法如下：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226F0FA-C956-46EB-8451-ABE7DB5681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7857" y="3495732"/>
            <a:ext cx="9636286" cy="37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6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元组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80637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元组的创建和删除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使用（）直接创建元组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元组和创建列表的方法相似，使用圆括号就可以创建元组，只需要在圆括号中添加元素，元素间使用逗号分隔，也可以省略圆括号。如果元组只有一个元素，则必须后面加逗号，否则括号会被当做运算符使用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tuple()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创建元组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通过列表的创建可知，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可以接收元组、字符串、其他序列类型、迭代器等生成列表，而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tuple()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可以接收列表、字符串、其他序列类型、迭代器等生成元组，语法格式如下：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907906A-01FD-406D-B748-FA0713686A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026" y="4906112"/>
            <a:ext cx="8107777" cy="31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48704" y="2217061"/>
            <a:ext cx="3564971" cy="4074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列表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48704" y="286670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元组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48704" y="351633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字典</a:t>
            </a:r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5793559E-E41D-4877-B760-14CC451EF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703" y="4180954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集合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48237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元组的创建和删除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删除元组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对于已经存在的元组，不再使用时，可以使用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语句将其删除，语法格式如下：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AD74461-65A1-4AD4-BDD6-3B4762DDA7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237" y="2852124"/>
            <a:ext cx="9532718" cy="37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1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25242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元组的元素访问和排序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元组元素的访问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中对元组遍历最常见的就是输出元素内容，直接使用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print()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函数即可。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元组的排序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列表关于排序的方法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list.sorted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是修改原列表对象，元组没有该方法。如果要对元组排序，只能使用内置函数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sorted(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tupleObj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，并生成新的列表对象。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74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序列解包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中的序列解包（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sequence unpacking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）是一种方便的功能，可以将一个序列（如列表或元组）的元素分别赋值给多个变量，这在处理具有固定数量元素的序列时特别有用。序列解包是一个强大且灵活的功能，可以使程序更加简洁和易读。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以下是序列解包的一些基本示例。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）元组解包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）列表解包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522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8" y="45541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5.2.4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生成器推导式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572734" y="2160800"/>
            <a:ext cx="8284531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从形式上看，生成器推导式与列表推导式类似，只是生成器推导式使用小括号。列表推 导式直接生成列表对象，生成器推导式生成的不是列表也不是元组，而是一个生成器对象。 我们可以通过生成器对象，转化成列表或者元组。也可以使用生成器对象的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__next__() 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方法进行遍历，或者直接作为迭代器对象来使用。不管什么方式使用，元素访问结束后，如 果需要重新访问其中的元素，必须重新创建该生成器对象。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7955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69485" y="470773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5.2.5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元组与列表的区别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通过前面的介绍，我们可以看出列表与元组均为序列类型，有很多相同之处，如都具有索引和切片、可以进行相加和重复、能判断成员归属等，但两者也有明显的区别，这要体现在以下几个方面。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可变性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语法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用途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性能</a:t>
            </a:r>
          </a:p>
          <a:p>
            <a:pPr marL="285750" indent="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用作字典键</a:t>
            </a:r>
          </a:p>
        </p:txBody>
      </p:sp>
    </p:spTree>
    <p:extLst>
      <p:ext uri="{BB962C8B-B14F-4D97-AF65-F5344CB8AC3E}">
        <p14:creationId xmlns:p14="http://schemas.microsoft.com/office/powerpoint/2010/main" val="307450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173802" y="3897344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字典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80636" y="52492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5.3.1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字典的创建和删除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和内置函数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dict()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来创建字典对象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通过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zip()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创建字典对象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使用字典推导式创建字典对象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字典的删除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ED78F52-F298-4EAE-8EC9-D1801BCFD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6882" y="3857196"/>
            <a:ext cx="7373424" cy="170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48640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5.3.2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字典元素的访问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有多种方式可以对字典中的元素进行访问，为了演示方便，此处假定一个字典对象：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7B4C80B-F0CE-42CF-8BB4-C66E0ADC6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111" y="2535059"/>
            <a:ext cx="8107777" cy="31532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7D27563-17BE-40BB-B038-58011DBDFCB8}"/>
              </a:ext>
            </a:extLst>
          </p:cNvPr>
          <p:cNvSpPr txBox="1"/>
          <p:nvPr/>
        </p:nvSpPr>
        <p:spPr>
          <a:xfrm>
            <a:off x="1502939" y="3012410"/>
            <a:ext cx="852963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通过‘键’获得‘值’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与列表和元组类似，可以使用下表的方式来访问字典中的元素，但不同的是字典的下标是字典的‘键’，若指定的‘键’不存在则抛出异常。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通过字典对象的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get()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方法获取指定‘键’对应的‘值’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这是更加安全的字典元素访问方式，若指定键不存在，返回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None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；也可以设定指定键不存在时默认返回的对象，推荐使用。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334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434838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5.3.2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字典元素的访问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列出字典中所有“键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值对”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使用字典的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items()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方法可以返回字典的“键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值对”列表。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列出所有“键”和所有的“值”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使用字典的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keys()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方法可以返回字典的“键”列表，使用字典的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values()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方法可以返回字典的所有“值”列表。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返回字典中“键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值对”的个数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可以使用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len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函数来获取字典中键值对的数量。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检测一个指定的“键”是否在字典中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可以使用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`in`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关键字来检查字典中是否存在某个键。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769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80637" y="524921"/>
            <a:ext cx="5327352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5.3.3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字典元素的添加、修改和删除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给字典新增键值对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当以指定键为下标给字典元素赋值时，若该键存在，则表示修改该键的值；若不存在，则表示添加一个新的键值对到字典中。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使用字典对象的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update()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方法添加或者更新元素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使用字典对象的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update()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方法可以将另一个字典的键值对一次性全部添加到当前字典对象中，如果两个字典中存在相同的键，则以另一个字典中的值为准对当前字典进行更新。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842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99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在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Python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中，序列是一种非常常见的数据结构，是指一块可存放多个值的连续内存空间，这些值按照一定的顺序排列，可以通过每个值所在位置的编号访问它们。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Python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中有几种主要的序列类型，包括列表（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list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）、元组（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tuple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）、字典、集合、字符串（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String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）和范围（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range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）等，序列在实际开发中是非常有用的，可以帮助我们高效地进行数据的存储。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491509" y="502536"/>
            <a:ext cx="6106818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Python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语言程序设计基础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69486" y="524921"/>
            <a:ext cx="5327352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5.3.3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字典元素的添加、修改和删除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字典元素的删除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字典中元素的删除可以使用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del()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函数，或者使用字典对象的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clear()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方法删除所有键值对，也可以使用字典对象的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pop()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方法删除并返回指定“键”的元素，并返回对应的“值对象”，还可以使用字典对象的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popitem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方法删除并返回字典中的一个元素。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popitem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方法从字典中随机删除一个键值对（在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3.7+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中，由于字典的实现是有序的，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popitem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实际上会删除并返回字典中的最后一个键值对，即最近添加的那个键值对，但官方文档仍描述为“随机”以保持接口的通用性），被删除的键值对以元组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(key, value)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的形式返回。</a:t>
            </a:r>
          </a:p>
        </p:txBody>
      </p:sp>
    </p:spTree>
    <p:extLst>
      <p:ext uri="{BB962C8B-B14F-4D97-AF65-F5344CB8AC3E}">
        <p14:creationId xmlns:p14="http://schemas.microsoft.com/office/powerpoint/2010/main" val="33797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24921"/>
            <a:ext cx="5327352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5.3.4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序列解包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序列解包用于字典时，默认是对“键”进行操作； 如果需要对“键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值对”操作，则需要使用字典的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items()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；如果需要对“值”进行操作，则需要使用字典的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values()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4AD1185-28DF-4A51-858C-2A26DB6E8E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4025" y="2994447"/>
            <a:ext cx="6049865" cy="326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83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14090" y="524921"/>
            <a:ext cx="5327352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5.3.5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字典应用举例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字典是一种非常强大的数据结构，由于其灵活性和易用性，在许多场景中都非常有用，本节介绍两个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字典的综合应用示例。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5-1】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学生成绩管理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功能描述：利用字典存储学生的成绩信息，包括学生姓名和成绩，可以实现查询指定学生成绩、计算全部学生的平均分、以列表形式输出学生信息等功能。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程序源代码如下：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#4-1.py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396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69485" y="538525"/>
            <a:ext cx="5327352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5.3.5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字典应用举例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0107E09-F1C4-4728-BA9C-EB813F60A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463" y="1848630"/>
            <a:ext cx="5172456" cy="418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48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132239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集合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805178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80637" y="470773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5.4.1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集合的创建和删除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106415" y="1636559"/>
            <a:ext cx="8529638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集合的创建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创建集合主要有两种方法：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创建集合，并使用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方法添加元素。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set()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函数，将列表、元组等可迭代对象转成集合。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集合的删除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命令删除集合对象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）用集合的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remove()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方法删除指定元素，用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clear()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方法清空集合中所有元素。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926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25241" y="52492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5.4.2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集合的运算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集合可以参与多种运算，具体运算种类及运算规则如表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98C1D7F-02CE-4891-A60D-174C885987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2027" y="2315327"/>
            <a:ext cx="5730362" cy="426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20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列表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91788" y="410208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5.1.1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列表的创建和删除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提供了多种创建列表的方法，主要有通过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[]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直接创建、通过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函数创建以及通过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range()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函数创建数值列表等。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[]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创建列表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通过方括号“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[]”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创建列表，列表中的元素类型可以相同也可以不同，但为了提高程序的可读性，建议列表中的元素都是同一种类型。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list()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函数创建列表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可以将任何可迭代的数据转化成列表。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range()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函数创建数值列表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range()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函数可以很方便的创建数值列表，这在实际开发中很常见。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range()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函数的语法格式如下：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2BD7AAF-D87E-4DE4-B073-96FAC5E879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7154" y="5839333"/>
            <a:ext cx="5172456" cy="20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58334" y="46823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5.1.1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列表的创建和删除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推导式生成列表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使用列表推导式可以非常方便的创建列表，这是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程序开发时最常用的技术。列表推导式的语法格式如下：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迭代变量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可迭代对象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[if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条件表达式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]]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其中，各部分具体含义如下：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表达式：是对迭代变量进行的操作或者计算。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迭代变量：是从可迭代对象中取出的每一个元素。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可迭代对象：是一个可迭代对象，如列表、元组、字符串、字典、集合或生成器等。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条件表达式是可选的，只有满足条件的元素才会被包含到最后的列表中。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2BD7AAF-D87E-4DE4-B073-96FAC5E879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7154" y="5839333"/>
            <a:ext cx="5172456" cy="20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79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47183" y="467763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5.1.1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列表的创建和删除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	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列表的删除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当不再使用一个列表时，可以使用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命令删除整个列表，如果列表对象所指向的值不再有其他对象指向，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将同时删除其值。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A2C921A-E7D9-4FA7-8A96-0A26E26C40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189" y="3359867"/>
            <a:ext cx="6897575" cy="186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23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14090" y="470773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5.1.2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列表元素访问和计数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通过索引直接访问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可以通过索引直接访问列表中的元素。索引的区间在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[0,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列表长度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-1]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这个范围，超过这个范围则会抛出下标越界异常。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index()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获取指定元素在列表中首次出现的下标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可以使用列表对象的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index()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方法来获取指定元素首次出现的位置，语法格式如下：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index(value,[start,[end]])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其中，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end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指定了搜索的范围，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默认为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默认为列表长度。若列表中不存在指定元素，则抛出异常。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5.1.2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列表元素访问和计数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获取指定元素出现的次数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可以使用列表对象的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count()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方法返回指定元素在列表中出现的次数。例如：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DEA106F-D018-471D-AAA6-066740CA65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409" y="2852124"/>
            <a:ext cx="9181916" cy="141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42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2949</Words>
  <Application>Microsoft Office PowerPoint</Application>
  <PresentationFormat>宽屏</PresentationFormat>
  <Paragraphs>232</Paragraphs>
  <Slides>37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Montserrat Hairline</vt:lpstr>
      <vt:lpstr>等线</vt:lpstr>
      <vt:lpstr>等线 Light</vt:lpstr>
      <vt:lpstr>思源黑体</vt:lpstr>
      <vt:lpstr>微软雅黑</vt:lpstr>
      <vt:lpstr>Arial</vt:lpstr>
      <vt:lpstr>Calibri</vt:lpstr>
      <vt:lpstr>Calibri Light</vt:lpstr>
      <vt:lpstr>Lato Light</vt:lpstr>
      <vt:lpstr>Poppins Light</vt:lpstr>
      <vt:lpstr>Wingdings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Python语言程序设计基础</dc:title>
  <dc:creator/>
  <cp:keywords>Python语言程序设计基础</cp:keywords>
  <cp:lastModifiedBy/>
  <cp:revision>2</cp:revision>
  <dcterms:created xsi:type="dcterms:W3CDTF">2021-05-01T02:52:20Z</dcterms:created>
  <dcterms:modified xsi:type="dcterms:W3CDTF">2025-04-09T09:19:21Z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