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3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32"/>
  </p:notesMasterIdLst>
  <p:handoutMasterIdLst>
    <p:handoutMasterId r:id="rId33"/>
  </p:handoutMasterIdLst>
  <p:sldIdLst>
    <p:sldId id="374" r:id="rId3"/>
    <p:sldId id="360" r:id="rId4"/>
    <p:sldId id="340" r:id="rId5"/>
    <p:sldId id="361" r:id="rId6"/>
    <p:sldId id="407" r:id="rId7"/>
    <p:sldId id="357" r:id="rId8"/>
    <p:sldId id="406" r:id="rId9"/>
    <p:sldId id="412" r:id="rId10"/>
    <p:sldId id="423" r:id="rId11"/>
    <p:sldId id="424" r:id="rId12"/>
    <p:sldId id="451" r:id="rId13"/>
    <p:sldId id="445" r:id="rId14"/>
    <p:sldId id="446" r:id="rId15"/>
    <p:sldId id="436" r:id="rId16"/>
    <p:sldId id="437" r:id="rId17"/>
    <p:sldId id="438" r:id="rId18"/>
    <p:sldId id="439" r:id="rId19"/>
    <p:sldId id="440" r:id="rId20"/>
    <p:sldId id="441" r:id="rId21"/>
    <p:sldId id="452" r:id="rId22"/>
    <p:sldId id="453" r:id="rId23"/>
    <p:sldId id="447" r:id="rId24"/>
    <p:sldId id="448" r:id="rId25"/>
    <p:sldId id="449" r:id="rId26"/>
    <p:sldId id="442" r:id="rId27"/>
    <p:sldId id="443" r:id="rId28"/>
    <p:sldId id="450" r:id="rId29"/>
    <p:sldId id="454" r:id="rId30"/>
    <p:sldId id="37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86" d="100"/>
          <a:sy n="86" d="100"/>
        </p:scale>
        <p:origin x="3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649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034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52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7298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02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500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950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6231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877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710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1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486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871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1396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25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45525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92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6622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7019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9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2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Python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基础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36393" y="523042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2.3.1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数字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中，数字类型包括：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（整数）、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float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（浮点数）、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bool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（布尔类型）和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complex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（复数）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种类型。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整数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整数类型（简称整型），整数包括正整数、负整数和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。如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-100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999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浮点数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浮点数也称小数，由整数部分和小数部分构成，如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99.5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-1.667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3.1415926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等。浮点数也可以使用科学计数法表示，如：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2.78e2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-0.12e3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3.14e5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6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2.3.1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数字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布尔类型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中，布尔类型的值只有两个：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True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，分别表示“真”和“假”。在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3.x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中，布尔值是作为整数的子类实现的，布尔值可以转化为数值，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的值为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复数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复数由实数（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）部分与虚数（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imag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）部分构成，表示形式为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+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bj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，其中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是实数部分和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是虚数部分，它们都是浮点数。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299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36393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2.3.2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字符串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字符串是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中最常用的一种数据类型，可以使用引号来创建字符串。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标识字符串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可以使用单引号（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' '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）、双引号（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 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）和三引号（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''' '''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""" """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）来标识字符串。其中，单引号和双引号这的字符序列必须在同一行上，而三引号内的字符序列可以发布在连续的多行上，可以用于表示格式比较复杂的字符串。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转义符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中的转义符以反斜杠“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\”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为前缀，转义符存在的意义就是为了避免字符出现二义性。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33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36393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2.3.3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类型转换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在应用程序开发过程中，经常需要对不同类型的数据进行转换。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数据类型转换可以分为两种：隐式类型转换和显式类型转换。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隐式类型转换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在隐式类型转换中，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会自动将一种数据类型转换为另一种数据类型，不需要开发人员去干预。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显式类型转换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在显式类型转换中，经常需要使用类型转换函数来进行。</a:t>
            </a:r>
          </a:p>
        </p:txBody>
      </p:sp>
    </p:spTree>
    <p:extLst>
      <p:ext uri="{BB962C8B-B14F-4D97-AF65-F5344CB8AC3E}">
        <p14:creationId xmlns:p14="http://schemas.microsoft.com/office/powerpoint/2010/main" val="159842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运算符和表达式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80517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476405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2.4.1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算术运算符和表达式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636559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算术运算符主要用于数学运算，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语言中常用的算术运算符和表达式如表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A54F6BD-B77C-4A8C-935A-BB234E0F1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594" y="2710817"/>
            <a:ext cx="7288460" cy="260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2.4.2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关系运算符和表达式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关系运算符主要用于两个值的比较，结果为布尔值。当关系表达式成立时，运算结果为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，当关系表达式不成立时，运算结果为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7659DDF-CC09-477E-9D6F-4FE41010C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654" y="2931188"/>
            <a:ext cx="7266692" cy="231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0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36032" y="55521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2.4.3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逻辑运算符和表达式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逻辑运算符用于对布尔型数据进行运算，运算结果仍然为布尔型。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100CA2-2146-42F8-B47E-084E0B0D90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775" y="2970067"/>
            <a:ext cx="8263736" cy="164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4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1193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2.4.4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赋值运算符和表达式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924044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赋值运算符主要用于为变量赋值。赋值运算符的功能就是将右侧表达式的值赋给左侧的变量。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中常用的赋值运算符和表达式如表。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C3D3419-528C-432D-8A95-31F2A7C6F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790" y="3124995"/>
            <a:ext cx="7335232" cy="291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6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程序中所有的数在计算机内存中都是以二进制的形式存储的。位运算其实就是直接对整数在内存中的二进制位进行操作。</a:t>
            </a:r>
            <a:r>
              <a:rPr lang="en-US" altLang="zh-CN"/>
              <a:t>Python </a:t>
            </a:r>
            <a:r>
              <a:rPr lang="zh-CN" altLang="en-US"/>
              <a:t>中常用的位运算符包括：按位与（</a:t>
            </a:r>
            <a:r>
              <a:rPr lang="en-US" altLang="zh-CN"/>
              <a:t>&amp;</a:t>
            </a:r>
            <a:r>
              <a:rPr lang="zh-CN" altLang="en-US"/>
              <a:t>）、按位或（</a:t>
            </a:r>
            <a:r>
              <a:rPr lang="en-US" altLang="zh-CN"/>
              <a:t>|</a:t>
            </a:r>
            <a:r>
              <a:rPr lang="zh-CN" altLang="en-US"/>
              <a:t>）、按位异或（＾）、按位求反（～）、左移（</a:t>
            </a:r>
            <a:r>
              <a:rPr lang="en-US" altLang="zh-CN"/>
              <a:t>&lt;&lt;</a:t>
            </a:r>
            <a:r>
              <a:rPr lang="zh-CN" altLang="en-US"/>
              <a:t>）和右移（</a:t>
            </a:r>
            <a:r>
              <a:rPr lang="en-US" altLang="zh-CN"/>
              <a:t>&gt;&gt;</a:t>
            </a:r>
            <a:r>
              <a:rPr lang="zh-CN" altLang="en-US"/>
              <a:t>）等运算符。位运算符是对操作数按其二进制形式逐位进行运算，参加位运算的操作数必须为整数，下面分别进行介绍。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7" y="534874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2.4.5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位运算符和表达式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88306" y="1636559"/>
            <a:ext cx="8529638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程序中所有的数在计算机内存中都是以二进制的形式存储的。位运算其实就是直接对整数在内存中的二进制位进行操作。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中常用的位运算符包括：按位与（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）、按位或（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）、按位异或（＾）、按位求反（～）、左移（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&lt;&lt;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）和右移（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）等运算符。位运算符是对操作数按其二进制形式逐位进行运算，参加位运算的操作数必须为整数，下面分别进行介绍。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按位与（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&amp;”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为双目运算符，左右两边分别有一个操作数。运算法则是：先将其两边的操作数转换成位数相同（低位对齐，高位不足补零）的二进制数，然后对应位逐一进行与（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）运算，如果对应的二进制位都是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，则运算结果为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，否则运算结果为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189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48704" y="2217061"/>
            <a:ext cx="3564971" cy="4074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关键字与标识符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48704" y="2888162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变量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48704" y="3559263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数据类型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ADE8DB85-4F98-42FA-A87B-10F48DF16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4230364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运算符和表达式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5ECFAF7B-EFA6-4AC7-80B5-A2435A7C61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514" y="4901464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05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基本输入和输出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程序中所有的数在计算机内存中都是以二进制的形式存储的。位运算其实就是直接对整数在内存中的二进制位进行操作。</a:t>
            </a:r>
            <a:r>
              <a:rPr lang="en-US" altLang="zh-CN"/>
              <a:t>Python </a:t>
            </a:r>
            <a:r>
              <a:rPr lang="zh-CN" altLang="en-US"/>
              <a:t>中常用的位运算符包括：按位与（</a:t>
            </a:r>
            <a:r>
              <a:rPr lang="en-US" altLang="zh-CN"/>
              <a:t>&amp;</a:t>
            </a:r>
            <a:r>
              <a:rPr lang="zh-CN" altLang="en-US"/>
              <a:t>）、按位或（</a:t>
            </a:r>
            <a:r>
              <a:rPr lang="en-US" altLang="zh-CN"/>
              <a:t>|</a:t>
            </a:r>
            <a:r>
              <a:rPr lang="zh-CN" altLang="en-US"/>
              <a:t>）、按位异或（＾）、按位求反（～）、左移（</a:t>
            </a:r>
            <a:r>
              <a:rPr lang="en-US" altLang="zh-CN"/>
              <a:t>&lt;&lt;</a:t>
            </a:r>
            <a:r>
              <a:rPr lang="zh-CN" altLang="en-US"/>
              <a:t>）和右移（</a:t>
            </a:r>
            <a:r>
              <a:rPr lang="en-US" altLang="zh-CN"/>
              <a:t>&gt;&gt;</a:t>
            </a:r>
            <a:r>
              <a:rPr lang="zh-CN" altLang="en-US"/>
              <a:t>）等运算符。位运算符是对操作数按其二进制形式逐位进行运算，参加位运算的操作数必须为整数，下面分别进行介绍。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9486" y="502948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2.4.5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位运算符和表达式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88306" y="1636559"/>
            <a:ext cx="8529638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按位或（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为双目运算符，左右两边分别有一个操作数。运算法则是：先将其两边的操作数转换成位数相同（低位对齐，高位不足补零）的二进制数，然后对应位逐一进行或（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）运算，如果对应的二进制位有一个为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，则运算结果为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，否则运算结果为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按位异或（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^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^”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双目运算符，左右两边各有一个操作数。运算法则是：先将其两边的操作数转换成位数相同（低位对齐，高位不足补零）的二进制数，然后对应位逐一进行异或运算，如果对应的二进制位值不相同，则运算结果为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，否则运算结果为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965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程序中所有的数在计算机内存中都是以二进制的形式存储的。位运算其实就是直接对整数在内存中的二进制位进行操作。</a:t>
            </a:r>
            <a:r>
              <a:rPr lang="en-US" altLang="zh-CN"/>
              <a:t>Python </a:t>
            </a:r>
            <a:r>
              <a:rPr lang="zh-CN" altLang="en-US"/>
              <a:t>中常用的位运算符包括：按位与（</a:t>
            </a:r>
            <a:r>
              <a:rPr lang="en-US" altLang="zh-CN"/>
              <a:t>&amp;</a:t>
            </a:r>
            <a:r>
              <a:rPr lang="zh-CN" altLang="en-US"/>
              <a:t>）、按位或（</a:t>
            </a:r>
            <a:r>
              <a:rPr lang="en-US" altLang="zh-CN"/>
              <a:t>|</a:t>
            </a:r>
            <a:r>
              <a:rPr lang="zh-CN" altLang="en-US"/>
              <a:t>）、按位异或（＾）、按位求反（～）、左移（</a:t>
            </a:r>
            <a:r>
              <a:rPr lang="en-US" altLang="zh-CN"/>
              <a:t>&lt;&lt;</a:t>
            </a:r>
            <a:r>
              <a:rPr lang="zh-CN" altLang="en-US"/>
              <a:t>）和右移（</a:t>
            </a:r>
            <a:r>
              <a:rPr lang="en-US" altLang="zh-CN"/>
              <a:t>&gt;&gt;</a:t>
            </a:r>
            <a:r>
              <a:rPr lang="zh-CN" altLang="en-US"/>
              <a:t>）等运算符。位运算符是对操作数按其二进制形式逐位进行运算，参加位运算的操作数必须为整数，下面分别进行介绍。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9486" y="534874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2.4.5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位运算符和表达式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88306" y="1636559"/>
            <a:ext cx="8529638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按位取反（～）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“～”是一元运算符，结果将操作数的每一位逐一取反。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左移（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&lt;&lt;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左移就是把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&lt;&lt;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左边的运算数的各二进制位全部左移指定的位数，高位移出的丢弃，低位补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6. 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右移（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右移，就是把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左边的运算数的各二进制位全部右移指定的位数，低位移出的丢弃，高位的补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。若运算数是有符号的整型数，则高位补符号位；若运算数是无符号的整型数，则高位补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。右移一个二进制位，相当于除以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操作，右移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个二进制位相当于除以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操作，这里取的是商，不要余数。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380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8" y="507204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2.4.6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成员运算符和表达式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88306" y="1636559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成员运算符有两个：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not in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，用于判断一个值是否包含在某个字符串、列表或元组中，返回值为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6695068-BA16-48DA-9B2A-591F988CE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657" y="2897026"/>
            <a:ext cx="6844685" cy="290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7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8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2.4.7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标识运算符和表达式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636559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标识运算符有两个：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not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，用于判断两个标识符是否引用同一个对象。用法类似于成员运算符。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404AC98-063F-471B-8B43-55DBC181A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511" y="2993535"/>
            <a:ext cx="8186977" cy="189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2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02948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2.4.8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运算符的优先级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88306" y="1636559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所谓运算符的优先级，指的是当一个表达式中出现了多个运算符时，先执行那个运算符。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中常用运算符的优先级如表。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B70CDFB-38C4-4272-8F7E-40E0F94B5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172" y="2852124"/>
            <a:ext cx="5172456" cy="328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2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05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基本输入和输出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558497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14090" y="524921"/>
            <a:ext cx="4811657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2.5.1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基本输入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提供了内置函数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input()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用于接收用户的键盘输入，该函数的一般用法为：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x = input([prompt])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其中，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prompt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是可选参数，通常是一个字符串，用于提示用户输入数据，增加程序的可读性和易用性。用户输入数据后，按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键，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input()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函数将返回值赋值给左侧的变量。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321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4921"/>
            <a:ext cx="4811657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2.5.2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基本输出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5444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提供了内置函数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print()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用于将结果输出到显示器。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	print()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函数的基本用法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print( )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函数的一般用法为：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print (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输出的内容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其中，输出的内容可以是字符串和数字，也可以是表达式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%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进行格式化输出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中使用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进行格式化输出。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）整数的输出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对整数可以采用如下的方式进行格式化输出。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）浮点数的输出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对浮点数可以采用如下的方式进行格式化输出。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16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9485" y="524921"/>
            <a:ext cx="4811657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2.5.2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基本输出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）字符串输出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字符串可以采用如下的方式进行格式化输出。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format()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函数进行格式化输出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format()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函数功能非常强大，它可以把字符串当成一个模板，通过传入的参数进行格式化，并且使用大括号“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{ }”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作为特殊字符替代“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%”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，使用方法主要有下面三种方式：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不带编号的。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带数字编号，可以调换显示的顺序，如“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{0}” “{1}”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，括号中的数字用于指向传入对象在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format()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中的位置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带关键字，如“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{key1}” “{key2}”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，如果使用了关键字参数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那么它们的值会指向使用该名字的参数。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05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02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要想掌握一门编程语言，首先要了解该语言的基本语法。本章将介绍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Python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语言的关键字和标识符、基本数据类型、变量、运算符和表达式、基本输入和输出。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478555" y="501012"/>
            <a:ext cx="610681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Python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语言程序设计基础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关键字与标识符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6363" y="449064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关键字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语言中定义了一些具有特定含义的词汇，这些词汇统称为关键字。关键字都具有特定的含义并且只能用在特定的地方。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E008ADB-C2D9-49EC-85D9-66E83CBEF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834" y="2981767"/>
            <a:ext cx="7498581" cy="273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56047" y="47898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2.1.2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标识符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语言中的变量名、函数名、类名、对象名、模块名等统称为标识符。为了提高程序的可读性，在定义标识符时，要尽可能遵循“见其名知其意”的原则。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的标识符可以包含英文字母（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A-Z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a-z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）、数字（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0-9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）和下画线（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），但它有以下几个方面的限制：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）标识符的首字符必须是字母表中的字母或下画线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，标识符的其他部分可以由字母、数字和下划线构成。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的标识符严格区分大小写，如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是不同的标识符。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中，非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ASCII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标识符也被允许使用，可以用中文作为变量名。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）标识符不能是关键字。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5053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变量</a:t>
            </a: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38108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2.2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变量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所谓的变量就是指程序运行过程中可以改变的量。在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程序中，可以直接声明变量的名称，不必声明变量的类型，但要求每个变量在使用前必须赋值，变量赋值以后才会在内存中被创建。变量赋值使用等号（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），等号运算符左边是变量名，等号右边是存储在变量中的值。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例如：创建一个整型变量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，并为其赋值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，可以使用如下的语句：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&gt;&gt;&gt; x = 100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2153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数据类型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2314</Words>
  <Application>Microsoft Office PowerPoint</Application>
  <PresentationFormat>宽屏</PresentationFormat>
  <Paragraphs>163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Montserrat Hairline</vt:lpstr>
      <vt:lpstr>等线</vt:lpstr>
      <vt:lpstr>等线 Light</vt:lpstr>
      <vt:lpstr>思源黑体</vt:lpstr>
      <vt:lpstr>微软雅黑</vt:lpstr>
      <vt:lpstr>Arial</vt:lpstr>
      <vt:lpstr>Calibri</vt:lpstr>
      <vt:lpstr>Calibri Light</vt:lpstr>
      <vt:lpstr>Lato Light</vt:lpstr>
      <vt:lpstr>Poppins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Python语言程序设计基础</dc:title>
  <dc:creator/>
  <cp:keywords>Python语言程序设计基础</cp:keywords>
  <cp:lastModifiedBy/>
  <cp:revision>2</cp:revision>
  <dcterms:created xsi:type="dcterms:W3CDTF">2021-05-01T02:52:20Z</dcterms:created>
  <dcterms:modified xsi:type="dcterms:W3CDTF">2025-04-09T09:08:14Z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