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40"/>
  </p:notesMasterIdLst>
  <p:handoutMasterIdLst>
    <p:handoutMasterId r:id="rId41"/>
  </p:handoutMasterIdLst>
  <p:sldIdLst>
    <p:sldId id="374" r:id="rId3"/>
    <p:sldId id="360" r:id="rId4"/>
    <p:sldId id="340" r:id="rId5"/>
    <p:sldId id="361" r:id="rId6"/>
    <p:sldId id="407" r:id="rId7"/>
    <p:sldId id="357" r:id="rId8"/>
    <p:sldId id="406" r:id="rId9"/>
    <p:sldId id="412" r:id="rId10"/>
    <p:sldId id="462" r:id="rId11"/>
    <p:sldId id="444" r:id="rId12"/>
    <p:sldId id="463" r:id="rId13"/>
    <p:sldId id="464" r:id="rId14"/>
    <p:sldId id="465" r:id="rId15"/>
    <p:sldId id="423" r:id="rId16"/>
    <p:sldId id="424" r:id="rId17"/>
    <p:sldId id="445" r:id="rId18"/>
    <p:sldId id="466" r:id="rId19"/>
    <p:sldId id="446" r:id="rId20"/>
    <p:sldId id="436" r:id="rId21"/>
    <p:sldId id="437" r:id="rId22"/>
    <p:sldId id="467" r:id="rId23"/>
    <p:sldId id="468" r:id="rId24"/>
    <p:sldId id="442" r:id="rId25"/>
    <p:sldId id="443" r:id="rId26"/>
    <p:sldId id="453" r:id="rId27"/>
    <p:sldId id="461" r:id="rId28"/>
    <p:sldId id="469" r:id="rId29"/>
    <p:sldId id="460" r:id="rId30"/>
    <p:sldId id="457" r:id="rId31"/>
    <p:sldId id="470" r:id="rId32"/>
    <p:sldId id="454" r:id="rId33"/>
    <p:sldId id="458" r:id="rId34"/>
    <p:sldId id="471" r:id="rId35"/>
    <p:sldId id="455" r:id="rId36"/>
    <p:sldId id="459" r:id="rId37"/>
    <p:sldId id="472" r:id="rId38"/>
    <p:sldId id="372" r:id="rId39"/>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86" d="100"/>
          <a:sy n="86" d="100"/>
        </p:scale>
        <p:origin x="300" y="84"/>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2025/4/9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2025/4/9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42402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64912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2306333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218034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2543781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2616752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9729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153902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137688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7814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54552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133992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58907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813743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1143497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093662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5416170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542317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79503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38792076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8323951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789745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5648019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1028515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7303942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4716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2025/4/9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2025/4/9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2025/4/9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3.emf"/></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6</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函数与模块</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47183"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参数传递类型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544488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定义一个函数时，可能会设置多个形参，那么在调用函数时也会传递多个实参。</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函数中参数传递的方式有很多种，主要有位置参数、关键字参数、默认值参数、*包裹位置参数、**包裹关键字参数等等。</a:t>
            </a:r>
          </a:p>
          <a:p>
            <a:pPr indent="457200">
              <a:lnSpc>
                <a:spcPct val="150000"/>
              </a:lnSpc>
            </a:pP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位置参数</a:t>
            </a:r>
          </a:p>
          <a:p>
            <a:pPr indent="457200">
              <a:lnSpc>
                <a:spcPct val="150000"/>
              </a:lnSpc>
            </a:pPr>
            <a:r>
              <a:rPr lang="zh-CN" altLang="en-US" dirty="0">
                <a:latin typeface="微软雅黑" panose="020B0503020204020204" pitchFamily="34" charset="-122"/>
                <a:ea typeface="微软雅黑" panose="020B0503020204020204" pitchFamily="34" charset="-122"/>
              </a:rPr>
              <a:t>这是最常见的参数类型，函数调用时根据函数定义的形参位置传递实参，将形参和实参顺序关联。</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关键字参数</a:t>
            </a:r>
          </a:p>
          <a:p>
            <a:pPr indent="457200">
              <a:lnSpc>
                <a:spcPct val="150000"/>
              </a:lnSpc>
            </a:pPr>
            <a:r>
              <a:rPr lang="zh-CN" altLang="en-US" dirty="0">
                <a:latin typeface="微软雅黑" panose="020B0503020204020204" pitchFamily="34" charset="-122"/>
                <a:ea typeface="微软雅黑" panose="020B0503020204020204" pitchFamily="34" charset="-122"/>
              </a:rPr>
              <a:t>关键字参数允许显式地指定参数名称来传递值，并允许参数的顺序与函数定义中的顺序不同，这增加了代码的可读性。</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6-2】</a:t>
            </a:r>
            <a:r>
              <a:rPr lang="zh-CN" altLang="en-US" dirty="0">
                <a:latin typeface="微软雅黑" panose="020B0503020204020204" pitchFamily="34" charset="-122"/>
                <a:ea typeface="微软雅黑" panose="020B0503020204020204" pitchFamily="34" charset="-122"/>
              </a:rPr>
              <a:t>输出某人最喜欢的水果（位置参数）</a:t>
            </a: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6-3】</a:t>
            </a:r>
            <a:r>
              <a:rPr lang="zh-CN" altLang="en-US" dirty="0">
                <a:latin typeface="微软雅黑" panose="020B0503020204020204" pitchFamily="34" charset="-122"/>
                <a:ea typeface="微软雅黑" panose="020B0503020204020204" pitchFamily="34" charset="-122"/>
              </a:rPr>
              <a:t>输出某人最喜欢的水果（关键字参数）</a:t>
            </a: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25241"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参数传递类型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默认值参数</a:t>
            </a:r>
          </a:p>
          <a:p>
            <a:pPr indent="457200">
              <a:lnSpc>
                <a:spcPct val="150000"/>
              </a:lnSpc>
            </a:pPr>
            <a:r>
              <a:rPr lang="zh-CN" altLang="en-US" dirty="0">
                <a:latin typeface="微软雅黑" panose="020B0503020204020204" pitchFamily="34" charset="-122"/>
                <a:ea typeface="微软雅黑" panose="020B0503020204020204" pitchFamily="34" charset="-122"/>
              </a:rPr>
              <a:t>在函数定义中，可以为参数指定默认值。如果在函数调用时没有提供这些参数的值，就会使用默认值。</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包裹位置参数</a:t>
            </a:r>
          </a:p>
          <a:p>
            <a:pPr indent="457200">
              <a:lnSpc>
                <a:spcPct val="150000"/>
              </a:lnSpc>
            </a:pPr>
            <a:r>
              <a:rPr lang="zh-CN" altLang="en-US" dirty="0">
                <a:latin typeface="微软雅黑" panose="020B0503020204020204" pitchFamily="34" charset="-122"/>
                <a:ea typeface="微软雅黑" panose="020B0503020204020204" pitchFamily="34" charset="-122"/>
              </a:rPr>
              <a:t>当想要传递一个可变数量的位置参数给一个函数时，可以使用*操作符来“包裹”这些参数。在函数内部，这些参数被当作一个元组来处理。</a:t>
            </a: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6-4】</a:t>
            </a:r>
            <a:r>
              <a:rPr lang="zh-CN" altLang="en-US" dirty="0">
                <a:latin typeface="微软雅黑" panose="020B0503020204020204" pitchFamily="34" charset="-122"/>
                <a:ea typeface="微软雅黑" panose="020B0503020204020204" pitchFamily="34" charset="-122"/>
              </a:rPr>
              <a:t>输出某人最喜欢的水果（默认值参数）</a:t>
            </a: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6-5】</a:t>
            </a:r>
            <a:r>
              <a:rPr lang="zh-CN" altLang="en-US" dirty="0">
                <a:latin typeface="微软雅黑" panose="020B0503020204020204" pitchFamily="34" charset="-122"/>
                <a:ea typeface="微软雅黑" panose="020B0503020204020204" pitchFamily="34" charset="-122"/>
              </a:rPr>
              <a:t>求任意多个数的和</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65637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25241"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参数传递类型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包裹关键字参数</a:t>
            </a:r>
          </a:p>
          <a:p>
            <a:pPr indent="457200">
              <a:lnSpc>
                <a:spcPct val="150000"/>
              </a:lnSpc>
            </a:pPr>
            <a:r>
              <a:rPr lang="zh-CN" altLang="en-US" dirty="0">
                <a:latin typeface="微软雅黑" panose="020B0503020204020204" pitchFamily="34" charset="-122"/>
                <a:ea typeface="微软雅黑" panose="020B0503020204020204" pitchFamily="34" charset="-122"/>
              </a:rPr>
              <a:t>类似地，如果想要传递一个可变数量的关键字参数，可以使用**操作符来“包裹”这些参数。在函数内部，这些参数被当作一个字典来处理。</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解包裹位置参数</a:t>
            </a:r>
          </a:p>
          <a:p>
            <a:pPr indent="457200">
              <a:lnSpc>
                <a:spcPct val="150000"/>
              </a:lnSpc>
            </a:pPr>
            <a:r>
              <a:rPr lang="zh-CN" altLang="en-US" dirty="0">
                <a:latin typeface="微软雅黑" panose="020B0503020204020204" pitchFamily="34" charset="-122"/>
                <a:ea typeface="微软雅黑" panose="020B0503020204020204" pitchFamily="34" charset="-122"/>
              </a:rPr>
              <a:t>如果在调用函数时已经有一个列表或元组，并且想要将这些元素作为单独的位置参数传递给函数，可以使用*操作符来“解包裹”它们。</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6-6】</a:t>
            </a:r>
            <a:r>
              <a:rPr lang="zh-CN" altLang="en-US" dirty="0">
                <a:latin typeface="微软雅黑" panose="020B0503020204020204" pitchFamily="34" charset="-122"/>
                <a:ea typeface="微软雅黑" panose="020B0503020204020204" pitchFamily="34" charset="-122"/>
              </a:rPr>
              <a:t>不定长关键字参数</a:t>
            </a: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6-7】</a:t>
            </a:r>
            <a:r>
              <a:rPr lang="zh-CN" altLang="en-US" dirty="0">
                <a:latin typeface="微软雅黑" panose="020B0503020204020204" pitchFamily="34" charset="-122"/>
                <a:ea typeface="微软雅黑" panose="020B0503020204020204" pitchFamily="34" charset="-122"/>
              </a:rPr>
              <a:t>解包裹位置参数</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76722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参数传递类型</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解包裹关键字参数</a:t>
            </a:r>
          </a:p>
          <a:p>
            <a:pPr indent="457200">
              <a:lnSpc>
                <a:spcPct val="150000"/>
              </a:lnSpc>
            </a:pPr>
            <a:r>
              <a:rPr lang="zh-CN" altLang="en-US" dirty="0">
                <a:latin typeface="微软雅黑" panose="020B0503020204020204" pitchFamily="34" charset="-122"/>
                <a:ea typeface="微软雅黑" panose="020B0503020204020204" pitchFamily="34" charset="-122"/>
              </a:rPr>
              <a:t>如果有一个字典，其中包含了想要作为关键字参数传递给函数的键值对，可以使用**操作符来“解包裹”这个字典。</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6-8】</a:t>
            </a:r>
            <a:r>
              <a:rPr lang="zh-CN" altLang="en-US" dirty="0">
                <a:latin typeface="微软雅黑" panose="020B0503020204020204" pitchFamily="34" charset="-122"/>
                <a:ea typeface="微软雅黑" panose="020B0503020204020204" pitchFamily="34" charset="-122"/>
              </a:rPr>
              <a:t>解包裹关键字参数</a:t>
            </a:r>
          </a:p>
        </p:txBody>
      </p:sp>
    </p:spTree>
    <p:extLst>
      <p:ext uri="{BB962C8B-B14F-4D97-AF65-F5344CB8AC3E}">
        <p14:creationId xmlns:p14="http://schemas.microsoft.com/office/powerpoint/2010/main" val="158097976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317759"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变量作用域</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490457"/>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局部变量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局部变量是在函数或方法内部定义的变量（函数参数也属于局部变量）。这些变量仅在函数或方法内部可见，即它们的作用域是局部的。当函数或方法被调用时，局部变量会被创建，并在函数或方法执行完毕后被销毁。</a:t>
            </a:r>
          </a:p>
        </p:txBody>
      </p:sp>
      <p:pic>
        <p:nvPicPr>
          <p:cNvPr id="4" name="图片 3">
            <a:extLst>
              <a:ext uri="{FF2B5EF4-FFF2-40B4-BE49-F238E27FC236}">
                <a16:creationId xmlns:a16="http://schemas.microsoft.com/office/drawing/2014/main" id="{5656E88E-479E-495D-8D81-BB119B1CFADC}"/>
              </a:ext>
            </a:extLst>
          </p:cNvPr>
          <p:cNvPicPr>
            <a:picLocks noChangeAspect="1"/>
          </p:cNvPicPr>
          <p:nvPr/>
        </p:nvPicPr>
        <p:blipFill>
          <a:blip r:embed="rId3"/>
          <a:stretch>
            <a:fillRect/>
          </a:stretch>
        </p:blipFill>
        <p:spPr>
          <a:xfrm>
            <a:off x="2068900" y="3178585"/>
            <a:ext cx="5576986" cy="1289904"/>
          </a:xfrm>
          <a:prstGeom prst="rect">
            <a:avLst/>
          </a:prstGeom>
        </p:spPr>
      </p:pic>
      <p:pic>
        <p:nvPicPr>
          <p:cNvPr id="5" name="图片 4">
            <a:extLst>
              <a:ext uri="{FF2B5EF4-FFF2-40B4-BE49-F238E27FC236}">
                <a16:creationId xmlns:a16="http://schemas.microsoft.com/office/drawing/2014/main" id="{B3B0DA82-F979-4582-8C2B-F1139595E90C}"/>
              </a:ext>
            </a:extLst>
          </p:cNvPr>
          <p:cNvPicPr>
            <a:picLocks noChangeAspect="1"/>
          </p:cNvPicPr>
          <p:nvPr/>
        </p:nvPicPr>
        <p:blipFill>
          <a:blip r:embed="rId4"/>
          <a:stretch>
            <a:fillRect/>
          </a:stretch>
        </p:blipFill>
        <p:spPr>
          <a:xfrm>
            <a:off x="2068900" y="4745164"/>
            <a:ext cx="5644212" cy="1087600"/>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524921"/>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全局变量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全局变量是在函数或方法外部定义的变量，这些变量在整个程序中都是可见的，即它们的作用域是全局的。</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A17146C-6D8A-46C9-9FD5-717661798C5D}"/>
              </a:ext>
            </a:extLst>
          </p:cNvPr>
          <p:cNvPicPr>
            <a:picLocks noChangeAspect="1"/>
          </p:cNvPicPr>
          <p:nvPr/>
        </p:nvPicPr>
        <p:blipFill>
          <a:blip r:embed="rId3"/>
          <a:stretch>
            <a:fillRect/>
          </a:stretch>
        </p:blipFill>
        <p:spPr>
          <a:xfrm>
            <a:off x="1930353" y="2807982"/>
            <a:ext cx="6576653" cy="1267275"/>
          </a:xfrm>
          <a:prstGeom prst="rect">
            <a:avLst/>
          </a:prstGeom>
        </p:spPr>
      </p:pic>
    </p:spTree>
    <p:extLst>
      <p:ext uri="{BB962C8B-B14F-4D97-AF65-F5344CB8AC3E}">
        <p14:creationId xmlns:p14="http://schemas.microsoft.com/office/powerpoint/2010/main" val="22833496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434838"/>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全局变量</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19839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对于局部变量和全局变量的使用原则，可以总结如下。</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）如果局部变量是不可变的数据类型，则作用域是函数内部，函数执行结束后，变量自动被释放。如果有同名的全局变量，不会被影响。</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）不可变的数据类型可以使用</a:t>
            </a:r>
            <a:r>
              <a:rPr lang="en-US" altLang="zh-CN">
                <a:latin typeface="微软雅黑" panose="020B0503020204020204" pitchFamily="34" charset="-122"/>
                <a:ea typeface="微软雅黑" panose="020B0503020204020204" pitchFamily="34" charset="-122"/>
              </a:rPr>
              <a:t>global</a:t>
            </a:r>
            <a:r>
              <a:rPr lang="zh-CN" altLang="en-US">
                <a:latin typeface="微软雅黑" panose="020B0503020204020204" pitchFamily="34" charset="-122"/>
                <a:ea typeface="微软雅黑" panose="020B0503020204020204" pitchFamily="34" charset="-122"/>
              </a:rPr>
              <a:t>关键字转换为全局变量，函数执行结束后，此变量能够保留且能改变同名变量的值。</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）当全局变量是可变的数据类型，如果在函数中没有创建同名的局部变量，则在函数内部可以直接使用并修改全局变量的值。</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）当全局变量是可变的数据类型，如果在函数中已经创建同名的局部变量，则函数内部仅对局部变量进行操作，函数执行结束后，局部变量被释放，不影响全局变量的值。</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64285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6" y="512288"/>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关键字</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nonlocal</a:t>
            </a:r>
            <a:endPar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en-US" altLang="zh-CN">
                <a:latin typeface="微软雅黑" panose="020B0503020204020204" pitchFamily="34" charset="-122"/>
                <a:ea typeface="微软雅黑" panose="020B0503020204020204" pitchFamily="34" charset="-122"/>
              </a:rPr>
              <a:t>Python</a:t>
            </a:r>
            <a:r>
              <a:rPr lang="zh-CN" altLang="en-US">
                <a:latin typeface="微软雅黑" panose="020B0503020204020204" pitchFamily="34" charset="-122"/>
                <a:ea typeface="微软雅黑" panose="020B0503020204020204" pitchFamily="34" charset="-122"/>
              </a:rPr>
              <a:t>允许函数中嵌套函数，示例如下。</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5875D35-66E5-48C1-A0F4-3F45EF143DD1}"/>
              </a:ext>
            </a:extLst>
          </p:cNvPr>
          <p:cNvPicPr>
            <a:picLocks noChangeAspect="1"/>
          </p:cNvPicPr>
          <p:nvPr/>
        </p:nvPicPr>
        <p:blipFill>
          <a:blip r:embed="rId3"/>
          <a:stretch>
            <a:fillRect/>
          </a:stretch>
        </p:blipFill>
        <p:spPr>
          <a:xfrm>
            <a:off x="1999627" y="2346216"/>
            <a:ext cx="5172456" cy="1594104"/>
          </a:xfrm>
          <a:prstGeom prst="rect">
            <a:avLst/>
          </a:prstGeom>
        </p:spPr>
      </p:pic>
      <p:pic>
        <p:nvPicPr>
          <p:cNvPr id="5" name="图片 4">
            <a:extLst>
              <a:ext uri="{FF2B5EF4-FFF2-40B4-BE49-F238E27FC236}">
                <a16:creationId xmlns:a16="http://schemas.microsoft.com/office/drawing/2014/main" id="{DCC513ED-619B-47A6-A331-6D24C64D9A30}"/>
              </a:ext>
            </a:extLst>
          </p:cNvPr>
          <p:cNvPicPr>
            <a:picLocks noChangeAspect="1"/>
          </p:cNvPicPr>
          <p:nvPr/>
        </p:nvPicPr>
        <p:blipFill>
          <a:blip r:embed="rId4"/>
          <a:stretch>
            <a:fillRect/>
          </a:stretch>
        </p:blipFill>
        <p:spPr>
          <a:xfrm>
            <a:off x="2096609" y="4156382"/>
            <a:ext cx="5172456" cy="798576"/>
          </a:xfrm>
          <a:prstGeom prst="rect">
            <a:avLst/>
          </a:prstGeom>
        </p:spPr>
      </p:pic>
    </p:spTree>
    <p:extLst>
      <p:ext uri="{BB962C8B-B14F-4D97-AF65-F5344CB8AC3E}">
        <p14:creationId xmlns:p14="http://schemas.microsoft.com/office/powerpoint/2010/main" val="15984259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函数的返回值</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542805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2790826" y="2369789"/>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函数的定义和使用</a:t>
            </a:r>
          </a:p>
        </p:txBody>
      </p:sp>
      <p:sp>
        <p:nvSpPr>
          <p:cNvPr id="8" name="Rectangle 18"/>
          <p:cNvSpPr>
            <a:spLocks noChangeArrowheads="1"/>
          </p:cNvSpPr>
          <p:nvPr/>
        </p:nvSpPr>
        <p:spPr bwMode="auto">
          <a:xfrm>
            <a:off x="2790826" y="2980984"/>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函数的参数传递</a:t>
            </a:r>
          </a:p>
        </p:txBody>
      </p:sp>
      <p:sp>
        <p:nvSpPr>
          <p:cNvPr id="9" name="Rectangle 18"/>
          <p:cNvSpPr>
            <a:spLocks noChangeArrowheads="1"/>
          </p:cNvSpPr>
          <p:nvPr/>
        </p:nvSpPr>
        <p:spPr bwMode="auto">
          <a:xfrm>
            <a:off x="2790826" y="359217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变量作用域</a:t>
            </a:r>
          </a:p>
        </p:txBody>
      </p:sp>
      <p:sp>
        <p:nvSpPr>
          <p:cNvPr id="10" name="Rectangle 18">
            <a:extLst>
              <a:ext uri="{FF2B5EF4-FFF2-40B4-BE49-F238E27FC236}">
                <a16:creationId xmlns:a16="http://schemas.microsoft.com/office/drawing/2014/main" id="{05AC7616-0854-4B46-9D45-8C8E531499A6}"/>
              </a:ext>
            </a:extLst>
          </p:cNvPr>
          <p:cNvSpPr>
            <a:spLocks noChangeArrowheads="1"/>
          </p:cNvSpPr>
          <p:nvPr/>
        </p:nvSpPr>
        <p:spPr bwMode="auto">
          <a:xfrm>
            <a:off x="2827926" y="4203374"/>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函数的返回值</a:t>
            </a:r>
          </a:p>
        </p:txBody>
      </p:sp>
      <p:sp>
        <p:nvSpPr>
          <p:cNvPr id="11" name="Rectangle 18">
            <a:extLst>
              <a:ext uri="{FF2B5EF4-FFF2-40B4-BE49-F238E27FC236}">
                <a16:creationId xmlns:a16="http://schemas.microsoft.com/office/drawing/2014/main" id="{1D95ACE2-AF84-484D-941F-8A9AC0B669DE}"/>
              </a:ext>
            </a:extLst>
          </p:cNvPr>
          <p:cNvSpPr>
            <a:spLocks noChangeArrowheads="1"/>
          </p:cNvSpPr>
          <p:nvPr/>
        </p:nvSpPr>
        <p:spPr bwMode="auto">
          <a:xfrm>
            <a:off x="2855636" y="481456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匿名函数</a:t>
            </a:r>
          </a:p>
        </p:txBody>
      </p:sp>
      <p:sp>
        <p:nvSpPr>
          <p:cNvPr id="12" name="Rectangle 18">
            <a:extLst>
              <a:ext uri="{FF2B5EF4-FFF2-40B4-BE49-F238E27FC236}">
                <a16:creationId xmlns:a16="http://schemas.microsoft.com/office/drawing/2014/main" id="{B596B94D-B602-4E7C-BB16-2F7775CFA4F0}"/>
              </a:ext>
            </a:extLst>
          </p:cNvPr>
          <p:cNvSpPr>
            <a:spLocks noChangeArrowheads="1"/>
          </p:cNvSpPr>
          <p:nvPr/>
        </p:nvSpPr>
        <p:spPr bwMode="auto">
          <a:xfrm>
            <a:off x="6565742" y="236978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函数的递归调用</a:t>
            </a:r>
          </a:p>
        </p:txBody>
      </p:sp>
      <p:sp>
        <p:nvSpPr>
          <p:cNvPr id="13" name="Rectangle 18">
            <a:extLst>
              <a:ext uri="{FF2B5EF4-FFF2-40B4-BE49-F238E27FC236}">
                <a16:creationId xmlns:a16="http://schemas.microsoft.com/office/drawing/2014/main" id="{1367E625-47BB-4C92-8F3C-7CBB42BD5DFF}"/>
              </a:ext>
            </a:extLst>
          </p:cNvPr>
          <p:cNvSpPr>
            <a:spLocks noChangeArrowheads="1"/>
          </p:cNvSpPr>
          <p:nvPr/>
        </p:nvSpPr>
        <p:spPr bwMode="auto">
          <a:xfrm>
            <a:off x="6607307" y="2980493"/>
            <a:ext cx="3564971" cy="407484"/>
          </a:xfrm>
          <a:prstGeom prst="rect">
            <a:avLst/>
          </a:prstGeom>
          <a:noFill/>
          <a:ln>
            <a:noFill/>
          </a:ln>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07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模块的导入和使用</a:t>
            </a:r>
          </a:p>
        </p:txBody>
      </p:sp>
      <p:sp>
        <p:nvSpPr>
          <p:cNvPr id="14" name="Rectangle 18">
            <a:extLst>
              <a:ext uri="{FF2B5EF4-FFF2-40B4-BE49-F238E27FC236}">
                <a16:creationId xmlns:a16="http://schemas.microsoft.com/office/drawing/2014/main" id="{C5BF0032-CB46-4B6B-A0E3-A562A5916BBE}"/>
              </a:ext>
            </a:extLst>
          </p:cNvPr>
          <p:cNvSpPr>
            <a:spLocks noChangeArrowheads="1"/>
          </p:cNvSpPr>
          <p:nvPr/>
        </p:nvSpPr>
        <p:spPr bwMode="auto">
          <a:xfrm>
            <a:off x="6607307" y="359119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08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模块分类</a:t>
            </a:r>
          </a:p>
        </p:txBody>
      </p:sp>
      <p:sp>
        <p:nvSpPr>
          <p:cNvPr id="15" name="Rectangle 18">
            <a:extLst>
              <a:ext uri="{FF2B5EF4-FFF2-40B4-BE49-F238E27FC236}">
                <a16:creationId xmlns:a16="http://schemas.microsoft.com/office/drawing/2014/main" id="{0E5801C0-71F7-43E1-B8BE-D87C418998B2}"/>
              </a:ext>
            </a:extLst>
          </p:cNvPr>
          <p:cNvSpPr>
            <a:spLocks noChangeArrowheads="1"/>
          </p:cNvSpPr>
          <p:nvPr/>
        </p:nvSpPr>
        <p:spPr bwMode="auto">
          <a:xfrm>
            <a:off x="6607307" y="420190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09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模块搜索路径</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355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0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55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函数的返回值</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88306" y="1636559"/>
            <a:ext cx="9991076" cy="586038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进行函数调用时，通过参数实现函数外部向函数内部的数据传输，而</a:t>
            </a:r>
            <a:r>
              <a:rPr lang="en-US" altLang="zh-CN" dirty="0">
                <a:latin typeface="微软雅黑" panose="020B0503020204020204" pitchFamily="34" charset="-122"/>
                <a:ea typeface="微软雅黑" panose="020B0503020204020204" pitchFamily="34" charset="-122"/>
              </a:rPr>
              <a:t>return</a:t>
            </a:r>
            <a:r>
              <a:rPr lang="zh-CN" altLang="en-US" dirty="0">
                <a:latin typeface="微软雅黑" panose="020B0503020204020204" pitchFamily="34" charset="-122"/>
                <a:ea typeface="微软雅黑" panose="020B0503020204020204" pitchFamily="34" charset="-122"/>
              </a:rPr>
              <a:t>语句则实现了从函数内部向函数外部输出数据。函数的返回值可以是空值、一个值或者多个值。</a:t>
            </a:r>
          </a:p>
          <a:p>
            <a:pPr indent="457200">
              <a:lnSpc>
                <a:spcPct val="150000"/>
              </a:lnSpc>
            </a:pPr>
            <a:r>
              <a:rPr lang="zh-CN" altLang="en-US" dirty="0">
                <a:latin typeface="微软雅黑" panose="020B0503020204020204" pitchFamily="34" charset="-122"/>
                <a:ea typeface="微软雅黑" panose="020B0503020204020204" pitchFamily="34" charset="-122"/>
              </a:rPr>
              <a:t>如果定义函数时没有</a:t>
            </a:r>
            <a:r>
              <a:rPr lang="en-US" altLang="zh-CN" dirty="0">
                <a:latin typeface="微软雅黑" panose="020B0503020204020204" pitchFamily="34" charset="-122"/>
                <a:ea typeface="微软雅黑" panose="020B0503020204020204" pitchFamily="34" charset="-122"/>
              </a:rPr>
              <a:t>return</a:t>
            </a:r>
            <a:r>
              <a:rPr lang="zh-CN" altLang="en-US" dirty="0">
                <a:latin typeface="微软雅黑" panose="020B0503020204020204" pitchFamily="34" charset="-122"/>
                <a:ea typeface="微软雅黑" panose="020B0503020204020204" pitchFamily="34" charset="-122"/>
              </a:rPr>
              <a:t>语句，或者只有</a:t>
            </a:r>
            <a:r>
              <a:rPr lang="en-US" altLang="zh-CN" dirty="0">
                <a:latin typeface="微软雅黑" panose="020B0503020204020204" pitchFamily="34" charset="-122"/>
                <a:ea typeface="微软雅黑" panose="020B0503020204020204" pitchFamily="34" charset="-122"/>
              </a:rPr>
              <a:t>return</a:t>
            </a:r>
            <a:r>
              <a:rPr lang="zh-CN" altLang="en-US" dirty="0">
                <a:latin typeface="微软雅黑" panose="020B0503020204020204" pitchFamily="34" charset="-122"/>
                <a:ea typeface="微软雅黑" panose="020B0503020204020204" pitchFamily="34" charset="-122"/>
              </a:rPr>
              <a:t>语句而没有返回数据，则认为函数返回值为</a:t>
            </a:r>
            <a:r>
              <a:rPr lang="en-US" altLang="zh-CN" dirty="0">
                <a:latin typeface="微软雅黑" panose="020B0503020204020204" pitchFamily="34" charset="-122"/>
                <a:ea typeface="微软雅黑" panose="020B0503020204020204" pitchFamily="34" charset="-122"/>
              </a:rPr>
              <a:t>None</a:t>
            </a:r>
            <a:r>
              <a:rPr lang="zh-CN" altLang="en-US" dirty="0">
                <a:latin typeface="微软雅黑" panose="020B0503020204020204" pitchFamily="34" charset="-122"/>
                <a:ea typeface="微软雅黑" panose="020B0503020204020204" pitchFamily="34" charset="-122"/>
              </a:rPr>
              <a:t>，即空值。</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6-9】</a:t>
            </a:r>
            <a:r>
              <a:rPr lang="zh-CN" altLang="en-US" dirty="0">
                <a:latin typeface="微软雅黑" panose="020B0503020204020204" pitchFamily="34" charset="-122"/>
                <a:ea typeface="微软雅黑" panose="020B0503020204020204" pitchFamily="34" charset="-122"/>
              </a:rPr>
              <a:t>函数没有返回值</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def </a:t>
            </a:r>
            <a:r>
              <a:rPr lang="en-US" altLang="zh-CN" dirty="0" err="1">
                <a:latin typeface="微软雅黑" panose="020B0503020204020204" pitchFamily="34" charset="-122"/>
                <a:ea typeface="微软雅黑" panose="020B0503020204020204" pitchFamily="34" charset="-122"/>
              </a:rPr>
              <a:t>non_value</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en-US" altLang="zh-CN" dirty="0">
                <a:latin typeface="微软雅黑" panose="020B0503020204020204" pitchFamily="34" charset="-122"/>
                <a:ea typeface="微软雅黑" panose="020B0503020204020204" pitchFamily="34" charset="-122"/>
              </a:rPr>
              <a:t>    print("</a:t>
            </a:r>
            <a:r>
              <a:rPr lang="zh-CN" altLang="en-US" dirty="0">
                <a:latin typeface="微软雅黑" panose="020B0503020204020204" pitchFamily="34" charset="-122"/>
                <a:ea typeface="微软雅黑" panose="020B0503020204020204" pitchFamily="34" charset="-122"/>
              </a:rPr>
              <a:t>该函数没有返回值</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en-US" altLang="zh-CN" dirty="0">
                <a:latin typeface="微软雅黑" panose="020B0503020204020204" pitchFamily="34" charset="-122"/>
                <a:ea typeface="微软雅黑" panose="020B0503020204020204" pitchFamily="34" charset="-122"/>
              </a:rPr>
              <a:t>result = </a:t>
            </a:r>
            <a:r>
              <a:rPr lang="en-US" altLang="zh-CN" dirty="0" err="1">
                <a:latin typeface="微软雅黑" panose="020B0503020204020204" pitchFamily="34" charset="-122"/>
                <a:ea typeface="微软雅黑" panose="020B0503020204020204" pitchFamily="34" charset="-122"/>
              </a:rPr>
              <a:t>non_value</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en-US" altLang="zh-CN" dirty="0">
                <a:latin typeface="微软雅黑" panose="020B0503020204020204" pitchFamily="34" charset="-122"/>
                <a:ea typeface="微软雅黑" panose="020B0503020204020204" pitchFamily="34" charset="-122"/>
              </a:rPr>
              <a:t>print(result)</a:t>
            </a:r>
          </a:p>
          <a:p>
            <a:pPr indent="457200">
              <a:lnSpc>
                <a:spcPct val="150000"/>
              </a:lnSpc>
            </a:pPr>
            <a:r>
              <a:rPr lang="zh-CN" altLang="en-US" dirty="0">
                <a:latin typeface="微软雅黑" panose="020B0503020204020204" pitchFamily="34" charset="-122"/>
                <a:ea typeface="微软雅黑" panose="020B0503020204020204" pitchFamily="34" charset="-122"/>
              </a:rPr>
              <a:t>运行结果如下。</a:t>
            </a:r>
          </a:p>
          <a:p>
            <a:pPr indent="457200">
              <a:lnSpc>
                <a:spcPct val="150000"/>
              </a:lnSpc>
            </a:pPr>
            <a:r>
              <a:rPr lang="zh-CN" altLang="en-US" dirty="0">
                <a:latin typeface="微软雅黑" panose="020B0503020204020204" pitchFamily="34" charset="-122"/>
                <a:ea typeface="微软雅黑" panose="020B0503020204020204" pitchFamily="34" charset="-122"/>
              </a:rPr>
              <a:t>该函数没有返回值</a:t>
            </a:r>
          </a:p>
          <a:p>
            <a:pPr indent="457200">
              <a:lnSpc>
                <a:spcPct val="150000"/>
              </a:lnSpc>
            </a:pPr>
            <a:r>
              <a:rPr lang="en-US" altLang="zh-CN" dirty="0">
                <a:latin typeface="微软雅黑" panose="020B0503020204020204" pitchFamily="34" charset="-122"/>
                <a:ea typeface="微软雅黑" panose="020B0503020204020204" pitchFamily="34" charset="-122"/>
              </a:rPr>
              <a:t>None</a:t>
            </a: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92638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452362"/>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函数的返回值</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88306" y="1636559"/>
            <a:ext cx="8529638" cy="4613892"/>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6-10】</a:t>
            </a:r>
            <a:r>
              <a:rPr lang="zh-CN" altLang="en-US" dirty="0">
                <a:latin typeface="微软雅黑" panose="020B0503020204020204" pitchFamily="34" charset="-122"/>
                <a:ea typeface="微软雅黑" panose="020B0503020204020204" pitchFamily="34" charset="-122"/>
              </a:rPr>
              <a:t>函数只有一个返回值</a:t>
            </a: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def </a:t>
            </a:r>
            <a:r>
              <a:rPr lang="en-US" altLang="zh-CN" dirty="0" err="1">
                <a:latin typeface="微软雅黑" panose="020B0503020204020204" pitchFamily="34" charset="-122"/>
                <a:ea typeface="微软雅黑" panose="020B0503020204020204" pitchFamily="34" charset="-122"/>
              </a:rPr>
              <a:t>add_numbers</a:t>
            </a:r>
            <a:r>
              <a:rPr lang="en-US" altLang="zh-CN" dirty="0">
                <a:latin typeface="微软雅黑" panose="020B0503020204020204" pitchFamily="34" charset="-122"/>
                <a:ea typeface="微软雅黑" panose="020B0503020204020204" pitchFamily="34" charset="-122"/>
              </a:rPr>
              <a:t>(a, b):  </a:t>
            </a:r>
          </a:p>
          <a:p>
            <a:pPr indent="457200">
              <a:lnSpc>
                <a:spcPct val="150000"/>
              </a:lnSpc>
            </a:pPr>
            <a:r>
              <a:rPr lang="en-US" altLang="zh-CN" dirty="0">
                <a:latin typeface="微软雅黑" panose="020B0503020204020204" pitchFamily="34" charset="-122"/>
                <a:ea typeface="微软雅黑" panose="020B0503020204020204" pitchFamily="34" charset="-122"/>
              </a:rPr>
              <a:t>    result = a + b  </a:t>
            </a:r>
          </a:p>
          <a:p>
            <a:pPr indent="457200">
              <a:lnSpc>
                <a:spcPct val="150000"/>
              </a:lnSpc>
            </a:pPr>
            <a:r>
              <a:rPr lang="en-US" altLang="zh-CN" dirty="0">
                <a:latin typeface="微软雅黑" panose="020B0503020204020204" pitchFamily="34" charset="-122"/>
                <a:ea typeface="微软雅黑" panose="020B0503020204020204" pitchFamily="34" charset="-122"/>
              </a:rPr>
              <a:t>    return result  </a:t>
            </a:r>
          </a:p>
          <a:p>
            <a:pPr indent="457200">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调用函数并获取返回值  </a:t>
            </a:r>
          </a:p>
          <a:p>
            <a:pPr indent="457200">
              <a:lnSpc>
                <a:spcPct val="150000"/>
              </a:lnSpc>
            </a:pPr>
            <a:r>
              <a:rPr lang="en-US" altLang="zh-CN" dirty="0" err="1">
                <a:latin typeface="微软雅黑" panose="020B0503020204020204" pitchFamily="34" charset="-122"/>
                <a:ea typeface="微软雅黑" panose="020B0503020204020204" pitchFamily="34" charset="-122"/>
              </a:rPr>
              <a:t>sum_of_numbers</a:t>
            </a:r>
            <a:r>
              <a:rPr lang="en-US" altLang="zh-CN" dirty="0">
                <a:latin typeface="微软雅黑" panose="020B0503020204020204" pitchFamily="34" charset="-122"/>
                <a:ea typeface="微软雅黑" panose="020B0503020204020204" pitchFamily="34" charset="-122"/>
              </a:rPr>
              <a:t> = </a:t>
            </a:r>
            <a:r>
              <a:rPr lang="en-US" altLang="zh-CN" dirty="0" err="1">
                <a:latin typeface="微软雅黑" panose="020B0503020204020204" pitchFamily="34" charset="-122"/>
                <a:ea typeface="微软雅黑" panose="020B0503020204020204" pitchFamily="34" charset="-122"/>
              </a:rPr>
              <a:t>add_numbers</a:t>
            </a:r>
            <a:r>
              <a:rPr lang="en-US" altLang="zh-CN" dirty="0">
                <a:latin typeface="微软雅黑" panose="020B0503020204020204" pitchFamily="34" charset="-122"/>
                <a:ea typeface="微软雅黑" panose="020B0503020204020204" pitchFamily="34" charset="-122"/>
              </a:rPr>
              <a:t>(3, 4)  </a:t>
            </a:r>
          </a:p>
          <a:p>
            <a:pPr indent="457200">
              <a:lnSpc>
                <a:spcPct val="150000"/>
              </a:lnSpc>
            </a:pPr>
            <a:r>
              <a:rPr lang="en-US" altLang="zh-CN" dirty="0">
                <a:latin typeface="微软雅黑" panose="020B0503020204020204" pitchFamily="34" charset="-122"/>
                <a:ea typeface="微软雅黑" panose="020B0503020204020204" pitchFamily="34" charset="-122"/>
              </a:rPr>
              <a:t>print(</a:t>
            </a:r>
            <a:r>
              <a:rPr lang="en-US" altLang="zh-CN" dirty="0" err="1">
                <a:latin typeface="微软雅黑" panose="020B0503020204020204" pitchFamily="34" charset="-122"/>
                <a:ea typeface="微软雅黑" panose="020B0503020204020204" pitchFamily="34" charset="-122"/>
              </a:rPr>
              <a:t>sum_of_numbers</a:t>
            </a:r>
            <a:r>
              <a:rPr lang="en-US" altLang="zh-CN" dirty="0">
                <a:latin typeface="微软雅黑" panose="020B0503020204020204" pitchFamily="34" charset="-122"/>
                <a:ea typeface="微软雅黑" panose="020B0503020204020204" pitchFamily="34" charset="-122"/>
              </a:rPr>
              <a:t>)  </a:t>
            </a:r>
          </a:p>
          <a:p>
            <a:pPr indent="457200">
              <a:lnSpc>
                <a:spcPct val="150000"/>
              </a:lnSpc>
            </a:pPr>
            <a:r>
              <a:rPr lang="zh-CN" altLang="en-US" dirty="0">
                <a:latin typeface="微软雅黑" panose="020B0503020204020204" pitchFamily="34" charset="-122"/>
                <a:ea typeface="微软雅黑" panose="020B0503020204020204" pitchFamily="34" charset="-122"/>
              </a:rPr>
              <a:t>运行结果如下。</a:t>
            </a:r>
          </a:p>
          <a:p>
            <a:pPr indent="457200">
              <a:lnSpc>
                <a:spcPct val="150000"/>
              </a:lnSpc>
            </a:pPr>
            <a:r>
              <a:rPr lang="en-US" altLang="zh-CN" dirty="0">
                <a:latin typeface="微软雅黑" panose="020B0503020204020204" pitchFamily="34" charset="-122"/>
                <a:ea typeface="微软雅黑" panose="020B0503020204020204" pitchFamily="34" charset="-122"/>
              </a:rPr>
              <a:t>7</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09054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8" y="483481"/>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函数的返回值</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065825" y="1401031"/>
            <a:ext cx="9298349" cy="5588838"/>
          </a:xfrm>
          <a:prstGeom prst="rect">
            <a:avLst/>
          </a:prstGeom>
          <a:noFill/>
        </p:spPr>
        <p:txBody>
          <a:bodyPr wrap="square" rtlCol="0">
            <a:spAutoFit/>
          </a:bodyPr>
          <a:lstStyle/>
          <a:p>
            <a:pPr indent="457200">
              <a:lnSpc>
                <a:spcPct val="150000"/>
              </a:lnSpc>
            </a:pP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例</a:t>
            </a:r>
            <a:r>
              <a:rPr lang="en-US" altLang="zh-CN" sz="1600" dirty="0">
                <a:latin typeface="微软雅黑" panose="020B0503020204020204" pitchFamily="34" charset="-122"/>
                <a:ea typeface="微软雅黑" panose="020B0503020204020204" pitchFamily="34" charset="-122"/>
              </a:rPr>
              <a:t>6-11】</a:t>
            </a:r>
            <a:r>
              <a:rPr lang="zh-CN" altLang="en-US" sz="1600" dirty="0">
                <a:latin typeface="微软雅黑" panose="020B0503020204020204" pitchFamily="34" charset="-122"/>
                <a:ea typeface="微软雅黑" panose="020B0503020204020204" pitchFamily="34" charset="-122"/>
              </a:rPr>
              <a:t>函数有多个返回值</a:t>
            </a:r>
            <a:endParaRPr lang="en-US" altLang="zh-CN" sz="1600" dirty="0">
              <a:latin typeface="微软雅黑" panose="020B0503020204020204" pitchFamily="34" charset="-122"/>
              <a:ea typeface="微软雅黑" panose="020B0503020204020204" pitchFamily="34" charset="-122"/>
            </a:endParaRPr>
          </a:p>
          <a:p>
            <a:pPr indent="457200">
              <a:lnSpc>
                <a:spcPct val="150000"/>
              </a:lnSpc>
            </a:pPr>
            <a:r>
              <a:rPr lang="en-US" altLang="zh-CN" sz="1600" dirty="0">
                <a:latin typeface="微软雅黑" panose="020B0503020204020204" pitchFamily="34" charset="-122"/>
                <a:ea typeface="微软雅黑" panose="020B0503020204020204" pitchFamily="34" charset="-122"/>
              </a:rPr>
              <a:t>def </a:t>
            </a:r>
            <a:r>
              <a:rPr lang="en-US" altLang="zh-CN" sz="1600" dirty="0" err="1">
                <a:latin typeface="微软雅黑" panose="020B0503020204020204" pitchFamily="34" charset="-122"/>
                <a:ea typeface="微软雅黑" panose="020B0503020204020204" pitchFamily="34" charset="-122"/>
              </a:rPr>
              <a:t>cal_digit</a:t>
            </a:r>
            <a:r>
              <a:rPr lang="en-US" altLang="zh-CN" sz="1600" dirty="0">
                <a:latin typeface="微软雅黑" panose="020B0503020204020204" pitchFamily="34" charset="-122"/>
                <a:ea typeface="微软雅黑" panose="020B0503020204020204" pitchFamily="34" charset="-122"/>
              </a:rPr>
              <a:t>(number):</a:t>
            </a:r>
          </a:p>
          <a:p>
            <a:pPr indent="457200">
              <a:lnSpc>
                <a:spcPct val="150000"/>
              </a:lnSpc>
            </a:pPr>
            <a:r>
              <a:rPr lang="en-US" altLang="zh-CN" sz="1600" dirty="0">
                <a:latin typeface="微软雅黑" panose="020B0503020204020204" pitchFamily="34" charset="-122"/>
                <a:ea typeface="微软雅黑" panose="020B0503020204020204" pitchFamily="34" charset="-122"/>
              </a:rPr>
              <a:t>    hundreds = number//100</a:t>
            </a:r>
          </a:p>
          <a:p>
            <a:pPr indent="457200">
              <a:lnSpc>
                <a:spcPct val="150000"/>
              </a:lnSpc>
            </a:pPr>
            <a:r>
              <a:rPr lang="en-US" altLang="zh-CN" sz="1600" dirty="0">
                <a:latin typeface="微软雅黑" panose="020B0503020204020204" pitchFamily="34" charset="-122"/>
                <a:ea typeface="微软雅黑" panose="020B0503020204020204" pitchFamily="34" charset="-122"/>
              </a:rPr>
              <a:t>    tens = number//10%10</a:t>
            </a:r>
          </a:p>
          <a:p>
            <a:pPr indent="457200">
              <a:lnSpc>
                <a:spcPct val="150000"/>
              </a:lnSpc>
            </a:pPr>
            <a:r>
              <a:rPr lang="en-US" altLang="zh-CN" sz="1600" dirty="0">
                <a:latin typeface="微软雅黑" panose="020B0503020204020204" pitchFamily="34" charset="-122"/>
                <a:ea typeface="微软雅黑" panose="020B0503020204020204" pitchFamily="34" charset="-122"/>
              </a:rPr>
              <a:t>    ones = number%10</a:t>
            </a:r>
          </a:p>
          <a:p>
            <a:pPr indent="457200">
              <a:lnSpc>
                <a:spcPct val="150000"/>
              </a:lnSpc>
            </a:pPr>
            <a:r>
              <a:rPr lang="en-US" altLang="zh-CN" sz="1600" dirty="0">
                <a:latin typeface="微软雅黑" panose="020B0503020204020204" pitchFamily="34" charset="-122"/>
                <a:ea typeface="微软雅黑" panose="020B0503020204020204" pitchFamily="34" charset="-122"/>
              </a:rPr>
              <a:t>    return </a:t>
            </a:r>
            <a:r>
              <a:rPr lang="en-US" altLang="zh-CN" sz="1600" dirty="0" err="1">
                <a:latin typeface="微软雅黑" panose="020B0503020204020204" pitchFamily="34" charset="-122"/>
                <a:ea typeface="微软雅黑" panose="020B0503020204020204" pitchFamily="34" charset="-122"/>
              </a:rPr>
              <a:t>hundreds,tens,ones</a:t>
            </a:r>
            <a:endParaRPr lang="en-US" altLang="zh-CN" sz="1600" dirty="0">
              <a:latin typeface="微软雅黑" panose="020B0503020204020204" pitchFamily="34" charset="-122"/>
              <a:ea typeface="微软雅黑" panose="020B0503020204020204" pitchFamily="34" charset="-122"/>
            </a:endParaRPr>
          </a:p>
          <a:p>
            <a:pPr indent="457200">
              <a:lnSpc>
                <a:spcPct val="150000"/>
              </a:lnSpc>
            </a:pPr>
            <a:r>
              <a:rPr lang="en-US" altLang="zh-CN" sz="1600" dirty="0">
                <a:latin typeface="微软雅黑" panose="020B0503020204020204" pitchFamily="34" charset="-122"/>
                <a:ea typeface="微软雅黑" panose="020B0503020204020204" pitchFamily="34" charset="-122"/>
              </a:rPr>
              <a:t>result = </a:t>
            </a:r>
            <a:r>
              <a:rPr lang="en-US" altLang="zh-CN" sz="1600" dirty="0" err="1">
                <a:latin typeface="微软雅黑" panose="020B0503020204020204" pitchFamily="34" charset="-122"/>
                <a:ea typeface="微软雅黑" panose="020B0503020204020204" pitchFamily="34" charset="-122"/>
              </a:rPr>
              <a:t>cal_digit</a:t>
            </a:r>
            <a:r>
              <a:rPr lang="en-US" altLang="zh-CN" sz="1600" dirty="0">
                <a:latin typeface="微软雅黑" panose="020B0503020204020204" pitchFamily="34" charset="-122"/>
                <a:ea typeface="微软雅黑" panose="020B0503020204020204" pitchFamily="34" charset="-122"/>
              </a:rPr>
              <a:t>(123)       #</a:t>
            </a:r>
            <a:r>
              <a:rPr lang="zh-CN" altLang="en-US" sz="1600" dirty="0">
                <a:latin typeface="微软雅黑" panose="020B0503020204020204" pitchFamily="34" charset="-122"/>
                <a:ea typeface="微软雅黑" panose="020B0503020204020204" pitchFamily="34" charset="-122"/>
              </a:rPr>
              <a:t>以返回值以元组的形式赋值给</a:t>
            </a:r>
            <a:r>
              <a:rPr lang="en-US" altLang="zh-CN" sz="1600" dirty="0">
                <a:latin typeface="微软雅黑" panose="020B0503020204020204" pitchFamily="34" charset="-122"/>
                <a:ea typeface="微软雅黑" panose="020B0503020204020204" pitchFamily="34" charset="-122"/>
              </a:rPr>
              <a:t>result</a:t>
            </a:r>
          </a:p>
          <a:p>
            <a:pPr indent="457200">
              <a:lnSpc>
                <a:spcPct val="150000"/>
              </a:lnSpc>
            </a:pPr>
            <a:r>
              <a:rPr lang="en-US" altLang="zh-CN" sz="1600" dirty="0">
                <a:latin typeface="微软雅黑" panose="020B0503020204020204" pitchFamily="34" charset="-122"/>
                <a:ea typeface="微软雅黑" panose="020B0503020204020204" pitchFamily="34" charset="-122"/>
              </a:rPr>
              <a:t>print(result)</a:t>
            </a:r>
          </a:p>
          <a:p>
            <a:pPr indent="457200">
              <a:lnSpc>
                <a:spcPct val="150000"/>
              </a:lnSpc>
            </a:pPr>
            <a:r>
              <a:rPr lang="en-US" altLang="zh-CN" sz="1600" dirty="0" err="1">
                <a:latin typeface="微软雅黑" panose="020B0503020204020204" pitchFamily="34" charset="-122"/>
                <a:ea typeface="微软雅黑" panose="020B0503020204020204" pitchFamily="34" charset="-122"/>
              </a:rPr>
              <a:t>x,y,z</a:t>
            </a:r>
            <a:r>
              <a:rPr lang="en-US" altLang="zh-CN" sz="1600" dirty="0">
                <a:latin typeface="微软雅黑" panose="020B0503020204020204" pitchFamily="34" charset="-122"/>
                <a:ea typeface="微软雅黑" panose="020B0503020204020204" pitchFamily="34" charset="-122"/>
              </a:rPr>
              <a:t> = </a:t>
            </a:r>
            <a:r>
              <a:rPr lang="en-US" altLang="zh-CN" sz="1600" dirty="0" err="1">
                <a:latin typeface="微软雅黑" panose="020B0503020204020204" pitchFamily="34" charset="-122"/>
                <a:ea typeface="微软雅黑" panose="020B0503020204020204" pitchFamily="34" charset="-122"/>
              </a:rPr>
              <a:t>cal_digit</a:t>
            </a:r>
            <a:r>
              <a:rPr lang="en-US" altLang="zh-CN" sz="1600" dirty="0">
                <a:latin typeface="微软雅黑" panose="020B0503020204020204" pitchFamily="34" charset="-122"/>
                <a:ea typeface="微软雅黑" panose="020B0503020204020204" pitchFamily="34" charset="-122"/>
              </a:rPr>
              <a:t>(123)        #</a:t>
            </a:r>
            <a:r>
              <a:rPr lang="zh-CN" altLang="en-US" sz="1600" dirty="0">
                <a:latin typeface="微软雅黑" panose="020B0503020204020204" pitchFamily="34" charset="-122"/>
                <a:ea typeface="微软雅黑" panose="020B0503020204020204" pitchFamily="34" charset="-122"/>
              </a:rPr>
              <a:t>返回值解包后分别赋值给</a:t>
            </a:r>
            <a:r>
              <a:rPr lang="en-US" altLang="zh-CN" sz="1600" dirty="0" err="1">
                <a:latin typeface="微软雅黑" panose="020B0503020204020204" pitchFamily="34" charset="-122"/>
                <a:ea typeface="微软雅黑" panose="020B0503020204020204" pitchFamily="34" charset="-122"/>
              </a:rPr>
              <a:t>x,y,z</a:t>
            </a:r>
            <a:endParaRPr lang="en-US" altLang="zh-CN" sz="1600" dirty="0">
              <a:latin typeface="微软雅黑" panose="020B0503020204020204" pitchFamily="34" charset="-122"/>
              <a:ea typeface="微软雅黑" panose="020B0503020204020204" pitchFamily="34" charset="-122"/>
            </a:endParaRPr>
          </a:p>
          <a:p>
            <a:pPr indent="457200">
              <a:lnSpc>
                <a:spcPct val="150000"/>
              </a:lnSpc>
            </a:pPr>
            <a:r>
              <a:rPr lang="en-US" altLang="zh-CN" sz="1600" dirty="0">
                <a:latin typeface="微软雅黑" panose="020B0503020204020204" pitchFamily="34" charset="-122"/>
                <a:ea typeface="微软雅黑" panose="020B0503020204020204" pitchFamily="34" charset="-122"/>
              </a:rPr>
              <a:t>print(</a:t>
            </a:r>
            <a:r>
              <a:rPr lang="en-US" altLang="zh-CN" sz="1600" dirty="0" err="1">
                <a:latin typeface="微软雅黑" panose="020B0503020204020204" pitchFamily="34" charset="-122"/>
                <a:ea typeface="微软雅黑" panose="020B0503020204020204" pitchFamily="34" charset="-122"/>
              </a:rPr>
              <a:t>x,y,z</a:t>
            </a:r>
            <a:r>
              <a:rPr lang="en-US" altLang="zh-CN" sz="1600" dirty="0">
                <a:latin typeface="微软雅黑" panose="020B0503020204020204" pitchFamily="34" charset="-122"/>
                <a:ea typeface="微软雅黑" panose="020B0503020204020204" pitchFamily="34" charset="-122"/>
              </a:rPr>
              <a:t>)</a:t>
            </a:r>
          </a:p>
          <a:p>
            <a:pPr indent="457200">
              <a:lnSpc>
                <a:spcPct val="150000"/>
              </a:lnSpc>
            </a:pPr>
            <a:r>
              <a:rPr lang="zh-CN" altLang="en-US" sz="1600" dirty="0">
                <a:latin typeface="微软雅黑" panose="020B0503020204020204" pitchFamily="34" charset="-122"/>
                <a:ea typeface="微软雅黑" panose="020B0503020204020204" pitchFamily="34" charset="-122"/>
              </a:rPr>
              <a:t>运行结果如下。</a:t>
            </a:r>
          </a:p>
          <a:p>
            <a:pPr indent="457200">
              <a:lnSpc>
                <a:spcPct val="150000"/>
              </a:lnSpc>
            </a:pPr>
            <a:r>
              <a:rPr lang="en-US" altLang="zh-CN" sz="1600" dirty="0">
                <a:latin typeface="微软雅黑" panose="020B0503020204020204" pitchFamily="34" charset="-122"/>
                <a:ea typeface="微软雅黑" panose="020B0503020204020204" pitchFamily="34" charset="-122"/>
              </a:rPr>
              <a:t>(1, 2, 3)</a:t>
            </a:r>
          </a:p>
          <a:p>
            <a:pPr indent="457200">
              <a:lnSpc>
                <a:spcPct val="150000"/>
              </a:lnSpc>
            </a:pPr>
            <a:r>
              <a:rPr lang="en-US" altLang="zh-CN" sz="1600" dirty="0">
                <a:latin typeface="微软雅黑" panose="020B0503020204020204" pitchFamily="34" charset="-122"/>
                <a:ea typeface="微软雅黑" panose="020B0503020204020204" pitchFamily="34" charset="-122"/>
              </a:rPr>
              <a:t>1 2 3</a:t>
            </a:r>
          </a:p>
          <a:p>
            <a:pPr indent="457200">
              <a:lnSpc>
                <a:spcPct val="150000"/>
              </a:lnSpc>
            </a:pPr>
            <a:endParaRPr lang="zh-CN" altLang="en-US" sz="1600" dirty="0">
              <a:latin typeface="微软雅黑" panose="020B0503020204020204" pitchFamily="34" charset="-122"/>
              <a:ea typeface="微软雅黑" panose="020B0503020204020204" pitchFamily="34" charset="-122"/>
            </a:endParaRPr>
          </a:p>
          <a:p>
            <a:pPr indent="457200">
              <a:lnSpc>
                <a:spcPct val="150000"/>
              </a:lnSpc>
            </a:pP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52871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匿名函数</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56955849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425974"/>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匿名函数</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匿名函数（</a:t>
            </a:r>
            <a:r>
              <a:rPr lang="en-US" altLang="zh-CN" dirty="0">
                <a:latin typeface="微软雅黑" panose="020B0503020204020204" pitchFamily="34" charset="-122"/>
                <a:ea typeface="微软雅黑" panose="020B0503020204020204" pitchFamily="34" charset="-122"/>
              </a:rPr>
              <a:t>Anonymous Function</a:t>
            </a:r>
            <a:r>
              <a:rPr lang="zh-CN" altLang="en-US" dirty="0">
                <a:latin typeface="微软雅黑" panose="020B0503020204020204" pitchFamily="34" charset="-122"/>
                <a:ea typeface="微软雅黑" panose="020B0503020204020204" pitchFamily="34" charset="-122"/>
              </a:rPr>
              <a:t>）是一种没有名字的函数，也称为</a:t>
            </a:r>
            <a:r>
              <a:rPr lang="en-US" altLang="zh-CN" dirty="0">
                <a:latin typeface="微软雅黑" panose="020B0503020204020204" pitchFamily="34" charset="-122"/>
                <a:ea typeface="微软雅黑" panose="020B0503020204020204" pitchFamily="34" charset="-122"/>
              </a:rPr>
              <a:t>lambda</a:t>
            </a:r>
            <a:r>
              <a:rPr lang="zh-CN" altLang="en-US" dirty="0">
                <a:latin typeface="微软雅黑" panose="020B0503020204020204" pitchFamily="34" charset="-122"/>
                <a:ea typeface="微软雅黑" panose="020B0503020204020204" pitchFamily="34" charset="-122"/>
              </a:rPr>
              <a:t>函数或</a:t>
            </a:r>
            <a:r>
              <a:rPr lang="en-US" altLang="zh-CN" dirty="0">
                <a:latin typeface="微软雅黑" panose="020B0503020204020204" pitchFamily="34" charset="-122"/>
                <a:ea typeface="微软雅黑" panose="020B0503020204020204" pitchFamily="34" charset="-122"/>
              </a:rPr>
              <a:t>lambda </a:t>
            </a:r>
            <a:r>
              <a:rPr lang="zh-CN" altLang="en-US" dirty="0">
                <a:latin typeface="微软雅黑" panose="020B0503020204020204" pitchFamily="34" charset="-122"/>
                <a:ea typeface="微软雅黑" panose="020B0503020204020204" pitchFamily="34" charset="-122"/>
              </a:rPr>
              <a:t>表达式。在 </a:t>
            </a:r>
            <a:r>
              <a:rPr lang="en-US" altLang="zh-CN" dirty="0">
                <a:latin typeface="微软雅黑" panose="020B0503020204020204" pitchFamily="34" charset="-122"/>
                <a:ea typeface="微软雅黑" panose="020B0503020204020204" pitchFamily="34" charset="-122"/>
              </a:rPr>
              <a:t>Python </a:t>
            </a:r>
            <a:r>
              <a:rPr lang="zh-CN" altLang="en-US" dirty="0">
                <a:latin typeface="微软雅黑" panose="020B0503020204020204" pitchFamily="34" charset="-122"/>
                <a:ea typeface="微软雅黑" panose="020B0503020204020204" pitchFamily="34" charset="-122"/>
              </a:rPr>
              <a:t>中，匿名函数使用 </a:t>
            </a:r>
            <a:r>
              <a:rPr lang="en-US" altLang="zh-CN" dirty="0">
                <a:latin typeface="微软雅黑" panose="020B0503020204020204" pitchFamily="34" charset="-122"/>
                <a:ea typeface="微软雅黑" panose="020B0503020204020204" pitchFamily="34" charset="-122"/>
              </a:rPr>
              <a:t>lambda </a:t>
            </a:r>
            <a:r>
              <a:rPr lang="zh-CN" altLang="en-US" dirty="0">
                <a:latin typeface="微软雅黑" panose="020B0503020204020204" pitchFamily="34" charset="-122"/>
                <a:ea typeface="微软雅黑" panose="020B0503020204020204" pitchFamily="34" charset="-122"/>
              </a:rPr>
              <a:t>关键字定义。由于它们没有名字，所以无法直接通过函数名来调用，但可以作为函数对象赋值给变量，或作为参数传递给其他函数，也可以在需要函数对象的地方直接使用。匿名函数具有以下特点。</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lambda</a:t>
            </a:r>
            <a:r>
              <a:rPr lang="zh-CN" altLang="en-US" dirty="0">
                <a:latin typeface="微软雅黑" panose="020B0503020204020204" pitchFamily="34" charset="-122"/>
                <a:ea typeface="微软雅黑" panose="020B0503020204020204" pitchFamily="34" charset="-122"/>
              </a:rPr>
              <a:t>表达式只包含一个表达式，函数体比</a:t>
            </a:r>
            <a:r>
              <a:rPr lang="en-US" altLang="zh-CN" dirty="0">
                <a:latin typeface="微软雅黑" panose="020B0503020204020204" pitchFamily="34" charset="-122"/>
                <a:ea typeface="微软雅黑" panose="020B0503020204020204" pitchFamily="34" charset="-122"/>
              </a:rPr>
              <a:t>def</a:t>
            </a:r>
            <a:r>
              <a:rPr lang="zh-CN" altLang="en-US" dirty="0">
                <a:latin typeface="微软雅黑" panose="020B0503020204020204" pitchFamily="34" charset="-122"/>
                <a:ea typeface="微软雅黑" panose="020B0503020204020204" pitchFamily="34" charset="-122"/>
              </a:rPr>
              <a:t>定义的函数简单很多，所以匿名函数更加简洁。</a:t>
            </a:r>
          </a:p>
          <a:p>
            <a:pPr marL="285750" indent="285750">
              <a:lnSpc>
                <a:spcPct val="150000"/>
              </a:lnSpc>
              <a:buFont typeface="Wingdings" panose="05000000000000000000" pitchFamily="2" charset="2"/>
              <a:buChar char="u"/>
            </a:pPr>
            <a:r>
              <a:rPr lang="en-US" altLang="zh-CN" dirty="0">
                <a:latin typeface="微软雅黑" panose="020B0503020204020204" pitchFamily="34" charset="-122"/>
                <a:ea typeface="微软雅黑" panose="020B0503020204020204" pitchFamily="34" charset="-122"/>
              </a:rPr>
              <a:t>lambda</a:t>
            </a:r>
            <a:r>
              <a:rPr lang="zh-CN" altLang="en-US" dirty="0">
                <a:latin typeface="微软雅黑" panose="020B0503020204020204" pitchFamily="34" charset="-122"/>
                <a:ea typeface="微软雅黑" panose="020B0503020204020204" pitchFamily="34" charset="-122"/>
              </a:rPr>
              <a:t>表达式的主体是一个表达式，而不是一个代码块。</a:t>
            </a:r>
            <a:r>
              <a:rPr lang="en-US" altLang="zh-CN" dirty="0">
                <a:latin typeface="微软雅黑" panose="020B0503020204020204" pitchFamily="34" charset="-122"/>
                <a:ea typeface="微软雅黑" panose="020B0503020204020204" pitchFamily="34" charset="-122"/>
              </a:rPr>
              <a:t>lambda</a:t>
            </a:r>
            <a:r>
              <a:rPr lang="zh-CN" altLang="en-US" dirty="0">
                <a:latin typeface="微软雅黑" panose="020B0503020204020204" pitchFamily="34" charset="-122"/>
                <a:ea typeface="微软雅黑" panose="020B0503020204020204" pitchFamily="34" charset="-122"/>
              </a:rPr>
              <a:t>表达式中只能封装有限的逻辑。</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匿名函数拥有自己的命名空间，且不能访问自己参数列表之外或全局命名空间里的参数。</a:t>
            </a:r>
          </a:p>
        </p:txBody>
      </p:sp>
    </p:spTree>
    <p:extLst>
      <p:ext uri="{BB962C8B-B14F-4D97-AF65-F5344CB8AC3E}">
        <p14:creationId xmlns:p14="http://schemas.microsoft.com/office/powerpoint/2010/main" val="21832130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函数的递归调用</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1267069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14091"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函数的递归调用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函数内部可以调用别的函数，如果在一个函数内部又调用了自身，则称之为递归调用，该函数称为递归函数。递归的目的是将大型复杂的问题转换为一个与之相似的但规模较小或者更为简单的问题。递归函数必须满足以下条件。</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）基本情况（</a:t>
            </a:r>
            <a:r>
              <a:rPr lang="en-US" altLang="zh-CN" dirty="0">
                <a:latin typeface="微软雅黑" panose="020B0503020204020204" pitchFamily="34" charset="-122"/>
                <a:ea typeface="微软雅黑" panose="020B0503020204020204" pitchFamily="34" charset="-122"/>
              </a:rPr>
              <a:t>Base Case</a:t>
            </a:r>
            <a:r>
              <a:rPr lang="zh-CN" altLang="en-US"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）递归步骤（</a:t>
            </a:r>
            <a:r>
              <a:rPr lang="en-US" altLang="zh-CN" dirty="0">
                <a:latin typeface="微软雅黑" panose="020B0503020204020204" pitchFamily="34" charset="-122"/>
                <a:ea typeface="微软雅黑" panose="020B0503020204020204" pitchFamily="34" charset="-122"/>
              </a:rPr>
              <a:t>Recursive Step</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例</a:t>
            </a:r>
            <a:r>
              <a:rPr lang="en-US" altLang="zh-CN" dirty="0">
                <a:latin typeface="微软雅黑" panose="020B0503020204020204" pitchFamily="34" charset="-122"/>
                <a:ea typeface="微软雅黑" panose="020B0503020204020204" pitchFamily="34" charset="-122"/>
              </a:rPr>
              <a:t>6-12】</a:t>
            </a:r>
            <a:r>
              <a:rPr lang="zh-CN" altLang="en-US" dirty="0">
                <a:latin typeface="微软雅黑" panose="020B0503020204020204" pitchFamily="34" charset="-122"/>
                <a:ea typeface="微软雅黑" panose="020B0503020204020204" pitchFamily="34" charset="-122"/>
              </a:rPr>
              <a:t>分别利用循环和递归求</a:t>
            </a:r>
            <a:r>
              <a:rPr lang="en-US" altLang="zh-CN" dirty="0">
                <a:latin typeface="微软雅黑" panose="020B0503020204020204" pitchFamily="34" charset="-122"/>
                <a:ea typeface="微软雅黑" panose="020B0503020204020204" pitchFamily="34" charset="-122"/>
              </a:rPr>
              <a:t>n</a:t>
            </a:r>
            <a:r>
              <a:rPr lang="zh-CN" altLang="en-US" dirty="0">
                <a:latin typeface="微软雅黑" panose="020B0503020204020204" pitchFamily="34" charset="-122"/>
                <a:ea typeface="微软雅黑" panose="020B0503020204020204" pitchFamily="34" charset="-122"/>
              </a:rPr>
              <a:t>的阶乘</a:t>
            </a:r>
          </a:p>
        </p:txBody>
      </p:sp>
      <p:pic>
        <p:nvPicPr>
          <p:cNvPr id="4" name="图片 3">
            <a:extLst>
              <a:ext uri="{FF2B5EF4-FFF2-40B4-BE49-F238E27FC236}">
                <a16:creationId xmlns:a16="http://schemas.microsoft.com/office/drawing/2014/main" id="{068031B4-7E21-4344-96CD-DCF5DABD63EF}"/>
              </a:ext>
            </a:extLst>
          </p:cNvPr>
          <p:cNvPicPr>
            <a:picLocks noChangeAspect="1"/>
          </p:cNvPicPr>
          <p:nvPr/>
        </p:nvPicPr>
        <p:blipFill>
          <a:blip r:embed="rId3"/>
          <a:stretch>
            <a:fillRect/>
          </a:stretch>
        </p:blipFill>
        <p:spPr>
          <a:xfrm>
            <a:off x="6754169" y="3314509"/>
            <a:ext cx="4315613" cy="2991938"/>
          </a:xfrm>
          <a:prstGeom prst="rect">
            <a:avLst/>
          </a:prstGeom>
        </p:spPr>
      </p:pic>
    </p:spTree>
    <p:extLst>
      <p:ext uri="{BB962C8B-B14F-4D97-AF65-F5344CB8AC3E}">
        <p14:creationId xmlns:p14="http://schemas.microsoft.com/office/powerpoint/2010/main" val="239362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58334" y="518487"/>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函数的递归调用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运行结果如下。</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03D8DCE6-59A0-4958-B847-59F797EFA936}"/>
              </a:ext>
            </a:extLst>
          </p:cNvPr>
          <p:cNvPicPr>
            <a:picLocks noChangeAspect="1"/>
          </p:cNvPicPr>
          <p:nvPr/>
        </p:nvPicPr>
        <p:blipFill>
          <a:blip r:embed="rId3"/>
          <a:stretch>
            <a:fillRect/>
          </a:stretch>
        </p:blipFill>
        <p:spPr>
          <a:xfrm>
            <a:off x="1764098" y="2405351"/>
            <a:ext cx="7342297" cy="566789"/>
          </a:xfrm>
          <a:prstGeom prst="rect">
            <a:avLst/>
          </a:prstGeom>
        </p:spPr>
      </p:pic>
    </p:spTree>
    <p:extLst>
      <p:ext uri="{BB962C8B-B14F-4D97-AF65-F5344CB8AC3E}">
        <p14:creationId xmlns:p14="http://schemas.microsoft.com/office/powerpoint/2010/main" val="22363494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07</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模块的导入和使用</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9475519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80636"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模块的导入和使用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导入模块有两种方法，下面进行具体介绍。</a:t>
            </a:r>
          </a:p>
          <a:p>
            <a:pPr indent="457200">
              <a:lnSpc>
                <a:spcPct val="150000"/>
              </a:lnSpc>
            </a:pPr>
            <a:r>
              <a:rPr lang="en-US" altLang="zh-CN" b="1" dirty="0">
                <a:latin typeface="微软雅黑" panose="020B0503020204020204" pitchFamily="34" charset="-122"/>
                <a:ea typeface="微软雅黑" panose="020B0503020204020204" pitchFamily="34" charset="-122"/>
              </a:rPr>
              <a:t>1.import</a:t>
            </a:r>
            <a:r>
              <a:rPr lang="zh-CN" altLang="en-US" b="1" dirty="0">
                <a:latin typeface="微软雅黑" panose="020B0503020204020204" pitchFamily="34" charset="-122"/>
                <a:ea typeface="微软雅黑" panose="020B0503020204020204" pitchFamily="34" charset="-122"/>
              </a:rPr>
              <a:t>模块名</a:t>
            </a:r>
          </a:p>
          <a:p>
            <a:pPr indent="457200">
              <a:lnSpc>
                <a:spcPct val="150000"/>
              </a:lnSpc>
            </a:pPr>
            <a:r>
              <a:rPr lang="zh-CN" altLang="en-US" dirty="0">
                <a:latin typeface="微软雅黑" panose="020B0503020204020204" pitchFamily="34" charset="-122"/>
                <a:ea typeface="微软雅黑" panose="020B0503020204020204" pitchFamily="34" charset="-122"/>
              </a:rPr>
              <a:t>采用“</a:t>
            </a:r>
            <a:r>
              <a:rPr lang="en-US" altLang="zh-CN" dirty="0">
                <a:latin typeface="微软雅黑" panose="020B0503020204020204" pitchFamily="34" charset="-122"/>
                <a:ea typeface="微软雅黑" panose="020B0503020204020204" pitchFamily="34" charset="-122"/>
              </a:rPr>
              <a:t>import</a:t>
            </a:r>
            <a:r>
              <a:rPr lang="zh-CN" altLang="en-US" dirty="0">
                <a:latin typeface="微软雅黑" panose="020B0503020204020204" pitchFamily="34" charset="-122"/>
                <a:ea typeface="微软雅黑" panose="020B0503020204020204" pitchFamily="34" charset="-122"/>
              </a:rPr>
              <a:t>模块名”导入模块时，使用模块中的变量或者函数时，语法格式如下。</a:t>
            </a:r>
          </a:p>
          <a:p>
            <a:pPr indent="457200">
              <a:lnSpc>
                <a:spcPct val="150000"/>
              </a:lnSpc>
            </a:pPr>
            <a:r>
              <a:rPr lang="zh-CN" altLang="en-US" dirty="0">
                <a:latin typeface="微软雅黑" panose="020B0503020204020204" pitchFamily="34" charset="-122"/>
                <a:ea typeface="微软雅黑" panose="020B0503020204020204" pitchFamily="34" charset="-122"/>
              </a:rPr>
              <a:t>模块名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变量</a:t>
            </a:r>
          </a:p>
          <a:p>
            <a:pPr indent="457200">
              <a:lnSpc>
                <a:spcPct val="150000"/>
              </a:lnSpc>
            </a:pPr>
            <a:r>
              <a:rPr lang="zh-CN" altLang="en-US" dirty="0">
                <a:latin typeface="微软雅黑" panose="020B0503020204020204" pitchFamily="34" charset="-122"/>
                <a:ea typeface="微软雅黑" panose="020B0503020204020204" pitchFamily="34" charset="-122"/>
              </a:rPr>
              <a:t>模块名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函数（参数）</a:t>
            </a:r>
          </a:p>
        </p:txBody>
      </p:sp>
      <p:pic>
        <p:nvPicPr>
          <p:cNvPr id="4" name="图片 3">
            <a:extLst>
              <a:ext uri="{FF2B5EF4-FFF2-40B4-BE49-F238E27FC236}">
                <a16:creationId xmlns:a16="http://schemas.microsoft.com/office/drawing/2014/main" id="{018486D6-8F2A-440C-99E6-C859214AFF74}"/>
              </a:ext>
            </a:extLst>
          </p:cNvPr>
          <p:cNvPicPr>
            <a:picLocks noChangeAspect="1"/>
          </p:cNvPicPr>
          <p:nvPr/>
        </p:nvPicPr>
        <p:blipFill>
          <a:blip r:embed="rId3"/>
          <a:stretch>
            <a:fillRect/>
          </a:stretch>
        </p:blipFill>
        <p:spPr>
          <a:xfrm>
            <a:off x="3094136" y="4469975"/>
            <a:ext cx="5172456" cy="1851660"/>
          </a:xfrm>
          <a:prstGeom prst="rect">
            <a:avLst/>
          </a:prstGeom>
        </p:spPr>
      </p:pic>
    </p:spTree>
    <p:extLst>
      <p:ext uri="{BB962C8B-B14F-4D97-AF65-F5344CB8AC3E}">
        <p14:creationId xmlns:p14="http://schemas.microsoft.com/office/powerpoint/2010/main" val="241274676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993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函数是组织好的、可重复使用的用来实现单一或相关联功能的代码段。模块是一个包含所有已定义的函数和变量的文件，其本质是一个</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Python</a:t>
            </a:r>
            <a:r>
              <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rPr>
              <a:t>文件。通常情况下，把能够实现某一特定功能的代码放置在一个文件中作为一个模块，从而方便其他程序和脚本导入并使用。本章将对函数和模块的知识及应用方法进行介绍。</a:t>
            </a: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Rectangle 18"/>
          <p:cNvSpPr>
            <a:spLocks noChangeArrowheads="1"/>
          </p:cNvSpPr>
          <p:nvPr/>
        </p:nvSpPr>
        <p:spPr bwMode="auto">
          <a:xfrm>
            <a:off x="1478555" y="471803"/>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Python</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语言程序设计基础</a:t>
            </a:r>
          </a:p>
        </p:txBody>
      </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9486" y="42663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模块的导入和使用</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2.from </a:t>
            </a:r>
            <a:r>
              <a:rPr lang="zh-CN" altLang="en-US" b="1" dirty="0">
                <a:latin typeface="微软雅黑" panose="020B0503020204020204" pitchFamily="34" charset="-122"/>
                <a:ea typeface="微软雅黑" panose="020B0503020204020204" pitchFamily="34" charset="-122"/>
              </a:rPr>
              <a:t>模块名 </a:t>
            </a:r>
            <a:r>
              <a:rPr lang="en-US" altLang="zh-CN" b="1" dirty="0">
                <a:latin typeface="微软雅黑" panose="020B0503020204020204" pitchFamily="34" charset="-122"/>
                <a:ea typeface="微软雅黑" panose="020B0503020204020204" pitchFamily="34" charset="-122"/>
              </a:rPr>
              <a:t>import…</a:t>
            </a:r>
          </a:p>
          <a:p>
            <a:pPr indent="457200">
              <a:lnSpc>
                <a:spcPct val="150000"/>
              </a:lnSpc>
            </a:pPr>
            <a:r>
              <a:rPr lang="zh-CN" altLang="en-US" dirty="0">
                <a:latin typeface="微软雅黑" panose="020B0503020204020204" pitchFamily="34" charset="-122"/>
                <a:ea typeface="微软雅黑" panose="020B0503020204020204" pitchFamily="34" charset="-122"/>
              </a:rPr>
              <a:t>在使用</a:t>
            </a:r>
            <a:r>
              <a:rPr lang="en-US" altLang="zh-CN" dirty="0">
                <a:latin typeface="微软雅黑" panose="020B0503020204020204" pitchFamily="34" charset="-122"/>
                <a:ea typeface="微软雅黑" panose="020B0503020204020204" pitchFamily="34" charset="-122"/>
              </a:rPr>
              <a:t>import</a:t>
            </a:r>
            <a:r>
              <a:rPr lang="zh-CN" altLang="en-US" dirty="0">
                <a:latin typeface="微软雅黑" panose="020B0503020204020204" pitchFamily="34" charset="-122"/>
                <a:ea typeface="微软雅黑" panose="020B0503020204020204" pitchFamily="34" charset="-122"/>
              </a:rPr>
              <a:t>语句导入模块时，每执行一条</a:t>
            </a:r>
            <a:r>
              <a:rPr lang="en-US" altLang="zh-CN" dirty="0">
                <a:latin typeface="微软雅黑" panose="020B0503020204020204" pitchFamily="34" charset="-122"/>
                <a:ea typeface="微软雅黑" panose="020B0503020204020204" pitchFamily="34" charset="-122"/>
              </a:rPr>
              <a:t>import</a:t>
            </a:r>
            <a:r>
              <a:rPr lang="zh-CN" altLang="en-US" dirty="0">
                <a:latin typeface="微软雅黑" panose="020B0503020204020204" pitchFamily="34" charset="-122"/>
                <a:ea typeface="微软雅黑" panose="020B0503020204020204" pitchFamily="34" charset="-122"/>
              </a:rPr>
              <a:t>语句都会创建一个新的命名空间（</a:t>
            </a:r>
            <a:r>
              <a:rPr lang="en-US" altLang="zh-CN" dirty="0">
                <a:latin typeface="微软雅黑" panose="020B0503020204020204" pitchFamily="34" charset="-122"/>
                <a:ea typeface="微软雅黑" panose="020B0503020204020204" pitchFamily="34" charset="-122"/>
              </a:rPr>
              <a:t>namespace</a:t>
            </a:r>
            <a:r>
              <a:rPr lang="zh-CN" altLang="en-US" dirty="0">
                <a:latin typeface="微软雅黑" panose="020B0503020204020204" pitchFamily="34" charset="-122"/>
                <a:ea typeface="微软雅黑" panose="020B0503020204020204" pitchFamily="34" charset="-122"/>
              </a:rPr>
              <a:t>），并且在该命名空间中执行与</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py</a:t>
            </a:r>
            <a:r>
              <a:rPr lang="zh-CN" altLang="en-US" dirty="0">
                <a:latin typeface="微软雅黑" panose="020B0503020204020204" pitchFamily="34" charset="-122"/>
                <a:ea typeface="微软雅黑" panose="020B0503020204020204" pitchFamily="34" charset="-122"/>
              </a:rPr>
              <a:t>文件相关的所有语句。在执行时，需要在变量、函数名前加上“模块名”作为前缀。如果不想在每次导入模块时都创建一个新的命名空间，则可以使用“</a:t>
            </a:r>
            <a:r>
              <a:rPr lang="en-US" altLang="zh-CN" dirty="0">
                <a:latin typeface="微软雅黑" panose="020B0503020204020204" pitchFamily="34" charset="-122"/>
                <a:ea typeface="微软雅黑" panose="020B0503020204020204" pitchFamily="34" charset="-122"/>
              </a:rPr>
              <a:t>from </a:t>
            </a:r>
            <a:r>
              <a:rPr lang="zh-CN" altLang="en-US" dirty="0">
                <a:latin typeface="微软雅黑" panose="020B0503020204020204" pitchFamily="34" charset="-122"/>
                <a:ea typeface="微软雅黑" panose="020B0503020204020204" pitchFamily="34" charset="-122"/>
              </a:rPr>
              <a:t>模块名 </a:t>
            </a:r>
            <a:r>
              <a:rPr lang="en-US" altLang="zh-CN" dirty="0">
                <a:latin typeface="微软雅黑" panose="020B0503020204020204" pitchFamily="34" charset="-122"/>
                <a:ea typeface="微软雅黑" panose="020B0503020204020204" pitchFamily="34" charset="-122"/>
              </a:rPr>
              <a:t>import…”</a:t>
            </a:r>
            <a:r>
              <a:rPr lang="zh-CN" altLang="en-US" dirty="0">
                <a:latin typeface="微软雅黑" panose="020B0503020204020204" pitchFamily="34" charset="-122"/>
                <a:ea typeface="微软雅黑" panose="020B0503020204020204" pitchFamily="34" charset="-122"/>
              </a:rPr>
              <a:t>将具体的定义导入当前的命名空间。此时可以直接使用模块中的变量、函数等，不用再加模块名，具体使用时主要有以下两种形式。</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from </a:t>
            </a:r>
            <a:r>
              <a:rPr lang="zh-CN" altLang="en-US" dirty="0">
                <a:latin typeface="微软雅黑" panose="020B0503020204020204" pitchFamily="34" charset="-122"/>
                <a:ea typeface="微软雅黑" panose="020B0503020204020204" pitchFamily="34" charset="-122"/>
              </a:rPr>
              <a:t>模块名 </a:t>
            </a:r>
            <a:r>
              <a:rPr lang="en-US" altLang="zh-CN" dirty="0">
                <a:latin typeface="微软雅黑" panose="020B0503020204020204" pitchFamily="34" charset="-122"/>
                <a:ea typeface="微软雅黑" panose="020B0503020204020204" pitchFamily="34" charset="-122"/>
              </a:rPr>
              <a:t>import *</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from </a:t>
            </a:r>
            <a:r>
              <a:rPr lang="zh-CN" altLang="en-US" dirty="0">
                <a:latin typeface="微软雅黑" panose="020B0503020204020204" pitchFamily="34" charset="-122"/>
                <a:ea typeface="微软雅黑" panose="020B0503020204020204" pitchFamily="34" charset="-122"/>
              </a:rPr>
              <a:t>模块名 </a:t>
            </a:r>
            <a:r>
              <a:rPr lang="en-US" altLang="zh-CN" dirty="0">
                <a:latin typeface="微软雅黑" panose="020B0503020204020204" pitchFamily="34" charset="-122"/>
                <a:ea typeface="微软雅黑" panose="020B0503020204020204" pitchFamily="34" charset="-122"/>
              </a:rPr>
              <a:t>import </a:t>
            </a:r>
            <a:r>
              <a:rPr lang="zh-CN" altLang="en-US" dirty="0">
                <a:latin typeface="微软雅黑" panose="020B0503020204020204" pitchFamily="34" charset="-122"/>
                <a:ea typeface="微软雅黑" panose="020B0503020204020204" pitchFamily="34" charset="-122"/>
              </a:rPr>
              <a:t>变量，函数</a:t>
            </a:r>
          </a:p>
        </p:txBody>
      </p:sp>
    </p:spTree>
    <p:extLst>
      <p:ext uri="{BB962C8B-B14F-4D97-AF65-F5344CB8AC3E}">
        <p14:creationId xmlns:p14="http://schemas.microsoft.com/office/powerpoint/2010/main" val="199228931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08</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模块分类</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00154177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58334" y="42663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模块分类</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中，模块通常可以根据其来源和用途进行分类，以下是一些常见的模块分类。</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内置模块（</a:t>
            </a:r>
            <a:r>
              <a:rPr lang="en-US" altLang="zh-CN" b="1" dirty="0">
                <a:latin typeface="微软雅黑" panose="020B0503020204020204" pitchFamily="34" charset="-122"/>
                <a:ea typeface="微软雅黑" panose="020B0503020204020204" pitchFamily="34" charset="-122"/>
              </a:rPr>
              <a:t>Built-in Modules</a:t>
            </a:r>
            <a:r>
              <a:rPr lang="zh-CN" altLang="en-US" b="1"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这些模块是</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解释器的一部分，提供了一些基本的和常用的功能。例如：</a:t>
            </a:r>
            <a:r>
              <a:rPr lang="en-US" altLang="zh-CN" dirty="0">
                <a:latin typeface="微软雅黑" panose="020B0503020204020204" pitchFamily="34" charset="-122"/>
                <a:ea typeface="微软雅黑" panose="020B0503020204020204" pitchFamily="34" charset="-122"/>
              </a:rPr>
              <a:t>sys</a:t>
            </a:r>
            <a:r>
              <a:rPr lang="zh-CN" altLang="en-US" dirty="0">
                <a:latin typeface="微软雅黑" panose="020B0503020204020204" pitchFamily="34" charset="-122"/>
                <a:ea typeface="微软雅黑" panose="020B0503020204020204" pitchFamily="34" charset="-122"/>
              </a:rPr>
              <a:t>（与</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解释器交互）、</a:t>
            </a:r>
            <a:r>
              <a:rPr lang="en-US" altLang="zh-CN" dirty="0" err="1">
                <a:latin typeface="微软雅黑" panose="020B0503020204020204" pitchFamily="34" charset="-122"/>
                <a:ea typeface="微软雅黑" panose="020B0503020204020204" pitchFamily="34" charset="-122"/>
              </a:rPr>
              <a:t>os</a:t>
            </a:r>
            <a:r>
              <a:rPr lang="zh-CN" altLang="en-US" dirty="0">
                <a:latin typeface="微软雅黑" panose="020B0503020204020204" pitchFamily="34" charset="-122"/>
                <a:ea typeface="微软雅黑" panose="020B0503020204020204" pitchFamily="34" charset="-122"/>
              </a:rPr>
              <a:t>（与操作系统交互）、</a:t>
            </a:r>
            <a:r>
              <a:rPr lang="en-US" altLang="zh-CN" dirty="0">
                <a:latin typeface="微软雅黑" panose="020B0503020204020204" pitchFamily="34" charset="-122"/>
                <a:ea typeface="微软雅黑" panose="020B0503020204020204" pitchFamily="34" charset="-122"/>
              </a:rPr>
              <a:t>math</a:t>
            </a:r>
            <a:r>
              <a:rPr lang="zh-CN" altLang="en-US" dirty="0">
                <a:latin typeface="微软雅黑" panose="020B0503020204020204" pitchFamily="34" charset="-122"/>
                <a:ea typeface="微软雅黑" panose="020B0503020204020204" pitchFamily="34" charset="-122"/>
              </a:rPr>
              <a:t>（数学函数）等。</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标准库模块（</a:t>
            </a:r>
            <a:r>
              <a:rPr lang="en-US" altLang="zh-CN" b="1" dirty="0">
                <a:latin typeface="微软雅黑" panose="020B0503020204020204" pitchFamily="34" charset="-122"/>
                <a:ea typeface="微软雅黑" panose="020B0503020204020204" pitchFamily="34" charset="-122"/>
              </a:rPr>
              <a:t>Standard Library Modules</a:t>
            </a:r>
            <a:r>
              <a:rPr lang="zh-CN" altLang="en-US" b="1"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这些模块是</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官方提供的，并且随着</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一起安装。它们提供了广泛的函数和类，用于各种常见的编程任务。例如：</a:t>
            </a:r>
            <a:r>
              <a:rPr lang="en-US" altLang="zh-CN" dirty="0">
                <a:latin typeface="微软雅黑" panose="020B0503020204020204" pitchFamily="34" charset="-122"/>
                <a:ea typeface="微软雅黑" panose="020B0503020204020204" pitchFamily="34" charset="-122"/>
              </a:rPr>
              <a:t>re</a:t>
            </a:r>
            <a:r>
              <a:rPr lang="zh-CN" altLang="en-US" dirty="0">
                <a:latin typeface="微软雅黑" panose="020B0503020204020204" pitchFamily="34" charset="-122"/>
                <a:ea typeface="微软雅黑" panose="020B0503020204020204" pitchFamily="34" charset="-122"/>
              </a:rPr>
              <a:t>（正则表达式）、</a:t>
            </a:r>
            <a:r>
              <a:rPr lang="en-US" altLang="zh-CN" dirty="0">
                <a:latin typeface="微软雅黑" panose="020B0503020204020204" pitchFamily="34" charset="-122"/>
                <a:ea typeface="微软雅黑" panose="020B0503020204020204" pitchFamily="34" charset="-122"/>
              </a:rPr>
              <a:t>json</a:t>
            </a:r>
            <a:r>
              <a:rPr lang="zh-CN" altLang="en-US" dirty="0">
                <a:latin typeface="微软雅黑" panose="020B0503020204020204" pitchFamily="34" charset="-122"/>
                <a:ea typeface="微软雅黑" panose="020B0503020204020204" pitchFamily="34" charset="-122"/>
              </a:rPr>
              <a:t>（处理</a:t>
            </a:r>
            <a:r>
              <a:rPr lang="en-US" altLang="zh-CN" dirty="0">
                <a:latin typeface="微软雅黑" panose="020B0503020204020204" pitchFamily="34" charset="-122"/>
                <a:ea typeface="微软雅黑" panose="020B0503020204020204" pitchFamily="34" charset="-122"/>
              </a:rPr>
              <a:t>JSON</a:t>
            </a:r>
            <a:r>
              <a:rPr lang="zh-CN" altLang="en-US" dirty="0">
                <a:latin typeface="微软雅黑" panose="020B0503020204020204" pitchFamily="34" charset="-122"/>
                <a:ea typeface="微软雅黑" panose="020B0503020204020204" pitchFamily="34" charset="-122"/>
              </a:rPr>
              <a:t>数据）、</a:t>
            </a:r>
            <a:r>
              <a:rPr lang="en-US" altLang="zh-CN" dirty="0">
                <a:latin typeface="微软雅黑" panose="020B0503020204020204" pitchFamily="34" charset="-122"/>
                <a:ea typeface="微软雅黑" panose="020B0503020204020204" pitchFamily="34" charset="-122"/>
              </a:rPr>
              <a:t>datetime</a:t>
            </a:r>
            <a:r>
              <a:rPr lang="zh-CN" altLang="en-US" dirty="0">
                <a:latin typeface="微软雅黑" panose="020B0503020204020204" pitchFamily="34" charset="-122"/>
                <a:ea typeface="微软雅黑" panose="020B0503020204020204" pitchFamily="34" charset="-122"/>
              </a:rPr>
              <a:t>（日期和时间处理）等。</a:t>
            </a:r>
          </a:p>
        </p:txBody>
      </p:sp>
    </p:spTree>
    <p:extLst>
      <p:ext uri="{BB962C8B-B14F-4D97-AF65-F5344CB8AC3E}">
        <p14:creationId xmlns:p14="http://schemas.microsoft.com/office/powerpoint/2010/main" val="36252015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36393"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模块分类</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第三方库（</a:t>
            </a:r>
            <a:r>
              <a:rPr lang="en-US" altLang="zh-CN" b="1" dirty="0">
                <a:latin typeface="微软雅黑" panose="020B0503020204020204" pitchFamily="34" charset="-122"/>
                <a:ea typeface="微软雅黑" panose="020B0503020204020204" pitchFamily="34" charset="-122"/>
              </a:rPr>
              <a:t>Third-party Libraries</a:t>
            </a:r>
            <a:r>
              <a:rPr lang="zh-CN" altLang="en-US" b="1"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这些模块不是</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官方提供的，而是由其他开发者或组织创建的。它们通常提供了特定的功能或工具，用于解决特定的问题或领域。例如：</a:t>
            </a:r>
            <a:r>
              <a:rPr lang="en-US" altLang="zh-CN" dirty="0">
                <a:latin typeface="微软雅黑" panose="020B0503020204020204" pitchFamily="34" charset="-122"/>
                <a:ea typeface="微软雅黑" panose="020B0503020204020204" pitchFamily="34" charset="-122"/>
              </a:rPr>
              <a:t>NumPy</a:t>
            </a:r>
            <a:r>
              <a:rPr lang="zh-CN" altLang="en-US" dirty="0">
                <a:latin typeface="微软雅黑" panose="020B0503020204020204" pitchFamily="34" charset="-122"/>
                <a:ea typeface="微软雅黑" panose="020B0503020204020204" pitchFamily="34" charset="-122"/>
              </a:rPr>
              <a:t>（数值计算）、</a:t>
            </a:r>
            <a:r>
              <a:rPr lang="en-US" altLang="zh-CN" dirty="0">
                <a:latin typeface="微软雅黑" panose="020B0503020204020204" pitchFamily="34" charset="-122"/>
                <a:ea typeface="微软雅黑" panose="020B0503020204020204" pitchFamily="34" charset="-122"/>
              </a:rPr>
              <a:t>Pandas</a:t>
            </a:r>
            <a:r>
              <a:rPr lang="zh-CN" altLang="en-US" dirty="0">
                <a:latin typeface="微软雅黑" panose="020B0503020204020204" pitchFamily="34" charset="-122"/>
                <a:ea typeface="微软雅黑" panose="020B0503020204020204" pitchFamily="34" charset="-122"/>
              </a:rPr>
              <a:t>（数据处理和分析）、</a:t>
            </a:r>
            <a:r>
              <a:rPr lang="en-US" altLang="zh-CN" dirty="0">
                <a:latin typeface="微软雅黑" panose="020B0503020204020204" pitchFamily="34" charset="-122"/>
                <a:ea typeface="微软雅黑" panose="020B0503020204020204" pitchFamily="34" charset="-122"/>
              </a:rPr>
              <a:t>Django</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Web</a:t>
            </a:r>
            <a:r>
              <a:rPr lang="zh-CN" altLang="en-US" dirty="0">
                <a:latin typeface="微软雅黑" panose="020B0503020204020204" pitchFamily="34" charset="-122"/>
                <a:ea typeface="微软雅黑" panose="020B0503020204020204" pitchFamily="34" charset="-122"/>
              </a:rPr>
              <a:t>开发框架）等。</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自定义模块（</a:t>
            </a:r>
            <a:r>
              <a:rPr lang="en-US" altLang="zh-CN" b="1" dirty="0">
                <a:latin typeface="微软雅黑" panose="020B0503020204020204" pitchFamily="34" charset="-122"/>
                <a:ea typeface="微软雅黑" panose="020B0503020204020204" pitchFamily="34" charset="-122"/>
              </a:rPr>
              <a:t>Custom Modules</a:t>
            </a:r>
            <a:r>
              <a:rPr lang="zh-CN" altLang="en-US" b="1"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这些模块是用户自己编写的</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文件，通常包含一些特定的函数、类或数据。自定义模块可以用于组织代码、重用代码或提供特定的功能。自定义模块可以通过</a:t>
            </a:r>
            <a:r>
              <a:rPr lang="en-US" altLang="zh-CN" dirty="0">
                <a:latin typeface="微软雅黑" panose="020B0503020204020204" pitchFamily="34" charset="-122"/>
                <a:ea typeface="微软雅黑" panose="020B0503020204020204" pitchFamily="34" charset="-122"/>
              </a:rPr>
              <a:t>import</a:t>
            </a:r>
            <a:r>
              <a:rPr lang="zh-CN" altLang="en-US" dirty="0">
                <a:latin typeface="微软雅黑" panose="020B0503020204020204" pitchFamily="34" charset="-122"/>
                <a:ea typeface="微软雅黑" panose="020B0503020204020204" pitchFamily="34" charset="-122"/>
              </a:rPr>
              <a:t>语句导入到其他</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脚本中使用。</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76549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09</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模块搜索路径</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77891192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9485" y="524921"/>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6.9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模块搜索路径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中，当尝试导入一个模块时，</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解释器会按照一定的搜索路径（也称为模块路径）来查找该模块。</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解释器会按照以下顺序搜索模块。</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）在当前目录（</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脚本文件所在目录）下查找。</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）到环境变量中设定的</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安装路径下查找。</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）到</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的默认安装路径下查找。</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如果要导入的模块不在上述目录中，可以通过三种方式把模块所在路径添加到</a:t>
            </a:r>
            <a:r>
              <a:rPr lang="en-US" altLang="zh-CN" dirty="0" err="1">
                <a:latin typeface="微软雅黑" panose="020B0503020204020204" pitchFamily="34" charset="-122"/>
                <a:ea typeface="微软雅黑" panose="020B0503020204020204" pitchFamily="34" charset="-122"/>
              </a:rPr>
              <a:t>sys.path</a:t>
            </a:r>
            <a:r>
              <a:rPr lang="zh-CN" altLang="en-US" dirty="0">
                <a:latin typeface="微软雅黑" panose="020B0503020204020204" pitchFamily="34" charset="-122"/>
                <a:ea typeface="微软雅黑" panose="020B0503020204020204" pitchFamily="34" charset="-122"/>
              </a:rPr>
              <a:t>中。</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函数添加</a:t>
            </a:r>
          </a:p>
          <a:p>
            <a:pPr indent="457200">
              <a:lnSpc>
                <a:spcPct val="150000"/>
              </a:lnSpc>
            </a:pPr>
            <a:r>
              <a:rPr lang="zh-CN" altLang="en-US" dirty="0">
                <a:latin typeface="微软雅黑" panose="020B0503020204020204" pitchFamily="34" charset="-122"/>
                <a:ea typeface="微软雅黑" panose="020B0503020204020204" pitchFamily="34" charset="-122"/>
              </a:rPr>
              <a:t>函数添加的语法格式如下：</a:t>
            </a:r>
          </a:p>
          <a:p>
            <a:pPr indent="457200">
              <a:lnSpc>
                <a:spcPct val="150000"/>
              </a:lnSpc>
            </a:pPr>
            <a:r>
              <a:rPr lang="en-US" altLang="zh-CN" dirty="0">
                <a:latin typeface="微软雅黑" panose="020B0503020204020204" pitchFamily="34" charset="-122"/>
                <a:ea typeface="微软雅黑" panose="020B0503020204020204" pitchFamily="34" charset="-122"/>
              </a:rPr>
              <a:t>import sys</a:t>
            </a:r>
          </a:p>
          <a:p>
            <a:pPr indent="457200">
              <a:lnSpc>
                <a:spcPct val="150000"/>
              </a:lnSpc>
            </a:pPr>
            <a:r>
              <a:rPr lang="en-US" altLang="zh-CN" dirty="0" err="1">
                <a:latin typeface="微软雅黑" panose="020B0503020204020204" pitchFamily="34" charset="-122"/>
                <a:ea typeface="微软雅黑" panose="020B0503020204020204" pitchFamily="34" charset="-122"/>
              </a:rPr>
              <a:t>sys.path.append</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yourpath</a:t>
            </a:r>
            <a:r>
              <a:rPr lang="en-US" altLang="zh-CN" dirty="0">
                <a:latin typeface="微软雅黑" panose="020B0503020204020204" pitchFamily="34" charset="-122"/>
                <a:ea typeface="微软雅黑" panose="020B0503020204020204" pitchFamily="34" charset="-122"/>
              </a:rPr>
              <a:t>”)</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115059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91788" y="474579"/>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6.9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模块搜索路径</a:t>
            </a:r>
          </a:p>
        </p:txBody>
      </p:sp>
      <p:sp>
        <p:nvSpPr>
          <p:cNvPr id="3" name="文本框 2">
            <a:extLst>
              <a:ext uri="{FF2B5EF4-FFF2-40B4-BE49-F238E27FC236}">
                <a16:creationId xmlns:a16="http://schemas.microsoft.com/office/drawing/2014/main" id="{A69B8778-6C42-4ED4-8C96-0D1913DF1297}"/>
              </a:ext>
            </a:extLst>
          </p:cNvPr>
          <p:cNvSpPr txBox="1"/>
          <p:nvPr/>
        </p:nvSpPr>
        <p:spPr>
          <a:xfrm>
            <a:off x="1340860" y="1426609"/>
            <a:ext cx="9510280" cy="461389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修改环境变量</a:t>
            </a:r>
          </a:p>
          <a:p>
            <a:pPr indent="457200">
              <a:lnSpc>
                <a:spcPct val="150000"/>
              </a:lnSpc>
            </a:pPr>
            <a:r>
              <a:rPr lang="en-US" altLang="zh-CN" dirty="0">
                <a:latin typeface="微软雅黑" panose="020B0503020204020204" pitchFamily="34" charset="-122"/>
                <a:ea typeface="微软雅黑" panose="020B0503020204020204" pitchFamily="34" charset="-122"/>
              </a:rPr>
              <a:t>PYTHONPATH</a:t>
            </a:r>
            <a:r>
              <a:rPr lang="zh-CN" altLang="en-US" dirty="0">
                <a:latin typeface="微软雅黑" panose="020B0503020204020204" pitchFamily="34" charset="-122"/>
                <a:ea typeface="微软雅黑" panose="020B0503020204020204" pitchFamily="34" charset="-122"/>
              </a:rPr>
              <a:t>是</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的搜索路径，默认情况下导入的模块都会从</a:t>
            </a:r>
            <a:r>
              <a:rPr lang="en-US" altLang="zh-CN" dirty="0">
                <a:latin typeface="微软雅黑" panose="020B0503020204020204" pitchFamily="34" charset="-122"/>
                <a:ea typeface="微软雅黑" panose="020B0503020204020204" pitchFamily="34" charset="-122"/>
              </a:rPr>
              <a:t>PYTHONPATH</a:t>
            </a:r>
            <a:r>
              <a:rPr lang="zh-CN" altLang="en-US" dirty="0">
                <a:latin typeface="微软雅黑" panose="020B0503020204020204" pitchFamily="34" charset="-122"/>
                <a:ea typeface="微软雅黑" panose="020B0503020204020204" pitchFamily="34" charset="-122"/>
              </a:rPr>
              <a:t>设置的路径中去寻找。</a:t>
            </a:r>
            <a:r>
              <a:rPr lang="en-US" altLang="zh-CN" dirty="0">
                <a:latin typeface="微软雅黑" panose="020B0503020204020204" pitchFamily="34" charset="-122"/>
                <a:ea typeface="微软雅黑" panose="020B0503020204020204" pitchFamily="34" charset="-122"/>
              </a:rPr>
              <a:t>PYTHONPATH</a:t>
            </a:r>
            <a:r>
              <a:rPr lang="zh-CN" altLang="en-US" dirty="0">
                <a:latin typeface="微软雅黑" panose="020B0503020204020204" pitchFamily="34" charset="-122"/>
                <a:ea typeface="微软雅黑" panose="020B0503020204020204" pitchFamily="34" charset="-122"/>
              </a:rPr>
              <a:t>路径的具体设置方法取决于用户的操作系统。在</a:t>
            </a:r>
            <a:r>
              <a:rPr lang="en-US" altLang="zh-CN" dirty="0">
                <a:latin typeface="微软雅黑" panose="020B0503020204020204" pitchFamily="34" charset="-122"/>
                <a:ea typeface="微软雅黑" panose="020B0503020204020204" pitchFamily="34" charset="-122"/>
              </a:rPr>
              <a:t>Windows</a:t>
            </a:r>
            <a:r>
              <a:rPr lang="zh-CN" altLang="en-US" dirty="0">
                <a:latin typeface="微软雅黑" panose="020B0503020204020204" pitchFamily="34" charset="-122"/>
                <a:ea typeface="微软雅黑" panose="020B0503020204020204" pitchFamily="34" charset="-122"/>
              </a:rPr>
              <a:t>系统中，可以通过“系统属性”→“高级”→“环境变量”来设置</a:t>
            </a:r>
            <a:r>
              <a:rPr lang="en-US" altLang="zh-CN" dirty="0">
                <a:latin typeface="微软雅黑" panose="020B0503020204020204" pitchFamily="34" charset="-122"/>
                <a:ea typeface="微软雅黑" panose="020B0503020204020204" pitchFamily="34" charset="-122"/>
              </a:rPr>
              <a:t>PYTHONPATH</a:t>
            </a:r>
            <a:r>
              <a:rPr lang="zh-CN" altLang="en-US" dirty="0">
                <a:latin typeface="微软雅黑" panose="020B0503020204020204" pitchFamily="34" charset="-122"/>
                <a:ea typeface="微软雅黑" panose="020B0503020204020204" pitchFamily="34" charset="-122"/>
              </a:rPr>
              <a:t>，详细的设置过程可以查阅相关书籍或网络资料，在次不再赘述。</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增加</a:t>
            </a:r>
            <a:r>
              <a:rPr lang="en-US" altLang="zh-CN" b="1" dirty="0">
                <a:latin typeface="微软雅黑" panose="020B0503020204020204" pitchFamily="34" charset="-122"/>
                <a:ea typeface="微软雅黑" panose="020B0503020204020204" pitchFamily="34" charset="-122"/>
              </a:rPr>
              <a:t>.path</a:t>
            </a:r>
            <a:r>
              <a:rPr lang="zh-CN" altLang="en-US" b="1" dirty="0">
                <a:latin typeface="微软雅黑" panose="020B0503020204020204" pitchFamily="34" charset="-122"/>
                <a:ea typeface="微软雅黑" panose="020B0503020204020204" pitchFamily="34" charset="-122"/>
              </a:rPr>
              <a:t>文件</a:t>
            </a:r>
          </a:p>
          <a:p>
            <a:pPr indent="457200">
              <a:lnSpc>
                <a:spcPct val="150000"/>
              </a:lnSpc>
            </a:pPr>
            <a:r>
              <a:rPr lang="zh-CN" altLang="en-US" dirty="0">
                <a:latin typeface="微软雅黑" panose="020B0503020204020204" pitchFamily="34" charset="-122"/>
                <a:ea typeface="微软雅黑" panose="020B0503020204020204" pitchFamily="34" charset="-122"/>
              </a:rPr>
              <a:t>首先，需要：找到</a:t>
            </a:r>
            <a:r>
              <a:rPr lang="en-US" altLang="zh-CN" dirty="0">
                <a:latin typeface="微软雅黑" panose="020B0503020204020204" pitchFamily="34" charset="-122"/>
                <a:ea typeface="微软雅黑" panose="020B0503020204020204" pitchFamily="34" charset="-122"/>
              </a:rPr>
              <a:t>site-packages</a:t>
            </a:r>
            <a:r>
              <a:rPr lang="zh-CN" altLang="en-US" dirty="0">
                <a:latin typeface="微软雅黑" panose="020B0503020204020204" pitchFamily="34" charset="-122"/>
                <a:ea typeface="微软雅黑" panose="020B0503020204020204" pitchFamily="34" charset="-122"/>
              </a:rPr>
              <a:t>目录的文件路径，</a:t>
            </a:r>
          </a:p>
          <a:p>
            <a:pPr indent="457200">
              <a:lnSpc>
                <a:spcPct val="150000"/>
              </a:lnSpc>
            </a:pPr>
            <a:r>
              <a:rPr lang="en-US" altLang="zh-CN" dirty="0">
                <a:latin typeface="微软雅黑" panose="020B0503020204020204" pitchFamily="34" charset="-122"/>
                <a:ea typeface="微软雅黑" panose="020B0503020204020204" pitchFamily="34" charset="-122"/>
              </a:rPr>
              <a:t>&gt;&gt;&gt; import site</a:t>
            </a:r>
          </a:p>
          <a:p>
            <a:pPr indent="457200">
              <a:lnSpc>
                <a:spcPct val="150000"/>
              </a:lnSpc>
            </a:pPr>
            <a:r>
              <a:rPr lang="en-US" altLang="zh-CN" dirty="0">
                <a:latin typeface="微软雅黑" panose="020B0503020204020204" pitchFamily="34" charset="-122"/>
                <a:ea typeface="微软雅黑" panose="020B0503020204020204" pitchFamily="34" charset="-122"/>
              </a:rPr>
              <a:t>&gt;&gt;&gt; </a:t>
            </a:r>
            <a:r>
              <a:rPr lang="en-US" altLang="zh-CN" dirty="0" err="1">
                <a:latin typeface="微软雅黑" panose="020B0503020204020204" pitchFamily="34" charset="-122"/>
                <a:ea typeface="微软雅黑" panose="020B0503020204020204" pitchFamily="34" charset="-122"/>
              </a:rPr>
              <a:t>site.getsitepackages</a:t>
            </a:r>
            <a:r>
              <a:rPr lang="en-US" altLang="zh-CN" dirty="0">
                <a:latin typeface="微软雅黑" panose="020B0503020204020204" pitchFamily="34" charset="-122"/>
                <a:ea typeface="微软雅黑" panose="020B0503020204020204" pitchFamily="34" charset="-122"/>
              </a:rPr>
              <a:t>()</a:t>
            </a:r>
          </a:p>
          <a:p>
            <a:pPr indent="457200">
              <a:lnSpc>
                <a:spcPct val="150000"/>
              </a:lnSpc>
            </a:pPr>
            <a:r>
              <a:rPr lang="zh-CN" altLang="en-US" dirty="0">
                <a:latin typeface="微软雅黑" panose="020B0503020204020204" pitchFamily="34" charset="-122"/>
                <a:ea typeface="微软雅黑" panose="020B0503020204020204" pitchFamily="34" charset="-122"/>
              </a:rPr>
              <a:t>然后在</a:t>
            </a:r>
            <a:r>
              <a:rPr lang="en-US" altLang="zh-CN" dirty="0">
                <a:latin typeface="微软雅黑" panose="020B0503020204020204" pitchFamily="34" charset="-122"/>
                <a:ea typeface="微软雅黑" panose="020B0503020204020204" pitchFamily="34" charset="-122"/>
              </a:rPr>
              <a:t>site-packages</a:t>
            </a:r>
            <a:r>
              <a:rPr lang="zh-CN" altLang="en-US" dirty="0">
                <a:latin typeface="微软雅黑" panose="020B0503020204020204" pitchFamily="34" charset="-122"/>
                <a:ea typeface="微软雅黑" panose="020B0503020204020204" pitchFamily="34" charset="-122"/>
              </a:rPr>
              <a:t>目录下添加一个路径文件，例如，文件命名为“</a:t>
            </a:r>
            <a:r>
              <a:rPr lang="en-US" altLang="zh-CN" dirty="0" err="1">
                <a:latin typeface="微软雅黑" panose="020B0503020204020204" pitchFamily="34" charset="-122"/>
                <a:ea typeface="微软雅黑" panose="020B0503020204020204" pitchFamily="34" charset="-122"/>
              </a:rPr>
              <a:t>pkpath.pth</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（文件名任意，但是扩展名必须是</a:t>
            </a:r>
            <a:r>
              <a:rPr lang="en-US" altLang="zh-CN"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pth</a:t>
            </a:r>
            <a:r>
              <a:rPr lang="zh-CN" altLang="en-US" dirty="0">
                <a:latin typeface="微软雅黑" panose="020B0503020204020204" pitchFamily="34" charset="-122"/>
                <a:ea typeface="微软雅黑" panose="020B0503020204020204" pitchFamily="34" charset="-122"/>
              </a:rPr>
              <a:t>）；最后在该文件里面添加模块文件所在的目录名称即可。</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519812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756626"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函数的定义和使用</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79493" y="412072"/>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函数的定义</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a:t>
            </a:r>
            <a:r>
              <a:rPr lang="en-US" altLang="zh-CN">
                <a:latin typeface="微软雅黑" panose="020B0503020204020204" pitchFamily="34" charset="-122"/>
                <a:ea typeface="微软雅黑" panose="020B0503020204020204" pitchFamily="34" charset="-122"/>
              </a:rPr>
              <a:t>Python</a:t>
            </a:r>
            <a:r>
              <a:rPr lang="zh-CN" altLang="en-US">
                <a:latin typeface="微软雅黑" panose="020B0503020204020204" pitchFamily="34" charset="-122"/>
                <a:ea typeface="微软雅黑" panose="020B0503020204020204" pitchFamily="34" charset="-122"/>
              </a:rPr>
              <a:t>中，函数定义的语法如下。</a:t>
            </a:r>
            <a:endParaRPr lang="en-US" altLang="zh-CN"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CB8ED18-3B4F-4C0B-85E4-E70761D61AD4}"/>
              </a:ext>
            </a:extLst>
          </p:cNvPr>
          <p:cNvPicPr>
            <a:picLocks noChangeAspect="1"/>
          </p:cNvPicPr>
          <p:nvPr/>
        </p:nvPicPr>
        <p:blipFill>
          <a:blip r:embed="rId3"/>
          <a:stretch>
            <a:fillRect/>
          </a:stretch>
        </p:blipFill>
        <p:spPr>
          <a:xfrm>
            <a:off x="1374542" y="2710817"/>
            <a:ext cx="9226783" cy="1068393"/>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467770" y="513886"/>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函数的调用</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定义函数后，函数不会自动执行，需要进行调用，才能使函数行使其功能。对于上面定义的</a:t>
            </a:r>
            <a:r>
              <a:rPr lang="en-US" altLang="zh-CN" dirty="0">
                <a:latin typeface="微软雅黑" panose="020B0503020204020204" pitchFamily="34" charset="-122"/>
                <a:ea typeface="微软雅黑" panose="020B0503020204020204" pitchFamily="34" charset="-122"/>
              </a:rPr>
              <a:t>greet</a:t>
            </a:r>
            <a:r>
              <a:rPr lang="zh-CN" altLang="en-US" dirty="0">
                <a:latin typeface="微软雅黑" panose="020B0503020204020204" pitchFamily="34" charset="-122"/>
                <a:ea typeface="微软雅黑" panose="020B0503020204020204" pitchFamily="34" charset="-122"/>
              </a:rPr>
              <a:t>函数，我们可以使用如下方式进行调用。</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dirty="0">
                <a:latin typeface="微软雅黑" panose="020B0503020204020204" pitchFamily="34" charset="-122"/>
                <a:ea typeface="微软雅黑" panose="020B0503020204020204" pitchFamily="34" charset="-122"/>
              </a:rPr>
              <a:t>greet("Lisa")</a:t>
            </a:r>
          </a:p>
          <a:p>
            <a:pPr indent="457200">
              <a:lnSpc>
                <a:spcPct val="150000"/>
              </a:lnSpc>
            </a:pPr>
            <a:r>
              <a:rPr lang="zh-CN" altLang="en-US" dirty="0">
                <a:latin typeface="微软雅黑" panose="020B0503020204020204" pitchFamily="34" charset="-122"/>
                <a:ea typeface="微软雅黑" panose="020B0503020204020204" pitchFamily="34" charset="-122"/>
              </a:rPr>
              <a:t>完整的函数定义和调用代码如下所示。</a:t>
            </a:r>
          </a:p>
          <a:p>
            <a:pPr indent="457200">
              <a:lnSpc>
                <a:spcPct val="150000"/>
              </a:lnSpc>
            </a:pPr>
            <a:r>
              <a:rPr lang="en-US" altLang="zh-CN" dirty="0">
                <a:latin typeface="微软雅黑" panose="020B0503020204020204" pitchFamily="34" charset="-122"/>
                <a:ea typeface="微软雅黑" panose="020B0503020204020204" pitchFamily="34" charset="-122"/>
              </a:rPr>
              <a:t>def greet(name):</a:t>
            </a:r>
          </a:p>
          <a:p>
            <a:pPr indent="457200">
              <a:lnSpc>
                <a:spcPct val="150000"/>
              </a:lnSpc>
            </a:pPr>
            <a:r>
              <a:rPr lang="en-US" altLang="zh-CN" dirty="0">
                <a:latin typeface="微软雅黑" panose="020B0503020204020204" pitchFamily="34" charset="-122"/>
                <a:ea typeface="微软雅黑" panose="020B0503020204020204" pitchFamily="34" charset="-122"/>
              </a:rPr>
              <a:t>    print(</a:t>
            </a:r>
            <a:r>
              <a:rPr lang="en-US" altLang="zh-CN" dirty="0" err="1">
                <a:latin typeface="微软雅黑" panose="020B0503020204020204" pitchFamily="34" charset="-122"/>
                <a:ea typeface="微软雅黑" panose="020B0503020204020204" pitchFamily="34" charset="-122"/>
              </a:rPr>
              <a:t>f"Hello</a:t>
            </a:r>
            <a:r>
              <a:rPr lang="en-US" altLang="zh-CN" dirty="0">
                <a:latin typeface="微软雅黑" panose="020B0503020204020204" pitchFamily="34" charset="-122"/>
                <a:ea typeface="微软雅黑" panose="020B0503020204020204" pitchFamily="34" charset="-122"/>
              </a:rPr>
              <a:t>, {name}!")</a:t>
            </a:r>
          </a:p>
          <a:p>
            <a:pPr indent="457200">
              <a:lnSpc>
                <a:spcPct val="150000"/>
              </a:lnSpc>
            </a:pPr>
            <a:r>
              <a:rPr lang="en-US" altLang="zh-CN" dirty="0">
                <a:latin typeface="微软雅黑" panose="020B0503020204020204" pitchFamily="34" charset="-122"/>
                <a:ea typeface="微软雅黑" panose="020B0503020204020204" pitchFamily="34" charset="-122"/>
              </a:rPr>
              <a:t>greet("Lisa")</a:t>
            </a:r>
          </a:p>
          <a:p>
            <a:pPr indent="457200">
              <a:lnSpc>
                <a:spcPct val="150000"/>
              </a:lnSpc>
            </a:pPr>
            <a:r>
              <a:rPr lang="zh-CN" altLang="en-US" dirty="0">
                <a:latin typeface="微软雅黑" panose="020B0503020204020204" pitchFamily="34" charset="-122"/>
                <a:ea typeface="微软雅黑" panose="020B0503020204020204" pitchFamily="34" charset="-122"/>
              </a:rPr>
              <a:t>执行上述代码，会输出</a:t>
            </a:r>
            <a:r>
              <a:rPr lang="en-US" altLang="zh-CN" dirty="0">
                <a:latin typeface="微软雅黑" panose="020B0503020204020204" pitchFamily="34" charset="-122"/>
                <a:ea typeface="微软雅黑" panose="020B0503020204020204" pitchFamily="34" charset="-122"/>
              </a:rPr>
              <a:t>Hello, Lisa!</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函数的参数传递</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06097"/>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参数传递机制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502939" y="1652136"/>
            <a:ext cx="9345170"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中，函数的参数传递基本上是按值传递（</a:t>
            </a:r>
            <a:r>
              <a:rPr lang="en-US" altLang="zh-CN" dirty="0">
                <a:latin typeface="微软雅黑" panose="020B0503020204020204" pitchFamily="34" charset="-122"/>
                <a:ea typeface="微软雅黑" panose="020B0503020204020204" pitchFamily="34" charset="-122"/>
              </a:rPr>
              <a:t>pass-by-value</a:t>
            </a:r>
            <a:r>
              <a:rPr lang="zh-CN" altLang="en-US" dirty="0">
                <a:latin typeface="微软雅黑" panose="020B0503020204020204" pitchFamily="34" charset="-122"/>
                <a:ea typeface="微软雅黑" panose="020B0503020204020204" pitchFamily="34" charset="-122"/>
              </a:rPr>
              <a:t>）的，但由于</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中的对象都是通过引用来操作的，这有时会让人误以为是按引用传递。实际上，</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的参数传递机制可以描述为“对象引用按值传递”。这意味着当传递一个对象给函数时，实际上传递的是一个指向对象的引用的拷贝。</a:t>
            </a:r>
          </a:p>
          <a:p>
            <a:pPr indent="457200">
              <a:lnSpc>
                <a:spcPct val="150000"/>
              </a:lnSpc>
            </a:pPr>
            <a:r>
              <a:rPr lang="zh-CN" altLang="en-US" dirty="0">
                <a:latin typeface="微软雅黑" panose="020B0503020204020204" pitchFamily="34" charset="-122"/>
                <a:ea typeface="微软雅黑" panose="020B0503020204020204" pitchFamily="34" charset="-122"/>
              </a:rPr>
              <a:t>为了更清晰地理解这一点，让我们看以下几种情况。</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不可变类型（如整数、字符串、元组）作为参数</a:t>
            </a:r>
          </a:p>
          <a:p>
            <a:pPr indent="457200">
              <a:lnSpc>
                <a:spcPct val="150000"/>
              </a:lnSpc>
            </a:pPr>
            <a:r>
              <a:rPr lang="zh-CN" altLang="en-US" dirty="0">
                <a:latin typeface="微软雅黑" panose="020B0503020204020204" pitchFamily="34" charset="-122"/>
                <a:ea typeface="微软雅黑" panose="020B0503020204020204" pitchFamily="34" charset="-122"/>
              </a:rPr>
              <a:t>对于不可变类型，当传递这些类型的值时，函数内部对这些值的任何修改都不会影响原始值，因为不可变类型的值在赋值时实际上是创建了新的对象。</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可变类型（如列表、字典）作为参数</a:t>
            </a:r>
          </a:p>
          <a:p>
            <a:pPr indent="457200">
              <a:lnSpc>
                <a:spcPct val="150000"/>
              </a:lnSpc>
            </a:pPr>
            <a:r>
              <a:rPr lang="zh-CN" altLang="en-US" dirty="0">
                <a:latin typeface="微软雅黑" panose="020B0503020204020204" pitchFamily="34" charset="-122"/>
                <a:ea typeface="微软雅黑" panose="020B0503020204020204" pitchFamily="34" charset="-122"/>
              </a:rPr>
              <a:t>对于可变类型，情况就不同了。因为你传递的是一个指向实际对象的引用，所以函数内部对这些对象的修改会影响到原始对象。</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sp>
        <p:nvSpPr>
          <p:cNvPr id="67" name="Rectangle 18"/>
          <p:cNvSpPr>
            <a:spLocks noChangeArrowheads="1"/>
          </p:cNvSpPr>
          <p:nvPr/>
        </p:nvSpPr>
        <p:spPr bwMode="auto">
          <a:xfrm>
            <a:off x="1502939" y="506097"/>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参数传递机制</a:t>
            </a:r>
          </a:p>
        </p:txBody>
      </p:sp>
      <p:sp>
        <p:nvSpPr>
          <p:cNvPr id="4" name="文本框 3">
            <a:extLst>
              <a:ext uri="{FF2B5EF4-FFF2-40B4-BE49-F238E27FC236}">
                <a16:creationId xmlns:a16="http://schemas.microsoft.com/office/drawing/2014/main" id="{02C4293D-ABCC-443A-BC47-29722FE2F68B}"/>
              </a:ext>
            </a:extLst>
          </p:cNvPr>
          <p:cNvSpPr txBox="1"/>
          <p:nvPr/>
        </p:nvSpPr>
        <p:spPr>
          <a:xfrm>
            <a:off x="1502939" y="1652136"/>
            <a:ext cx="9289752"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传递引用本身的副本</a:t>
            </a:r>
          </a:p>
          <a:p>
            <a:pPr indent="457200">
              <a:lnSpc>
                <a:spcPct val="150000"/>
              </a:lnSpc>
            </a:pPr>
            <a:r>
              <a:rPr lang="zh-CN" altLang="en-US" dirty="0">
                <a:latin typeface="微软雅黑" panose="020B0503020204020204" pitchFamily="34" charset="-122"/>
                <a:ea typeface="微软雅黑" panose="020B0503020204020204" pitchFamily="34" charset="-122"/>
              </a:rPr>
              <a:t>重要的是要理解，尽管我们传递的是引用的拷贝，但这个拷贝仍然指向原始对象。然而，如果我们尝试重新赋值这个引用，它不会影响到外部的原始引用。</a:t>
            </a:r>
          </a:p>
        </p:txBody>
      </p:sp>
    </p:spTree>
    <p:extLst>
      <p:ext uri="{BB962C8B-B14F-4D97-AF65-F5344CB8AC3E}">
        <p14:creationId xmlns:p14="http://schemas.microsoft.com/office/powerpoint/2010/main" val="279336882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2709</Words>
  <Application>Microsoft Office PowerPoint</Application>
  <PresentationFormat>宽屏</PresentationFormat>
  <Paragraphs>243</Paragraphs>
  <Slides>37</Slides>
  <Notes>36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Montserrat Hairline</vt:lpstr>
      <vt:lpstr>等线</vt:lpstr>
      <vt:lpstr>等线 Light</vt:lpstr>
      <vt:lpstr>思源黑体</vt:lpstr>
      <vt:lpstr>微软雅黑</vt:lpstr>
      <vt:lpstr>Arial</vt:lpstr>
      <vt:lpstr>Calibri</vt:lpstr>
      <vt:lpstr>Calibri Light</vt:lpstr>
      <vt:lpstr>Lato Light</vt:lpstr>
      <vt:lpstr>Poppins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Python语言程序设计基础</dc:title>
  <dc:creator/>
  <cp:keywords>Python语言程序设计基础</cp:keywords>
  <cp:lastModifiedBy/>
  <cp:revision>2</cp:revision>
  <dcterms:created xsi:type="dcterms:W3CDTF">2021-05-01T02:52:20Z</dcterms:created>
  <dcterms:modified xsi:type="dcterms:W3CDTF">2025-04-09T09:23:43Z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