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26"/>
  </p:notesMasterIdLst>
  <p:handoutMasterIdLst>
    <p:handoutMasterId r:id="rId27"/>
  </p:handoutMasterIdLst>
  <p:sldIdLst>
    <p:sldId id="374" r:id="rId3"/>
    <p:sldId id="360" r:id="rId4"/>
    <p:sldId id="340" r:id="rId5"/>
    <p:sldId id="361" r:id="rId6"/>
    <p:sldId id="407" r:id="rId7"/>
    <p:sldId id="357" r:id="rId8"/>
    <p:sldId id="450" r:id="rId9"/>
    <p:sldId id="435" r:id="rId10"/>
    <p:sldId id="406" r:id="rId11"/>
    <p:sldId id="412" r:id="rId12"/>
    <p:sldId id="451" r:id="rId13"/>
    <p:sldId id="452" r:id="rId14"/>
    <p:sldId id="453" r:id="rId15"/>
    <p:sldId id="444" r:id="rId16"/>
    <p:sldId id="447" r:id="rId17"/>
    <p:sldId id="448" r:id="rId18"/>
    <p:sldId id="449" r:id="rId19"/>
    <p:sldId id="454" r:id="rId20"/>
    <p:sldId id="455" r:id="rId21"/>
    <p:sldId id="423" r:id="rId22"/>
    <p:sldId id="424" r:id="rId23"/>
    <p:sldId id="456" r:id="rId24"/>
    <p:sldId id="372" r:id="rId25"/>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86" d="100"/>
          <a:sy n="86" d="100"/>
        </p:scale>
        <p:origin x="300" y="84"/>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2025/4/9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2025/4/9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1357755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2315045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2291114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2426519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4152470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3753870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16632248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336808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1919946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9384482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23</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3750097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4019958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3</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字符串</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14091" y="488931"/>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字符串基本操作</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13815" y="20937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常用函数</a:t>
            </a:r>
          </a:p>
          <a:p>
            <a:pPr indent="457200">
              <a:lnSpc>
                <a:spcPct val="150000"/>
              </a:lnSpc>
            </a:pP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内置了相关的函数可以用来操作字符串。</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）求字符串长度</a:t>
            </a:r>
          </a:p>
          <a:p>
            <a:pPr indent="457200">
              <a:lnSpc>
                <a:spcPct val="150000"/>
              </a:lnSpc>
            </a:pPr>
            <a:r>
              <a:rPr lang="zh-CN" altLang="en-US" dirty="0">
                <a:latin typeface="微软雅黑" panose="020B0503020204020204" pitchFamily="34" charset="-122"/>
                <a:ea typeface="微软雅黑" panose="020B0503020204020204" pitchFamily="34" charset="-122"/>
              </a:rPr>
              <a:t>函数</a:t>
            </a:r>
            <a:r>
              <a:rPr lang="en-US" altLang="zh-CN" dirty="0" err="1">
                <a:latin typeface="微软雅黑" panose="020B0503020204020204" pitchFamily="34" charset="-122"/>
                <a:ea typeface="微软雅黑" panose="020B0503020204020204" pitchFamily="34" charset="-122"/>
              </a:rPr>
              <a:t>len</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可以用来求字符串中包含多少个字符，即字符串的长度。</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）求字符串最大值和最小值</a:t>
            </a:r>
          </a:p>
          <a:p>
            <a:pPr indent="457200">
              <a:lnSpc>
                <a:spcPct val="150000"/>
              </a:lnSpc>
            </a:pPr>
            <a:r>
              <a:rPr lang="zh-CN" altLang="en-US" dirty="0">
                <a:latin typeface="微软雅黑" panose="020B0503020204020204" pitchFamily="34" charset="-122"/>
                <a:ea typeface="微软雅黑" panose="020B0503020204020204" pitchFamily="34" charset="-122"/>
              </a:rPr>
              <a:t>函数</a:t>
            </a:r>
            <a:r>
              <a:rPr lang="en-US" altLang="zh-CN" dirty="0">
                <a:latin typeface="微软雅黑" panose="020B0503020204020204" pitchFamily="34" charset="-122"/>
                <a:ea typeface="微软雅黑" panose="020B0503020204020204" pitchFamily="34" charset="-122"/>
              </a:rPr>
              <a:t>max()</a:t>
            </a:r>
            <a:r>
              <a:rPr lang="zh-CN" altLang="en-US" dirty="0">
                <a:latin typeface="微软雅黑" panose="020B0503020204020204" pitchFamily="34" charset="-122"/>
                <a:ea typeface="微软雅黑" panose="020B0503020204020204" pitchFamily="34" charset="-122"/>
              </a:rPr>
              <a:t>用来求字符串的最大字符，</a:t>
            </a:r>
            <a:r>
              <a:rPr lang="en-US" altLang="zh-CN" dirty="0">
                <a:latin typeface="微软雅黑" panose="020B0503020204020204" pitchFamily="34" charset="-122"/>
                <a:ea typeface="微软雅黑" panose="020B0503020204020204" pitchFamily="34" charset="-122"/>
              </a:rPr>
              <a:t>min()</a:t>
            </a:r>
            <a:r>
              <a:rPr lang="zh-CN" altLang="en-US" dirty="0">
                <a:latin typeface="微软雅黑" panose="020B0503020204020204" pitchFamily="34" charset="-122"/>
                <a:ea typeface="微软雅黑" panose="020B0503020204020204" pitchFamily="34" charset="-122"/>
              </a:rPr>
              <a:t>用来求字符串中的最小字符。</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8"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字符串基本操作</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13815" y="1636559"/>
            <a:ext cx="9478620"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字符串的索引和切片</a:t>
            </a:r>
          </a:p>
          <a:p>
            <a:pPr indent="457200">
              <a:lnSpc>
                <a:spcPct val="150000"/>
              </a:lnSpc>
            </a:pPr>
            <a:r>
              <a:rPr lang="zh-CN" altLang="en-US" dirty="0">
                <a:latin typeface="微软雅黑" panose="020B0503020204020204" pitchFamily="34" charset="-122"/>
                <a:ea typeface="微软雅黑" panose="020B0503020204020204" pitchFamily="34" charset="-122"/>
              </a:rPr>
              <a:t>字符串是由若干字符组成的序列，每个字符在字符串中都有一个位置，这称为字符的索引，可以通过索引来访问字符。和元组、序列相同，也可以通过切片来获取字符串中若干个连续的字符。</a:t>
            </a:r>
          </a:p>
          <a:p>
            <a:pPr indent="457200">
              <a:lnSpc>
                <a:spcPct val="150000"/>
              </a:lnSpc>
            </a:pPr>
            <a:r>
              <a:rPr lang="zh-CN" altLang="en-US" dirty="0">
                <a:latin typeface="微软雅黑" panose="020B0503020204020204" pitchFamily="34" charset="-122"/>
                <a:ea typeface="微软雅黑" panose="020B0503020204020204" pitchFamily="34" charset="-122"/>
              </a:rPr>
              <a:t>字符串的索引分为两种：正向索引和反向索引。</a:t>
            </a:r>
          </a:p>
        </p:txBody>
      </p:sp>
      <p:pic>
        <p:nvPicPr>
          <p:cNvPr id="2" name="图片 1">
            <a:extLst>
              <a:ext uri="{FF2B5EF4-FFF2-40B4-BE49-F238E27FC236}">
                <a16:creationId xmlns:a16="http://schemas.microsoft.com/office/drawing/2014/main" id="{6AB597A6-6416-4EDF-8699-DF69037790A1}"/>
              </a:ext>
            </a:extLst>
          </p:cNvPr>
          <p:cNvPicPr>
            <a:picLocks noChangeAspect="1"/>
          </p:cNvPicPr>
          <p:nvPr/>
        </p:nvPicPr>
        <p:blipFill>
          <a:blip r:embed="rId3"/>
          <a:stretch>
            <a:fillRect/>
          </a:stretch>
        </p:blipFill>
        <p:spPr>
          <a:xfrm>
            <a:off x="2772700" y="4098619"/>
            <a:ext cx="5884599" cy="1732964"/>
          </a:xfrm>
          <a:prstGeom prst="rect">
            <a:avLst/>
          </a:prstGeom>
        </p:spPr>
      </p:pic>
    </p:spTree>
    <p:extLst>
      <p:ext uri="{BB962C8B-B14F-4D97-AF65-F5344CB8AC3E}">
        <p14:creationId xmlns:p14="http://schemas.microsoft.com/office/powerpoint/2010/main" val="327466107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字符串基本操作</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13815" y="1636559"/>
            <a:ext cx="9478620"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字符串的索引和切片</a:t>
            </a:r>
          </a:p>
          <a:p>
            <a:pPr indent="457200">
              <a:lnSpc>
                <a:spcPct val="150000"/>
              </a:lnSpc>
            </a:pPr>
            <a:r>
              <a:rPr lang="zh-CN" altLang="en-US" dirty="0">
                <a:latin typeface="微软雅黑" panose="020B0503020204020204" pitchFamily="34" charset="-122"/>
                <a:ea typeface="微软雅黑" panose="020B0503020204020204" pitchFamily="34" charset="-122"/>
              </a:rPr>
              <a:t>字符串是由若干字符组成的序列，每个字符在字符串中都有一个位置，这称为字符的索引，可以通过索引来访问字符。和元组、序列相同，也可以通过切片来获取字符串中若干个连续的字符。</a:t>
            </a:r>
          </a:p>
          <a:p>
            <a:pPr indent="457200">
              <a:lnSpc>
                <a:spcPct val="150000"/>
              </a:lnSpc>
            </a:pPr>
            <a:r>
              <a:rPr lang="zh-CN" altLang="en-US" dirty="0">
                <a:latin typeface="微软雅黑" panose="020B0503020204020204" pitchFamily="34" charset="-122"/>
                <a:ea typeface="微软雅黑" panose="020B0503020204020204" pitchFamily="34" charset="-122"/>
              </a:rPr>
              <a:t>字符串的索引分为两种：正向索引和反向索引。</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字符串的拼接和复制</a:t>
            </a:r>
          </a:p>
          <a:p>
            <a:pPr indent="457200">
              <a:lnSpc>
                <a:spcPct val="150000"/>
              </a:lnSpc>
            </a:pPr>
            <a:r>
              <a:rPr lang="zh-CN" altLang="en-US" dirty="0">
                <a:latin typeface="微软雅黑" panose="020B0503020204020204" pitchFamily="34" charset="-122"/>
                <a:ea typeface="微软雅黑" panose="020B0503020204020204" pitchFamily="34" charset="-122"/>
              </a:rPr>
              <a:t>可以使用“</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将多个字符串拼接在一起，使用“*”可以对字符串进行复制</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383332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字符串基本操作</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1381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字符串比较</a:t>
            </a:r>
          </a:p>
          <a:p>
            <a:pPr indent="457200">
              <a:lnSpc>
                <a:spcPct val="150000"/>
              </a:lnSpc>
            </a:pPr>
            <a:r>
              <a:rPr lang="zh-CN" altLang="en-US" dirty="0">
                <a:latin typeface="微软雅黑" panose="020B0503020204020204" pitchFamily="34" charset="-122"/>
                <a:ea typeface="微软雅黑" panose="020B0503020204020204" pitchFamily="34" charset="-122"/>
              </a:rPr>
              <a:t>字符串比较，是通过依次比较字符串中对应的字符来进行比较的。字符比较实际上是比较字符的编码值。字符串比较的规则是，先比较第一个字符，如果两个字符串的第一个字符相等，就比较第二个字符，如果两个字符串的第二个字符相等，就比较第三个字符，以此类推，如果两个字符串的所有字符都相等，那两个字符串相等，否则，第一组不相等的两个字符的比较结果，就是字符串的比较结果。</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584386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47183"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字符串检测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字符串中有很多方法可以用来对字符串的内容进行各种检测和判断，主要有如下一些：</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isalnum</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：如果字符串中的字符是字母或数字，则返回</a:t>
            </a:r>
            <a:r>
              <a:rPr lang="en-US" altLang="zh-CN" dirty="0">
                <a:latin typeface="微软雅黑" panose="020B0503020204020204" pitchFamily="34" charset="-122"/>
                <a:ea typeface="微软雅黑" panose="020B0503020204020204" pitchFamily="34" charset="-122"/>
              </a:rPr>
              <a:t>True</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isalpha</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：如果字符串中的字符全是字母，则返回</a:t>
            </a:r>
            <a:r>
              <a:rPr lang="en-US" altLang="zh-CN" dirty="0">
                <a:latin typeface="微软雅黑" panose="020B0503020204020204" pitchFamily="34" charset="-122"/>
                <a:ea typeface="微软雅黑" panose="020B0503020204020204" pitchFamily="34" charset="-122"/>
              </a:rPr>
              <a:t>True</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isdigit</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：如果字符串中的字符全是数字，则返回</a:t>
            </a:r>
            <a:r>
              <a:rPr lang="en-US" altLang="zh-CN" dirty="0">
                <a:latin typeface="微软雅黑" panose="020B0503020204020204" pitchFamily="34" charset="-122"/>
                <a:ea typeface="微软雅黑" panose="020B0503020204020204" pitchFamily="34" charset="-122"/>
              </a:rPr>
              <a:t>True</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isidentifier</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：如果字符串是</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标识符，则返回</a:t>
            </a:r>
            <a:r>
              <a:rPr lang="en-US" altLang="zh-CN" dirty="0">
                <a:latin typeface="微软雅黑" panose="020B0503020204020204" pitchFamily="34" charset="-122"/>
                <a:ea typeface="微软雅黑" panose="020B0503020204020204" pitchFamily="34" charset="-122"/>
              </a:rPr>
              <a:t>True</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islower</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：如果字符串中的字符全是小写，则返回</a:t>
            </a:r>
            <a:r>
              <a:rPr lang="en-US" altLang="zh-CN" dirty="0">
                <a:latin typeface="微软雅黑" panose="020B0503020204020204" pitchFamily="34" charset="-122"/>
                <a:ea typeface="微软雅黑" panose="020B0503020204020204" pitchFamily="34" charset="-122"/>
              </a:rPr>
              <a:t>True</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isupper</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：如果字符串中的字符全是大写，则返回</a:t>
            </a:r>
            <a:r>
              <a:rPr lang="en-US" altLang="zh-CN" dirty="0">
                <a:latin typeface="微软雅黑" panose="020B0503020204020204" pitchFamily="34" charset="-122"/>
                <a:ea typeface="微软雅黑" panose="020B0503020204020204" pitchFamily="34" charset="-122"/>
              </a:rPr>
              <a:t>True</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isspace</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：如果字符串中全是空白符，则返回</a:t>
            </a:r>
            <a:r>
              <a:rPr lang="en-US" altLang="zh-CN" dirty="0">
                <a:latin typeface="微软雅黑" panose="020B0503020204020204" pitchFamily="34" charset="-122"/>
                <a:ea typeface="微软雅黑" panose="020B0503020204020204" pitchFamily="34" charset="-122"/>
              </a:rPr>
              <a:t>True</a:t>
            </a:r>
          </a:p>
        </p:txBody>
      </p:sp>
    </p:spTree>
    <p:extLst>
      <p:ext uri="{BB962C8B-B14F-4D97-AF65-F5344CB8AC3E}">
        <p14:creationId xmlns:p14="http://schemas.microsoft.com/office/powerpoint/2010/main" val="2697436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80636" y="47898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字符串转换</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字符串的内容不能被更改，如果更改则会创建一个新的字符串对象。字符串提供了一些方法用来更改串中内容，并生成一个新的字符串对象。</a:t>
            </a:r>
          </a:p>
          <a:p>
            <a:pPr marL="285750"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capitalize()</a:t>
            </a:r>
            <a:r>
              <a:rPr lang="zh-CN" altLang="en-US" dirty="0">
                <a:latin typeface="微软雅黑" panose="020B0503020204020204" pitchFamily="34" charset="-122"/>
                <a:ea typeface="微软雅黑" panose="020B0503020204020204" pitchFamily="34" charset="-122"/>
              </a:rPr>
              <a:t>：将字符串的第一个字母大写，并返回个新的字符串拷贝</a:t>
            </a:r>
          </a:p>
          <a:p>
            <a:pPr marL="285750"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lower()</a:t>
            </a:r>
            <a:r>
              <a:rPr lang="zh-CN" altLang="en-US" dirty="0">
                <a:latin typeface="微软雅黑" panose="020B0503020204020204" pitchFamily="34" charset="-122"/>
                <a:ea typeface="微软雅黑" panose="020B0503020204020204" pitchFamily="34" charset="-122"/>
              </a:rPr>
              <a:t>：将串中所有字符变成小写，并返回一个新的字符串拷贝</a:t>
            </a:r>
          </a:p>
          <a:p>
            <a:pPr marL="285750"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upper()</a:t>
            </a:r>
            <a:r>
              <a:rPr lang="zh-CN" altLang="en-US" dirty="0">
                <a:latin typeface="微软雅黑" panose="020B0503020204020204" pitchFamily="34" charset="-122"/>
                <a:ea typeface="微软雅黑" panose="020B0503020204020204" pitchFamily="34" charset="-122"/>
              </a:rPr>
              <a:t>：将串中所有字符变成大写，并返回一个新的字符串拷贝</a:t>
            </a:r>
          </a:p>
          <a:p>
            <a:pPr marL="285750"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title()</a:t>
            </a:r>
            <a:r>
              <a:rPr lang="zh-CN" altLang="en-US" dirty="0">
                <a:latin typeface="微软雅黑" panose="020B0503020204020204" pitchFamily="34" charset="-122"/>
                <a:ea typeface="微软雅黑" panose="020B0503020204020204" pitchFamily="34" charset="-122"/>
              </a:rPr>
              <a:t>：将字符串中每个单词的第一个字符变为大写，并返回一个新的字符串拷贝</a:t>
            </a:r>
          </a:p>
          <a:p>
            <a:pPr marL="285750" indent="285750">
              <a:lnSpc>
                <a:spcPct val="150000"/>
              </a:lnSpc>
              <a:buFont typeface="Wingdings" panose="05000000000000000000" pitchFamily="2" charset="2"/>
              <a:buChar char="u"/>
            </a:pPr>
            <a:r>
              <a:rPr lang="en-US" altLang="zh-CN" dirty="0" err="1">
                <a:latin typeface="微软雅黑" panose="020B0503020204020204" pitchFamily="34" charset="-122"/>
                <a:ea typeface="微软雅黑" panose="020B0503020204020204" pitchFamily="34" charset="-122"/>
              </a:rPr>
              <a:t>swapcase</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：将字符串中的小写字符变成大写，大写字符变成小写，并返回一个新的字符串拷贝</a:t>
            </a:r>
          </a:p>
          <a:p>
            <a:pPr marL="285750"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replace(old, new)</a:t>
            </a:r>
            <a:r>
              <a:rPr lang="zh-CN" altLang="en-US" dirty="0">
                <a:latin typeface="微软雅黑" panose="020B0503020204020204" pitchFamily="34" charset="-122"/>
                <a:ea typeface="微软雅黑" panose="020B0503020204020204" pitchFamily="34" charset="-122"/>
              </a:rPr>
              <a:t>：使用</a:t>
            </a:r>
            <a:r>
              <a:rPr lang="en-US" altLang="zh-CN" dirty="0">
                <a:latin typeface="微软雅黑" panose="020B0503020204020204" pitchFamily="34" charset="-122"/>
                <a:ea typeface="微软雅黑" panose="020B0503020204020204" pitchFamily="34" charset="-122"/>
              </a:rPr>
              <a:t>new</a:t>
            </a:r>
            <a:r>
              <a:rPr lang="zh-CN" altLang="en-US" dirty="0">
                <a:latin typeface="微软雅黑" panose="020B0503020204020204" pitchFamily="34" charset="-122"/>
                <a:ea typeface="微软雅黑" panose="020B0503020204020204" pitchFamily="34" charset="-122"/>
              </a:rPr>
              <a:t>字符串替换原字符串中所有</a:t>
            </a:r>
            <a:r>
              <a:rPr lang="en-US" altLang="zh-CN" dirty="0">
                <a:latin typeface="微软雅黑" panose="020B0503020204020204" pitchFamily="34" charset="-122"/>
                <a:ea typeface="微软雅黑" panose="020B0503020204020204" pitchFamily="34" charset="-122"/>
              </a:rPr>
              <a:t>old</a:t>
            </a:r>
            <a:r>
              <a:rPr lang="zh-CN" altLang="en-US" dirty="0">
                <a:latin typeface="微软雅黑" panose="020B0503020204020204" pitchFamily="34" charset="-122"/>
                <a:ea typeface="微软雅黑" panose="020B0503020204020204" pitchFamily="34" charset="-122"/>
              </a:rPr>
              <a:t>字符串，并返回一个新的字符串拷贝</a:t>
            </a:r>
          </a:p>
        </p:txBody>
      </p:sp>
    </p:spTree>
    <p:extLst>
      <p:ext uri="{BB962C8B-B14F-4D97-AF65-F5344CB8AC3E}">
        <p14:creationId xmlns:p14="http://schemas.microsoft.com/office/powerpoint/2010/main" val="374297027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25242"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字符串分割和合并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字符串可以用特定字符分隔为列表形式，列表及其他可迭代对象也可以合并为一个字符串。分隔与合并分别通过字符串的</a:t>
            </a:r>
            <a:r>
              <a:rPr lang="en-US" altLang="zh-CN">
                <a:latin typeface="微软雅黑" panose="020B0503020204020204" pitchFamily="34" charset="-122"/>
                <a:ea typeface="微软雅黑" panose="020B0503020204020204" pitchFamily="34" charset="-122"/>
              </a:rPr>
              <a:t>split()</a:t>
            </a:r>
            <a:r>
              <a:rPr lang="zh-CN" altLang="en-US">
                <a:latin typeface="微软雅黑" panose="020B0503020204020204" pitchFamily="34" charset="-122"/>
                <a:ea typeface="微软雅黑" panose="020B0503020204020204" pitchFamily="34" charset="-122"/>
              </a:rPr>
              <a:t>和</a:t>
            </a:r>
            <a:r>
              <a:rPr lang="en-US" altLang="zh-CN">
                <a:latin typeface="微软雅黑" panose="020B0503020204020204" pitchFamily="34" charset="-122"/>
                <a:ea typeface="微软雅黑" panose="020B0503020204020204" pitchFamily="34" charset="-122"/>
              </a:rPr>
              <a:t>join()</a:t>
            </a:r>
            <a:r>
              <a:rPr lang="zh-CN" altLang="en-US">
                <a:latin typeface="微软雅黑" panose="020B0503020204020204" pitchFamily="34" charset="-122"/>
                <a:ea typeface="微软雅黑" panose="020B0503020204020204" pitchFamily="34" charset="-122"/>
              </a:rPr>
              <a:t>方法实现，具体用法如下所示：</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A8BB676-5A48-430C-A7A4-B105327E14A7}"/>
              </a:ext>
            </a:extLst>
          </p:cNvPr>
          <p:cNvPicPr>
            <a:picLocks noChangeAspect="1"/>
          </p:cNvPicPr>
          <p:nvPr/>
        </p:nvPicPr>
        <p:blipFill>
          <a:blip r:embed="rId3"/>
          <a:stretch>
            <a:fillRect/>
          </a:stretch>
        </p:blipFill>
        <p:spPr>
          <a:xfrm>
            <a:off x="1764098" y="2953999"/>
            <a:ext cx="7677533" cy="2366146"/>
          </a:xfrm>
          <a:prstGeom prst="rect">
            <a:avLst/>
          </a:prstGeom>
        </p:spPr>
      </p:pic>
    </p:spTree>
    <p:extLst>
      <p:ext uri="{BB962C8B-B14F-4D97-AF65-F5344CB8AC3E}">
        <p14:creationId xmlns:p14="http://schemas.microsoft.com/office/powerpoint/2010/main" val="79926422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80636"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字符串格式化</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字符串格式化是指预先指定一个有空位的模板，然后根据需要对空位进行填充。</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从</a:t>
            </a:r>
            <a:r>
              <a:rPr lang="en-US" altLang="zh-CN" dirty="0">
                <a:latin typeface="微软雅黑" panose="020B0503020204020204" pitchFamily="34" charset="-122"/>
                <a:ea typeface="微软雅黑" panose="020B0503020204020204" pitchFamily="34" charset="-122"/>
              </a:rPr>
              <a:t>Python2.6</a:t>
            </a:r>
            <a:r>
              <a:rPr lang="zh-CN" altLang="en-US" dirty="0">
                <a:latin typeface="微软雅黑" panose="020B0503020204020204" pitchFamily="34" charset="-122"/>
                <a:ea typeface="微软雅黑" panose="020B0503020204020204" pitchFamily="34" charset="-122"/>
              </a:rPr>
              <a:t>开始，字符串提供了</a:t>
            </a:r>
            <a:r>
              <a:rPr lang="en-US" altLang="zh-CN" dirty="0">
                <a:latin typeface="微软雅黑" panose="020B0503020204020204" pitchFamily="34" charset="-122"/>
                <a:ea typeface="微软雅黑" panose="020B0503020204020204" pitchFamily="34" charset="-122"/>
              </a:rPr>
              <a:t>format()</a:t>
            </a:r>
            <a:r>
              <a:rPr lang="zh-CN" altLang="en-US" dirty="0">
                <a:latin typeface="微软雅黑" panose="020B0503020204020204" pitchFamily="34" charset="-122"/>
                <a:ea typeface="微软雅黑" panose="020B0503020204020204" pitchFamily="34" charset="-122"/>
              </a:rPr>
              <a:t>方法来对字符串进行格式化。</a:t>
            </a:r>
          </a:p>
          <a:p>
            <a:pPr indent="457200">
              <a:lnSpc>
                <a:spcPct val="150000"/>
              </a:lnSpc>
            </a:pP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format()</a:t>
            </a:r>
            <a:r>
              <a:rPr lang="zh-CN" altLang="en-US" b="1" dirty="0">
                <a:latin typeface="微软雅黑" panose="020B0503020204020204" pitchFamily="34" charset="-122"/>
                <a:ea typeface="微软雅黑" panose="020B0503020204020204" pitchFamily="34" charset="-122"/>
              </a:rPr>
              <a:t>方法的基本语法</a:t>
            </a:r>
          </a:p>
          <a:p>
            <a:pPr indent="457200">
              <a:lnSpc>
                <a:spcPct val="150000"/>
              </a:lnSpc>
            </a:pPr>
            <a:r>
              <a:rPr lang="en-US" altLang="zh-CN" dirty="0">
                <a:latin typeface="微软雅黑" panose="020B0503020204020204" pitchFamily="34" charset="-122"/>
                <a:ea typeface="微软雅黑" panose="020B0503020204020204" pitchFamily="34" charset="-122"/>
              </a:rPr>
              <a:t>format()</a:t>
            </a:r>
            <a:r>
              <a:rPr lang="zh-CN" altLang="en-US" dirty="0">
                <a:latin typeface="微软雅黑" panose="020B0503020204020204" pitchFamily="34" charset="-122"/>
                <a:ea typeface="微软雅黑" panose="020B0503020204020204" pitchFamily="34" charset="-122"/>
              </a:rPr>
              <a:t>方法的基本语法格式如下。</a:t>
            </a:r>
          </a:p>
          <a:p>
            <a:pPr indent="457200">
              <a:lnSpc>
                <a:spcPct val="150000"/>
              </a:lnSpc>
            </a:pPr>
            <a:r>
              <a:rPr lang="zh-CN" altLang="en-US" dirty="0">
                <a:latin typeface="微软雅黑" panose="020B0503020204020204" pitchFamily="34" charset="-122"/>
                <a:ea typeface="微软雅黑" panose="020B0503020204020204" pitchFamily="34" charset="-122"/>
              </a:rPr>
              <a:t>模板字符串</a:t>
            </a:r>
            <a:r>
              <a:rPr lang="en-US" altLang="zh-CN" dirty="0">
                <a:latin typeface="微软雅黑" panose="020B0503020204020204" pitchFamily="34" charset="-122"/>
                <a:ea typeface="微软雅黑" panose="020B0503020204020204" pitchFamily="34" charset="-122"/>
              </a:rPr>
              <a:t>.format(</a:t>
            </a:r>
            <a:r>
              <a:rPr lang="zh-CN" altLang="en-US" dirty="0">
                <a:latin typeface="微软雅黑" panose="020B0503020204020204" pitchFamily="34" charset="-122"/>
                <a:ea typeface="微软雅黑" panose="020B0503020204020204" pitchFamily="34" charset="-122"/>
              </a:rPr>
              <a:t>参数列表</a:t>
            </a:r>
            <a:r>
              <a:rPr lang="en-US" altLang="zh-CN"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模板字符串中有一系列“</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表示的空位，</a:t>
            </a:r>
            <a:r>
              <a:rPr lang="en-US" altLang="zh-CN" dirty="0">
                <a:latin typeface="微软雅黑" panose="020B0503020204020204" pitchFamily="34" charset="-122"/>
                <a:ea typeface="微软雅黑" panose="020B0503020204020204" pitchFamily="34" charset="-122"/>
              </a:rPr>
              <a:t>format()</a:t>
            </a:r>
            <a:r>
              <a:rPr lang="zh-CN" altLang="en-US" dirty="0">
                <a:latin typeface="微软雅黑" panose="020B0503020204020204" pitchFamily="34" charset="-122"/>
                <a:ea typeface="微软雅黑" panose="020B0503020204020204" pitchFamily="34" charset="-122"/>
              </a:rPr>
              <a:t>方法可以将以逗号分隔开的参数列表按照对应关系替换到这些空位上。如果“</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中没有序号，则按照它们出现的先后顺序进行替换，如果“</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指定了参数序号，则会按照序号对参数进行替换，参数从</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开始编号。</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10767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24880" y="473482"/>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字符串格式化</a:t>
            </a:r>
          </a:p>
        </p:txBody>
      </p:sp>
      <p:sp>
        <p:nvSpPr>
          <p:cNvPr id="4" name="文本框 3">
            <a:extLst>
              <a:ext uri="{FF2B5EF4-FFF2-40B4-BE49-F238E27FC236}">
                <a16:creationId xmlns:a16="http://schemas.microsoft.com/office/drawing/2014/main" id="{02C4293D-ABCC-443A-BC47-29722FE2F68B}"/>
              </a:ext>
            </a:extLst>
          </p:cNvPr>
          <p:cNvSpPr txBox="1"/>
          <p:nvPr/>
        </p:nvSpPr>
        <p:spPr>
          <a:xfrm>
            <a:off x="695325" y="1253836"/>
            <a:ext cx="10099477" cy="5444888"/>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format()</a:t>
            </a:r>
            <a:r>
              <a:rPr lang="zh-CN" altLang="en-US" b="1" dirty="0">
                <a:latin typeface="微软雅黑" panose="020B0503020204020204" pitchFamily="34" charset="-122"/>
                <a:ea typeface="微软雅黑" panose="020B0503020204020204" pitchFamily="34" charset="-122"/>
              </a:rPr>
              <a:t>方法的格式处理</a:t>
            </a:r>
          </a:p>
          <a:p>
            <a:pPr indent="457200">
              <a:lnSpc>
                <a:spcPct val="150000"/>
              </a:lnSpc>
            </a:pPr>
            <a:r>
              <a:rPr lang="en-US" altLang="zh-CN" dirty="0">
                <a:latin typeface="微软雅黑" panose="020B0503020204020204" pitchFamily="34" charset="-122"/>
                <a:ea typeface="微软雅黑" panose="020B0503020204020204" pitchFamily="34" charset="-122"/>
              </a:rPr>
              <a:t>format()</a:t>
            </a:r>
            <a:r>
              <a:rPr lang="zh-CN" altLang="en-US" dirty="0">
                <a:latin typeface="微软雅黑" panose="020B0503020204020204" pitchFamily="34" charset="-122"/>
                <a:ea typeface="微软雅黑" panose="020B0503020204020204" pitchFamily="34" charset="-122"/>
              </a:rPr>
              <a:t>方法的模板字符串空位中不仅可以填写参数序号，还可以有其他的格式处理形式，此时空位的样式如下。</a:t>
            </a:r>
          </a:p>
          <a:p>
            <a:pPr indent="457200">
              <a:lnSpc>
                <a:spcPct val="150000"/>
              </a:lnSpc>
            </a:pPr>
            <a:r>
              <a:rPr lang="zh-CN" altLang="en-US" dirty="0">
                <a:latin typeface="微软雅黑" panose="020B0503020204020204" pitchFamily="34" charset="-122"/>
                <a:ea typeface="微软雅黑" panose="020B0503020204020204" pitchFamily="34" charset="-122"/>
              </a:rPr>
              <a:t>｛参数序号：格式处理内容｝</a:t>
            </a:r>
          </a:p>
          <a:p>
            <a:pPr indent="457200">
              <a:lnSpc>
                <a:spcPct val="150000"/>
              </a:lnSpc>
            </a:pPr>
            <a:r>
              <a:rPr lang="zh-CN" altLang="en-US" dirty="0">
                <a:latin typeface="微软雅黑" panose="020B0503020204020204" pitchFamily="34" charset="-122"/>
                <a:ea typeface="微软雅黑" panose="020B0503020204020204" pitchFamily="34" charset="-122"/>
              </a:rPr>
              <a:t>其中，格式处理内容按照以下顺序使用。</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填充：填充单个字符，不指定时用空格填充。</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对齐：“</a:t>
            </a:r>
            <a:r>
              <a:rPr lang="en-US" altLang="zh-CN" dirty="0">
                <a:latin typeface="微软雅黑" panose="020B0503020204020204" pitchFamily="34" charset="-122"/>
                <a:ea typeface="微软雅黑" panose="020B0503020204020204" pitchFamily="34" charset="-122"/>
              </a:rPr>
              <a:t>&lt;”</a:t>
            </a:r>
            <a:r>
              <a:rPr lang="zh-CN" altLang="en-US" dirty="0">
                <a:latin typeface="微软雅黑" panose="020B0503020204020204" pitchFamily="34" charset="-122"/>
                <a:ea typeface="微软雅黑" panose="020B0503020204020204" pitchFamily="34" charset="-122"/>
              </a:rPr>
              <a:t>为左对齐，“</a:t>
            </a:r>
            <a:r>
              <a:rPr lang="en-US" altLang="zh-CN" dirty="0">
                <a:latin typeface="微软雅黑" panose="020B0503020204020204" pitchFamily="34" charset="-122"/>
                <a:ea typeface="微软雅黑" panose="020B0503020204020204" pitchFamily="34" charset="-122"/>
              </a:rPr>
              <a:t>&gt;”</a:t>
            </a:r>
            <a:r>
              <a:rPr lang="zh-CN" altLang="en-US" dirty="0">
                <a:latin typeface="微软雅黑" panose="020B0503020204020204" pitchFamily="34" charset="-122"/>
                <a:ea typeface="微软雅黑" panose="020B0503020204020204" pitchFamily="34" charset="-122"/>
              </a:rPr>
              <a:t>为右对齐，“</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为居中对齐。</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符号：“</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表示在正数前加正号，负数前加负号；“</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表示正数不变，负数加负号；空格表示正数加空格，负数加负号。</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宽度：指定空位所占宽度。</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分隔符：用逗号分隔数值的千位，适用于正数和浮点数。</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精度：用“</a:t>
            </a:r>
            <a:r>
              <a:rPr lang="en-US" altLang="zh-CN" dirty="0">
                <a:latin typeface="微软雅黑" panose="020B0503020204020204" pitchFamily="34" charset="-122"/>
                <a:ea typeface="微软雅黑" panose="020B0503020204020204" pitchFamily="34" charset="-122"/>
              </a:rPr>
              <a:t>.precision”</a:t>
            </a:r>
            <a:r>
              <a:rPr lang="zh-CN" altLang="en-US" dirty="0">
                <a:latin typeface="微软雅黑" panose="020B0503020204020204" pitchFamily="34" charset="-122"/>
                <a:ea typeface="微软雅黑" panose="020B0503020204020204" pitchFamily="34" charset="-122"/>
              </a:rPr>
              <a:t>指定浮点数的精度或字符串输出的最大长度，如“</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类型：用于指定类型</a:t>
            </a:r>
          </a:p>
        </p:txBody>
      </p:sp>
    </p:spTree>
    <p:extLst>
      <p:ext uri="{BB962C8B-B14F-4D97-AF65-F5344CB8AC3E}">
        <p14:creationId xmlns:p14="http://schemas.microsoft.com/office/powerpoint/2010/main" val="13563190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80636"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字符串格式化</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30024" y="1636559"/>
            <a:ext cx="9446202" cy="2120902"/>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f-string</a:t>
            </a:r>
          </a:p>
          <a:p>
            <a:pPr indent="457200">
              <a:lnSpc>
                <a:spcPct val="150000"/>
              </a:lnSpc>
            </a:pPr>
            <a:r>
              <a:rPr lang="en-US" altLang="zh-CN" dirty="0">
                <a:latin typeface="微软雅黑" panose="020B0503020204020204" pitchFamily="34" charset="-122"/>
                <a:ea typeface="微软雅黑" panose="020B0503020204020204" pitchFamily="34" charset="-122"/>
              </a:rPr>
              <a:t>f-string</a:t>
            </a:r>
            <a:r>
              <a:rPr lang="zh-CN" altLang="en-US" dirty="0">
                <a:latin typeface="微软雅黑" panose="020B0503020204020204" pitchFamily="34" charset="-122"/>
                <a:ea typeface="微软雅黑" panose="020B0503020204020204" pitchFamily="34" charset="-122"/>
              </a:rPr>
              <a:t>（格式化字符串字面值）是</a:t>
            </a:r>
            <a:r>
              <a:rPr lang="en-US" altLang="zh-CN" dirty="0">
                <a:latin typeface="微软雅黑" panose="020B0503020204020204" pitchFamily="34" charset="-122"/>
                <a:ea typeface="微软雅黑" panose="020B0503020204020204" pitchFamily="34" charset="-122"/>
              </a:rPr>
              <a:t>Python 3.6</a:t>
            </a:r>
            <a:r>
              <a:rPr lang="zh-CN" altLang="en-US" dirty="0">
                <a:latin typeface="微软雅黑" panose="020B0503020204020204" pitchFamily="34" charset="-122"/>
                <a:ea typeface="微软雅黑" panose="020B0503020204020204" pitchFamily="34" charset="-122"/>
              </a:rPr>
              <a:t>及以后版本中引入的一种新的字符串格式化机制。它允许在字符串中嵌入表达式，这些表达式在运行时会被求值并转换为字符串，然后直接插入到最终的字符串中。</a:t>
            </a:r>
            <a:r>
              <a:rPr lang="en-US" altLang="zh-CN" dirty="0">
                <a:latin typeface="微软雅黑" panose="020B0503020204020204" pitchFamily="34" charset="-122"/>
                <a:ea typeface="微软雅黑" panose="020B0503020204020204" pitchFamily="34" charset="-122"/>
              </a:rPr>
              <a:t>f-string</a:t>
            </a:r>
            <a:r>
              <a:rPr lang="zh-CN" altLang="en-US" dirty="0">
                <a:latin typeface="微软雅黑" panose="020B0503020204020204" pitchFamily="34" charset="-122"/>
                <a:ea typeface="微软雅黑" panose="020B0503020204020204" pitchFamily="34" charset="-122"/>
              </a:rPr>
              <a:t>提供了一种简洁、直观且功能强大的方式来格式化字符串。</a:t>
            </a:r>
          </a:p>
        </p:txBody>
      </p:sp>
    </p:spTree>
    <p:extLst>
      <p:ext uri="{BB962C8B-B14F-4D97-AF65-F5344CB8AC3E}">
        <p14:creationId xmlns:p14="http://schemas.microsoft.com/office/powerpoint/2010/main" val="33699309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48704" y="2217061"/>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认识字符串</a:t>
            </a:r>
          </a:p>
        </p:txBody>
      </p:sp>
      <p:sp>
        <p:nvSpPr>
          <p:cNvPr id="8" name="Rectangle 18"/>
          <p:cNvSpPr>
            <a:spLocks noChangeArrowheads="1"/>
          </p:cNvSpPr>
          <p:nvPr/>
        </p:nvSpPr>
        <p:spPr bwMode="auto">
          <a:xfrm>
            <a:off x="4248704" y="286670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字符串的处理</a:t>
            </a:r>
          </a:p>
        </p:txBody>
      </p:sp>
      <p:sp>
        <p:nvSpPr>
          <p:cNvPr id="9" name="Rectangle 18"/>
          <p:cNvSpPr>
            <a:spLocks noChangeArrowheads="1"/>
          </p:cNvSpPr>
          <p:nvPr/>
        </p:nvSpPr>
        <p:spPr bwMode="auto">
          <a:xfrm>
            <a:off x="4248704" y="351633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字符串综合应用</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字符串综合应用</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524921"/>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字符串综合应用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782895"/>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中的字符串是一种非常强大的数据类型，可以用来执行各种操作，包括连接、切片、查找、替换、分割等。本节将通过一个综合实例来演示字符串的具体应用。</a:t>
            </a: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3-1】</a:t>
            </a:r>
            <a:r>
              <a:rPr lang="zh-CN" altLang="en-US" dirty="0">
                <a:latin typeface="微软雅黑" panose="020B0503020204020204" pitchFamily="34" charset="-122"/>
                <a:ea typeface="微软雅黑" panose="020B0503020204020204" pitchFamily="34" charset="-122"/>
              </a:rPr>
              <a:t>构建文本处理器</a:t>
            </a:r>
          </a:p>
          <a:p>
            <a:pPr indent="457200">
              <a:lnSpc>
                <a:spcPct val="150000"/>
              </a:lnSpc>
            </a:pPr>
            <a:r>
              <a:rPr lang="zh-CN" altLang="en-US" dirty="0">
                <a:latin typeface="微软雅黑" panose="020B0503020204020204" pitchFamily="34" charset="-122"/>
                <a:ea typeface="微软雅黑" panose="020B0503020204020204" pitchFamily="34" charset="-122"/>
              </a:rPr>
              <a:t>功能描述：文本处理器应该能完成以下功能。</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）读取用户输入的文本；</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）将文本转换为大写；</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）统计并输出文本中每个单词的出现次数；</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）将文本中的特定单词替换为另一个单词。</a:t>
            </a:r>
          </a:p>
        </p:txBody>
      </p:sp>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91788" y="528587"/>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字符串综合应用</a:t>
            </a:r>
          </a:p>
        </p:txBody>
      </p:sp>
      <p:pic>
        <p:nvPicPr>
          <p:cNvPr id="4" name="图片 3">
            <a:extLst>
              <a:ext uri="{FF2B5EF4-FFF2-40B4-BE49-F238E27FC236}">
                <a16:creationId xmlns:a16="http://schemas.microsoft.com/office/drawing/2014/main" id="{396B508C-5E72-4A9D-92A3-0142108BC3A4}"/>
              </a:ext>
            </a:extLst>
          </p:cNvPr>
          <p:cNvPicPr>
            <a:picLocks noChangeAspect="1"/>
          </p:cNvPicPr>
          <p:nvPr/>
        </p:nvPicPr>
        <p:blipFill>
          <a:blip r:embed="rId3"/>
          <a:stretch>
            <a:fillRect/>
          </a:stretch>
        </p:blipFill>
        <p:spPr>
          <a:xfrm>
            <a:off x="2706209" y="1450866"/>
            <a:ext cx="5172456" cy="4978908"/>
          </a:xfrm>
          <a:prstGeom prst="rect">
            <a:avLst/>
          </a:prstGeom>
        </p:spPr>
      </p:pic>
    </p:spTree>
    <p:extLst>
      <p:ext uri="{BB962C8B-B14F-4D97-AF65-F5344CB8AC3E}">
        <p14:creationId xmlns:p14="http://schemas.microsoft.com/office/powerpoint/2010/main" val="191952364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670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在计算机编程中，字符串是应用最广泛的一种类型，程序要处理的信息大多数是字符串而不是数字。</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Python</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中的字符串一种不可变的序列类型，一旦创建就无法更改，只能重新赋值。对于每一个学习</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Python</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的编程者来说，熟练掌握并且能够灵活运用字符串是非常重要的。本章将对字符串的相关知识进行介绍。</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422929" y="49110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Python</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语言程序设计基础</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 认识字符串</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使用两种引号的好处是可以创建本身就包含引号的字符串，而不用使用转义字符。例如：</a:t>
            </a:r>
            <a:endParaRPr lang="en-US" altLang="zh-CN" dirty="0"/>
          </a:p>
        </p:txBody>
      </p:sp>
      <p:sp>
        <p:nvSpPr>
          <p:cNvPr id="67" name="Rectangle 18"/>
          <p:cNvSpPr>
            <a:spLocks noChangeArrowheads="1"/>
          </p:cNvSpPr>
          <p:nvPr/>
        </p:nvSpPr>
        <p:spPr bwMode="auto">
          <a:xfrm>
            <a:off x="1356690"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字符串的创建</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可以通过单引号或双引号创建字符串。例如：</a:t>
            </a:r>
            <a:endParaRPr lang="en-US" altLang="zh-CN"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A20F1A72-CAB1-41AA-9C2F-E630EC0C78FD}"/>
              </a:ext>
            </a:extLst>
          </p:cNvPr>
          <p:cNvPicPr>
            <a:picLocks noChangeAspect="1"/>
          </p:cNvPicPr>
          <p:nvPr/>
        </p:nvPicPr>
        <p:blipFill>
          <a:blip r:embed="rId3"/>
          <a:stretch>
            <a:fillRect/>
          </a:stretch>
        </p:blipFill>
        <p:spPr>
          <a:xfrm>
            <a:off x="1680972" y="2436624"/>
            <a:ext cx="5944772" cy="458907"/>
          </a:xfrm>
          <a:prstGeom prst="rect">
            <a:avLst/>
          </a:prstGeom>
        </p:spPr>
      </p:pic>
      <p:sp>
        <p:nvSpPr>
          <p:cNvPr id="9" name="文本框 8">
            <a:extLst>
              <a:ext uri="{FF2B5EF4-FFF2-40B4-BE49-F238E27FC236}">
                <a16:creationId xmlns:a16="http://schemas.microsoft.com/office/drawing/2014/main" id="{91E7D366-2B44-48AF-930A-2B535ADB5C6F}"/>
              </a:ext>
            </a:extLst>
          </p:cNvPr>
          <p:cNvSpPr txBox="1"/>
          <p:nvPr/>
        </p:nvSpPr>
        <p:spPr>
          <a:xfrm>
            <a:off x="1356690" y="3199546"/>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使用两种引号的好处是可以创建本身就包含引号的字符串，而不用使用转义字符。例如：</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1DE906A3-C42C-449E-9DBE-2D7951C816D1}"/>
              </a:ext>
            </a:extLst>
          </p:cNvPr>
          <p:cNvPicPr>
            <a:picLocks noChangeAspect="1"/>
          </p:cNvPicPr>
          <p:nvPr/>
        </p:nvPicPr>
        <p:blipFill>
          <a:blip r:embed="rId4"/>
          <a:stretch>
            <a:fillRect/>
          </a:stretch>
        </p:blipFill>
        <p:spPr>
          <a:xfrm>
            <a:off x="1502939" y="4273804"/>
            <a:ext cx="7048858" cy="1630334"/>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68649" y="537422"/>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字符串编码</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261251" y="1996777"/>
            <a:ext cx="8533913"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字符串编码是指将文本转换为计算机可以处理的数字格式的过程，字符串编码经历了一个不断发展的过程，出现了不同的编码方案，主要有以下几种。</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ASCII</a:t>
            </a:r>
            <a:r>
              <a:rPr lang="zh-CN" altLang="en-US" dirty="0">
                <a:latin typeface="微软雅黑" panose="020B0503020204020204" pitchFamily="34" charset="-122"/>
                <a:ea typeface="微软雅黑" panose="020B0503020204020204" pitchFamily="34" charset="-122"/>
              </a:rPr>
              <a:t>编码</a:t>
            </a:r>
          </a:p>
          <a:p>
            <a:pPr indent="457200">
              <a:lnSpc>
                <a:spcPct val="150000"/>
              </a:lnSpc>
            </a:pPr>
            <a:r>
              <a:rPr lang="zh-CN" altLang="en-US" dirty="0">
                <a:latin typeface="微软雅黑" panose="020B0503020204020204" pitchFamily="34" charset="-122"/>
                <a:ea typeface="微软雅黑" panose="020B0503020204020204" pitchFamily="34" charset="-122"/>
              </a:rPr>
              <a:t>最初为英文设计，使用一个字节表示一个字符。</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Unicode</a:t>
            </a:r>
            <a:r>
              <a:rPr lang="zh-CN" altLang="en-US" dirty="0">
                <a:latin typeface="微软雅黑" panose="020B0503020204020204" pitchFamily="34" charset="-122"/>
                <a:ea typeface="微软雅黑" panose="020B0503020204020204" pitchFamily="34" charset="-122"/>
              </a:rPr>
              <a:t>编码</a:t>
            </a:r>
          </a:p>
          <a:p>
            <a:pPr indent="457200">
              <a:lnSpc>
                <a:spcPct val="150000"/>
              </a:lnSpc>
            </a:pPr>
            <a:r>
              <a:rPr lang="zh-CN" altLang="en-US" dirty="0">
                <a:latin typeface="微软雅黑" panose="020B0503020204020204" pitchFamily="34" charset="-122"/>
                <a:ea typeface="微软雅黑" panose="020B0503020204020204" pitchFamily="34" charset="-122"/>
              </a:rPr>
              <a:t>目的是统一全球所有语言的字符编码。最初使用</a:t>
            </a:r>
            <a:r>
              <a:rPr lang="en-US" altLang="zh-CN" dirty="0">
                <a:latin typeface="微软雅黑" panose="020B0503020204020204" pitchFamily="34" charset="-122"/>
                <a:ea typeface="微软雅黑" panose="020B0503020204020204" pitchFamily="34" charset="-122"/>
              </a:rPr>
              <a:t>UCS-2</a:t>
            </a:r>
            <a:r>
              <a:rPr lang="zh-CN" altLang="en-US" dirty="0">
                <a:latin typeface="微软雅黑" panose="020B0503020204020204" pitchFamily="34" charset="-122"/>
                <a:ea typeface="微软雅黑" panose="020B0503020204020204" pitchFamily="34" charset="-122"/>
              </a:rPr>
              <a:t>，后来发展为</a:t>
            </a:r>
            <a:r>
              <a:rPr lang="en-US" altLang="zh-CN" dirty="0">
                <a:latin typeface="微软雅黑" panose="020B0503020204020204" pitchFamily="34" charset="-122"/>
                <a:ea typeface="微软雅黑" panose="020B0503020204020204" pitchFamily="34" charset="-122"/>
              </a:rPr>
              <a:t>UCS-4</a:t>
            </a:r>
            <a:r>
              <a:rPr lang="zh-CN" altLang="en-US" dirty="0">
                <a:latin typeface="微软雅黑" panose="020B0503020204020204" pitchFamily="34" charset="-122"/>
                <a:ea typeface="微软雅黑" panose="020B0503020204020204" pitchFamily="34" charset="-122"/>
              </a:rPr>
              <a:t>，可以表示更多字符。</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47183" y="518087"/>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字符串编码</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64268" y="1816668"/>
            <a:ext cx="8533913"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UTF-8</a:t>
            </a:r>
            <a:r>
              <a:rPr lang="zh-CN" altLang="en-US" dirty="0">
                <a:latin typeface="微软雅黑" panose="020B0503020204020204" pitchFamily="34" charset="-122"/>
                <a:ea typeface="微软雅黑" panose="020B0503020204020204" pitchFamily="34" charset="-122"/>
              </a:rPr>
              <a:t>编码</a:t>
            </a:r>
          </a:p>
          <a:p>
            <a:pPr indent="457200">
              <a:lnSpc>
                <a:spcPct val="150000"/>
              </a:lnSpc>
            </a:pPr>
            <a:r>
              <a:rPr lang="zh-CN" altLang="en-US" dirty="0">
                <a:latin typeface="微软雅黑" panose="020B0503020204020204" pitchFamily="34" charset="-122"/>
                <a:ea typeface="微软雅黑" panose="020B0503020204020204" pitchFamily="34" charset="-122"/>
              </a:rPr>
              <a:t>是</a:t>
            </a:r>
            <a:r>
              <a:rPr lang="en-US" altLang="zh-CN" dirty="0">
                <a:latin typeface="微软雅黑" panose="020B0503020204020204" pitchFamily="34" charset="-122"/>
                <a:ea typeface="微软雅黑" panose="020B0503020204020204" pitchFamily="34" charset="-122"/>
              </a:rPr>
              <a:t>Unicode</a:t>
            </a:r>
            <a:r>
              <a:rPr lang="zh-CN" altLang="en-US" dirty="0">
                <a:latin typeface="微软雅黑" panose="020B0503020204020204" pitchFamily="34" charset="-122"/>
                <a:ea typeface="微软雅黑" panose="020B0503020204020204" pitchFamily="34" charset="-122"/>
              </a:rPr>
              <a:t>的一种实现方式，采用变长字节表示字符。</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）其他编码</a:t>
            </a:r>
          </a:p>
          <a:p>
            <a:pPr indent="457200">
              <a:lnSpc>
                <a:spcPct val="150000"/>
              </a:lnSpc>
            </a:pPr>
            <a:r>
              <a:rPr lang="en-US" altLang="zh-CN" dirty="0">
                <a:latin typeface="微软雅黑" panose="020B0503020204020204" pitchFamily="34" charset="-122"/>
                <a:ea typeface="微软雅黑" panose="020B0503020204020204" pitchFamily="34" charset="-122"/>
              </a:rPr>
              <a:t>GB2312</a:t>
            </a:r>
            <a:r>
              <a:rPr lang="zh-CN" altLang="en-US" dirty="0">
                <a:latin typeface="微软雅黑" panose="020B0503020204020204" pitchFamily="34" charset="-122"/>
                <a:ea typeface="微软雅黑" panose="020B0503020204020204" pitchFamily="34" charset="-122"/>
              </a:rPr>
              <a:t>：中国的国家标准，用于简体中文字符，使用两个字节表示一个汉字。</a:t>
            </a:r>
          </a:p>
          <a:p>
            <a:pPr indent="457200">
              <a:lnSpc>
                <a:spcPct val="150000"/>
              </a:lnSpc>
            </a:pPr>
            <a:r>
              <a:rPr lang="en-US" altLang="zh-CN" dirty="0">
                <a:latin typeface="微软雅黑" panose="020B0503020204020204" pitchFamily="34" charset="-122"/>
                <a:ea typeface="微软雅黑" panose="020B0503020204020204" pitchFamily="34" charset="-122"/>
              </a:rPr>
              <a:t>GBK</a:t>
            </a:r>
            <a:r>
              <a:rPr lang="zh-CN" altLang="en-US" dirty="0">
                <a:latin typeface="微软雅黑" panose="020B0503020204020204" pitchFamily="34" charset="-122"/>
                <a:ea typeface="微软雅黑" panose="020B0503020204020204" pitchFamily="34" charset="-122"/>
              </a:rPr>
              <a:t>：是</a:t>
            </a:r>
            <a:r>
              <a:rPr lang="en-US" altLang="zh-CN" dirty="0">
                <a:latin typeface="微软雅黑" panose="020B0503020204020204" pitchFamily="34" charset="-122"/>
                <a:ea typeface="微软雅黑" panose="020B0503020204020204" pitchFamily="34" charset="-122"/>
              </a:rPr>
              <a:t>GB2312</a:t>
            </a:r>
            <a:r>
              <a:rPr lang="zh-CN" altLang="en-US" dirty="0">
                <a:latin typeface="微软雅黑" panose="020B0503020204020204" pitchFamily="34" charset="-122"/>
                <a:ea typeface="微软雅黑" panose="020B0503020204020204" pitchFamily="34" charset="-122"/>
              </a:rPr>
              <a:t>的扩展，同样用于简体中文字符。</a:t>
            </a:r>
          </a:p>
          <a:p>
            <a:pPr indent="457200">
              <a:lnSpc>
                <a:spcPct val="150000"/>
              </a:lnSpc>
            </a:pPr>
            <a:r>
              <a:rPr lang="en-US" altLang="zh-CN" dirty="0" err="1">
                <a:latin typeface="微软雅黑" panose="020B0503020204020204" pitchFamily="34" charset="-122"/>
                <a:ea typeface="微软雅黑" panose="020B0503020204020204" pitchFamily="34" charset="-122"/>
              </a:rPr>
              <a:t>Shift_JIS</a:t>
            </a:r>
            <a:r>
              <a:rPr lang="zh-CN" altLang="en-US" dirty="0">
                <a:latin typeface="微软雅黑" panose="020B0503020204020204" pitchFamily="34" charset="-122"/>
                <a:ea typeface="微软雅黑" panose="020B0503020204020204" pitchFamily="34" charset="-122"/>
              </a:rPr>
              <a:t>和</a:t>
            </a:r>
            <a:r>
              <a:rPr lang="en-US" altLang="zh-CN" dirty="0" err="1">
                <a:latin typeface="微软雅黑" panose="020B0503020204020204" pitchFamily="34" charset="-122"/>
                <a:ea typeface="微软雅黑" panose="020B0503020204020204" pitchFamily="34" charset="-122"/>
              </a:rPr>
              <a:t>Euc-kr</a:t>
            </a:r>
            <a:r>
              <a:rPr lang="zh-CN" altLang="en-US" dirty="0">
                <a:latin typeface="微软雅黑" panose="020B0503020204020204" pitchFamily="34" charset="-122"/>
                <a:ea typeface="微软雅黑" panose="020B0503020204020204" pitchFamily="34" charset="-122"/>
              </a:rPr>
              <a:t>：分别用于日文和韩文的编码。</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004878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91788" y="498765"/>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转义字符</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字符串的使用过程中，存在一些无法直接显示的字符，如换行符、水平制表符等，这些符号称为“特殊字符”。此外，如果在双引号标记的字符串中出现双引号字符，那么此种情况下，字符串中的双引号也是一种“特殊字符”。</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9C5B53E0-97CB-4461-A743-A2C7EBA2D2AF}"/>
              </a:ext>
            </a:extLst>
          </p:cNvPr>
          <p:cNvPicPr>
            <a:picLocks noChangeAspect="1"/>
          </p:cNvPicPr>
          <p:nvPr/>
        </p:nvPicPr>
        <p:blipFill>
          <a:blip r:embed="rId3"/>
          <a:stretch>
            <a:fillRect/>
          </a:stretch>
        </p:blipFill>
        <p:spPr>
          <a:xfrm>
            <a:off x="2983299" y="3161664"/>
            <a:ext cx="5745133" cy="3197571"/>
          </a:xfrm>
          <a:prstGeom prst="rect">
            <a:avLst/>
          </a:prstGeom>
        </p:spPr>
      </p:pic>
    </p:spTree>
    <p:extLst>
      <p:ext uri="{BB962C8B-B14F-4D97-AF65-F5344CB8AC3E}">
        <p14:creationId xmlns:p14="http://schemas.microsoft.com/office/powerpoint/2010/main" val="15838416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字符串的处理</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1708</Words>
  <Application>Microsoft Office PowerPoint</Application>
  <PresentationFormat>宽屏</PresentationFormat>
  <Paragraphs>145</Paragraphs>
  <Slides>23</Slides>
  <Notes>22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23</vt:i4>
      </vt:variant>
    </vt:vector>
  </HeadingPairs>
  <TitlesOfParts>
    <vt:vector size="36" baseType="lpstr">
      <vt:lpstr>Montserrat Hairline</vt:lpstr>
      <vt:lpstr>等线</vt:lpstr>
      <vt:lpstr>等线 Light</vt:lpstr>
      <vt:lpstr>思源黑体</vt:lpstr>
      <vt:lpstr>微软雅黑</vt:lpstr>
      <vt:lpstr>Arial</vt:lpstr>
      <vt:lpstr>Calibri</vt:lpstr>
      <vt:lpstr>Calibri Light</vt:lpstr>
      <vt:lpstr>Lato Light</vt:lpstr>
      <vt:lpstr>Poppins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Python语言程序设计基础</dc:title>
  <dc:creator/>
  <cp:keywords>Python语言程序设计基础</cp:keywords>
  <cp:lastModifiedBy/>
  <cp:revision>2</cp:revision>
  <dcterms:created xsi:type="dcterms:W3CDTF">2021-05-01T02:52:20Z</dcterms:created>
  <dcterms:modified xsi:type="dcterms:W3CDTF">2025-04-09T09:11:16Z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