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2"/>
  </p:notesMasterIdLst>
  <p:handoutMasterIdLst>
    <p:handoutMasterId r:id="rId43"/>
  </p:handoutMasterIdLst>
  <p:sldIdLst>
    <p:sldId id="374" r:id="rId3"/>
    <p:sldId id="360" r:id="rId4"/>
    <p:sldId id="340" r:id="rId5"/>
    <p:sldId id="361" r:id="rId6"/>
    <p:sldId id="407" r:id="rId7"/>
    <p:sldId id="357" r:id="rId8"/>
    <p:sldId id="453" r:id="rId9"/>
    <p:sldId id="454" r:id="rId10"/>
    <p:sldId id="455" r:id="rId11"/>
    <p:sldId id="456" r:id="rId12"/>
    <p:sldId id="406" r:id="rId13"/>
    <p:sldId id="412" r:id="rId14"/>
    <p:sldId id="444" r:id="rId15"/>
    <p:sldId id="447" r:id="rId16"/>
    <p:sldId id="457" r:id="rId17"/>
    <p:sldId id="448" r:id="rId18"/>
    <p:sldId id="458" r:id="rId19"/>
    <p:sldId id="459" r:id="rId20"/>
    <p:sldId id="449" r:id="rId21"/>
    <p:sldId id="423" r:id="rId22"/>
    <p:sldId id="424" r:id="rId23"/>
    <p:sldId id="445" r:id="rId24"/>
    <p:sldId id="460" r:id="rId25"/>
    <p:sldId id="461" r:id="rId26"/>
    <p:sldId id="436" r:id="rId27"/>
    <p:sldId id="437" r:id="rId28"/>
    <p:sldId id="438" r:id="rId29"/>
    <p:sldId id="462" r:id="rId30"/>
    <p:sldId id="442" r:id="rId31"/>
    <p:sldId id="443" r:id="rId32"/>
    <p:sldId id="463" r:id="rId33"/>
    <p:sldId id="464" r:id="rId34"/>
    <p:sldId id="465" r:id="rId35"/>
    <p:sldId id="450" r:id="rId36"/>
    <p:sldId id="466" r:id="rId37"/>
    <p:sldId id="451" r:id="rId38"/>
    <p:sldId id="452" r:id="rId39"/>
    <p:sldId id="467" r:id="rId40"/>
    <p:sldId id="372" r:id="rId41"/>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86" d="100"/>
          <a:sy n="86" d="100"/>
        </p:scale>
        <p:origin x="300" y="8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456582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900422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4183724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847239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425866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40750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519384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952106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507650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4625436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113399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275842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20843135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17413149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1396556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34348483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170232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2858636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32254892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39</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43634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2567799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97701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627237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8</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面向对象编程</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2" y="480433"/>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面向对象思想基本概念</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多态</a:t>
            </a:r>
          </a:p>
          <a:p>
            <a:pPr indent="457200">
              <a:lnSpc>
                <a:spcPct val="150000"/>
              </a:lnSpc>
            </a:pPr>
            <a:r>
              <a:rPr lang="zh-CN" altLang="en-US" dirty="0">
                <a:latin typeface="微软雅黑" panose="020B0503020204020204" pitchFamily="34" charset="-122"/>
                <a:ea typeface="微软雅黑" panose="020B0503020204020204" pitchFamily="34" charset="-122"/>
              </a:rPr>
              <a:t>多态（</a:t>
            </a:r>
            <a:r>
              <a:rPr lang="en-US" altLang="zh-CN" dirty="0">
                <a:latin typeface="微软雅黑" panose="020B0503020204020204" pitchFamily="34" charset="-122"/>
                <a:ea typeface="微软雅黑" panose="020B0503020204020204" pitchFamily="34" charset="-122"/>
              </a:rPr>
              <a:t>Polymorphism</a:t>
            </a:r>
            <a:r>
              <a:rPr lang="zh-CN" altLang="en-US" dirty="0">
                <a:latin typeface="微软雅黑" panose="020B0503020204020204" pitchFamily="34" charset="-122"/>
                <a:ea typeface="微软雅黑" panose="020B0503020204020204" pitchFamily="34" charset="-122"/>
              </a:rPr>
              <a:t>）是面向对象编程的三大特性之一，它允许我们使用父类类型的引用指向子类对象，并在运行时根据对象的实际类型调用其相应的方法。这种特性使得代码更加灵活和可重用。</a:t>
            </a:r>
          </a:p>
        </p:txBody>
      </p:sp>
    </p:spTree>
    <p:extLst>
      <p:ext uri="{BB962C8B-B14F-4D97-AF65-F5344CB8AC3E}">
        <p14:creationId xmlns:p14="http://schemas.microsoft.com/office/powerpoint/2010/main" val="13388928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375993" y="3929872"/>
            <a:ext cx="4768007"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 </a:t>
            </a:r>
            <a:r>
              <a:rPr lang="en-US" altLang="zh-CN" sz="3200" b="1">
                <a:solidFill>
                  <a:schemeClr val="tx1">
                    <a:lumMod val="75000"/>
                    <a:lumOff val="25000"/>
                  </a:schemeClr>
                </a:solidFill>
                <a:latin typeface="思源黑体" panose="020B0500000000000000" pitchFamily="34" charset="-122"/>
                <a:ea typeface="思源黑体" panose="020B0500000000000000" pitchFamily="34" charset="-122"/>
              </a:rPr>
              <a:t>Python</a:t>
            </a: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中的类和对象</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505828"/>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类的定义</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使用</a:t>
            </a:r>
            <a:r>
              <a:rPr lang="en-US" altLang="zh-CN">
                <a:latin typeface="微软雅黑" panose="020B0503020204020204" pitchFamily="34" charset="-122"/>
                <a:ea typeface="微软雅黑" panose="020B0503020204020204" pitchFamily="34" charset="-122"/>
              </a:rPr>
              <a:t>class</a:t>
            </a:r>
            <a:r>
              <a:rPr lang="zh-CN" altLang="en-US">
                <a:latin typeface="微软雅黑" panose="020B0503020204020204" pitchFamily="34" charset="-122"/>
                <a:ea typeface="微软雅黑" panose="020B0503020204020204" pitchFamily="34" charset="-122"/>
              </a:rPr>
              <a:t>关键字定义类，</a:t>
            </a:r>
            <a:r>
              <a:rPr lang="en-US" altLang="zh-CN">
                <a:latin typeface="微软雅黑" panose="020B0503020204020204" pitchFamily="34" charset="-122"/>
                <a:ea typeface="微软雅黑" panose="020B0503020204020204" pitchFamily="34" charset="-122"/>
              </a:rPr>
              <a:t>class</a:t>
            </a:r>
            <a:r>
              <a:rPr lang="zh-CN" altLang="en-US">
                <a:latin typeface="微软雅黑" panose="020B0503020204020204" pitchFamily="34" charset="-122"/>
                <a:ea typeface="微软雅黑" panose="020B0503020204020204" pitchFamily="34" charset="-122"/>
              </a:rPr>
              <a:t>关键字后是一个空格，然后是类名，接着是一个冒号，最后换行进行类的内部实现。</a:t>
            </a: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约定类名的首字母大写，这是为了和函数名区分开。当然这不是必须的，也可以按照自己的习惯命名类，但是为了在团队开发时保持风格一致，建议大家遵循这个约定。具体语法格式如下：</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E4F56FF9-6E9F-47B9-9326-D39DED8DBC9C}"/>
              </a:ext>
            </a:extLst>
          </p:cNvPr>
          <p:cNvPicPr>
            <a:picLocks noChangeAspect="1"/>
          </p:cNvPicPr>
          <p:nvPr/>
        </p:nvPicPr>
        <p:blipFill>
          <a:blip r:embed="rId3"/>
          <a:stretch>
            <a:fillRect/>
          </a:stretch>
        </p:blipFill>
        <p:spPr>
          <a:xfrm>
            <a:off x="1833372" y="3683120"/>
            <a:ext cx="6696572" cy="1975035"/>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608390"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创建对象</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081141"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当一个类定义完成之后，就可以使用这个类创建对象，并且通过“对象名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成员”的方式来访问其中的数据成员和成员方法。语法格式如下：</a:t>
            </a:r>
          </a:p>
          <a:p>
            <a:pPr indent="457200">
              <a:lnSpc>
                <a:spcPct val="150000"/>
              </a:lnSpc>
            </a:pPr>
            <a:r>
              <a:rPr lang="zh-CN" altLang="en-US" dirty="0">
                <a:latin typeface="微软雅黑" panose="020B0503020204020204" pitchFamily="34" charset="-122"/>
                <a:ea typeface="微软雅黑" panose="020B0503020204020204" pitchFamily="34" charset="-122"/>
              </a:rPr>
              <a:t>对象变量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类名（）</a:t>
            </a:r>
          </a:p>
          <a:p>
            <a:pPr indent="457200">
              <a:lnSpc>
                <a:spcPct val="150000"/>
              </a:lnSpc>
            </a:pPr>
            <a:r>
              <a:rPr lang="zh-CN" altLang="en-US" dirty="0">
                <a:latin typeface="微软雅黑" panose="020B0503020204020204" pitchFamily="34" charset="-122"/>
                <a:ea typeface="微软雅黑" panose="020B0503020204020204" pitchFamily="34" charset="-122"/>
              </a:rPr>
              <a:t>例如，创建一个狗对象，并调用其中的方法，代码如下：</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tom = Dog()</a:t>
            </a:r>
          </a:p>
          <a:p>
            <a:pPr indent="457200">
              <a:lnSpc>
                <a:spcPct val="150000"/>
              </a:lnSpc>
            </a:pPr>
            <a:r>
              <a:rPr lang="en-US" altLang="zh-CN" dirty="0" err="1">
                <a:latin typeface="微软雅黑" panose="020B0503020204020204" pitchFamily="34" charset="-122"/>
                <a:ea typeface="微软雅黑" panose="020B0503020204020204" pitchFamily="34" charset="-122"/>
              </a:rPr>
              <a:t>tom.drink</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err="1">
                <a:latin typeface="微软雅黑" panose="020B0503020204020204" pitchFamily="34" charset="-122"/>
                <a:ea typeface="微软雅黑" panose="020B0503020204020204" pitchFamily="34" charset="-122"/>
              </a:rPr>
              <a:t>tom.eat</a:t>
            </a:r>
            <a:r>
              <a:rPr lang="en-US" altLang="zh-CN" dirty="0">
                <a:latin typeface="微软雅黑" panose="020B0503020204020204" pitchFamily="34" charset="-122"/>
                <a:ea typeface="微软雅黑" panose="020B0503020204020204" pitchFamily="34" charset="-122"/>
              </a:rPr>
              <a:t>()</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self</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那么如何使用</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呢？</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给对象增加属性</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中，要给对象设置属性非常容易，只需要在类的外部代码中通过“对象名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属性名”设置即可。但是实际当中不推荐这样做，因为对象属性应该封装在类的内部才更加合理。</a:t>
            </a:r>
          </a:p>
          <a:p>
            <a:pPr indent="457200">
              <a:lnSpc>
                <a:spcPct val="150000"/>
              </a:lnSpc>
            </a:pPr>
            <a:r>
              <a:rPr lang="zh-CN" altLang="en-US" dirty="0">
                <a:latin typeface="微软雅黑" panose="020B0503020204020204" pitchFamily="34" charset="-122"/>
                <a:ea typeface="微软雅黑" panose="020B0503020204020204" pitchFamily="34" charset="-122"/>
              </a:rPr>
              <a:t>如上例中，要给创建的两个</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对象添加属性</a:t>
            </a:r>
            <a:r>
              <a:rPr lang="en-US" altLang="zh-CN" dirty="0">
                <a:latin typeface="微软雅黑" panose="020B0503020204020204" pitchFamily="34" charset="-122"/>
                <a:ea typeface="微软雅黑" panose="020B0503020204020204" pitchFamily="34" charset="-122"/>
              </a:rPr>
              <a:t>name</a:t>
            </a:r>
            <a:r>
              <a:rPr lang="zh-CN" altLang="en-US" dirty="0">
                <a:latin typeface="微软雅黑" panose="020B0503020204020204" pitchFamily="34" charset="-122"/>
                <a:ea typeface="微软雅黑" panose="020B0503020204020204" pitchFamily="34" charset="-122"/>
              </a:rPr>
              <a:t>，可以这样做：</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tom.name= 'Tom'</a:t>
            </a:r>
          </a:p>
          <a:p>
            <a:pPr indent="457200">
              <a:lnSpc>
                <a:spcPct val="150000"/>
              </a:lnSpc>
            </a:pPr>
            <a:r>
              <a:rPr lang="en-US" altLang="zh-CN" dirty="0">
                <a:latin typeface="微软雅黑" panose="020B0503020204020204" pitchFamily="34" charset="-122"/>
                <a:ea typeface="微软雅黑" panose="020B0503020204020204" pitchFamily="34" charset="-122"/>
              </a:rPr>
              <a:t>	jack.name= 'Jack'</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95478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6"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self</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使用</a:t>
            </a:r>
            <a:r>
              <a:rPr lang="en-US" altLang="zh-CN" b="1" dirty="0">
                <a:latin typeface="微软雅黑" panose="020B0503020204020204" pitchFamily="34" charset="-122"/>
                <a:ea typeface="微软雅黑" panose="020B0503020204020204" pitchFamily="34" charset="-122"/>
              </a:rPr>
              <a:t>self</a:t>
            </a:r>
            <a:r>
              <a:rPr lang="zh-CN" altLang="en-US" b="1" dirty="0">
                <a:latin typeface="微软雅黑" panose="020B0503020204020204" pitchFamily="34" charset="-122"/>
                <a:ea typeface="微软雅黑" panose="020B0503020204020204" pitchFamily="34" charset="-122"/>
              </a:rPr>
              <a:t>访问对象的属性</a:t>
            </a:r>
          </a:p>
          <a:p>
            <a:pPr indent="457200">
              <a:lnSpc>
                <a:spcPct val="150000"/>
              </a:lnSpc>
            </a:pPr>
            <a:r>
              <a:rPr lang="zh-CN" altLang="en-US" dirty="0">
                <a:latin typeface="微软雅黑" panose="020B0503020204020204" pitchFamily="34" charset="-122"/>
                <a:ea typeface="微软雅黑" panose="020B0503020204020204" pitchFamily="34" charset="-122"/>
              </a:rPr>
              <a:t>由哪一个对象调用的方法，方法内的</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表示的就是哪一个对象的引用。在类封装的方法内部，</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就表示当前调用方法的对象自身，调用方法时，不需要传递参数给</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。在方法内部，可以通过</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访问对象的属性，也可以通过“</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的形式调用其它的对象方法。</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8-2】</a:t>
            </a:r>
            <a:r>
              <a:rPr lang="zh-CN" altLang="en-US" dirty="0">
                <a:latin typeface="微软雅黑" panose="020B0503020204020204" pitchFamily="34" charset="-122"/>
                <a:ea typeface="微软雅黑" panose="020B0503020204020204" pitchFamily="34" charset="-122"/>
              </a:rPr>
              <a:t>对</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类进行改造，使用</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来访问属性。</a:t>
            </a:r>
          </a:p>
        </p:txBody>
      </p:sp>
    </p:spTree>
    <p:extLst>
      <p:ext uri="{BB962C8B-B14F-4D97-AF65-F5344CB8AC3E}">
        <p14:creationId xmlns:p14="http://schemas.microsoft.com/office/powerpoint/2010/main" val="37387908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5"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初始化方法</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44488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当使用类名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创建对象时，会自动执行以下操作：</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）为对象在内存中分配空间</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创建对象</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）为对象的属性设置初值</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调用初始化方法</a:t>
            </a:r>
          </a:p>
          <a:p>
            <a:pPr indent="457200">
              <a:lnSpc>
                <a:spcPct val="150000"/>
              </a:lnSpc>
            </a:pPr>
            <a:r>
              <a:rPr lang="zh-CN" altLang="en-US" dirty="0">
                <a:latin typeface="微软雅黑" panose="020B0503020204020204" pitchFamily="34" charset="-122"/>
                <a:ea typeface="微软雅黑" panose="020B0503020204020204" pitchFamily="34" charset="-122"/>
              </a:rPr>
              <a:t>这里的初始化方法就是</a:t>
            </a:r>
            <a:r>
              <a:rPr lang="en-US" altLang="zh-CN" dirty="0">
                <a:latin typeface="微软雅黑" panose="020B0503020204020204" pitchFamily="34" charset="-122"/>
                <a:ea typeface="微软雅黑" panose="020B0503020204020204" pitchFamily="34" charset="-122"/>
              </a:rPr>
              <a:t>__</a:t>
            </a:r>
            <a:r>
              <a:rPr lang="en-US" altLang="zh-CN" dirty="0" err="1">
                <a:latin typeface="微软雅黑" panose="020B0503020204020204" pitchFamily="34" charset="-122"/>
                <a:ea typeface="微软雅黑" panose="020B0503020204020204" pitchFamily="34" charset="-122"/>
              </a:rPr>
              <a:t>init</a:t>
            </a:r>
            <a:r>
              <a:rPr lang="en-US" altLang="zh-CN" dirty="0">
                <a:latin typeface="微软雅黑" panose="020B0503020204020204" pitchFamily="34" charset="-122"/>
                <a:ea typeface="微软雅黑" panose="020B0503020204020204" pitchFamily="34" charset="-122"/>
              </a:rPr>
              <a:t>__</a:t>
            </a:r>
            <a:r>
              <a:rPr lang="zh-CN" altLang="en-US" dirty="0">
                <a:latin typeface="微软雅黑" panose="020B0503020204020204" pitchFamily="34" charset="-122"/>
                <a:ea typeface="微软雅黑" panose="020B0503020204020204" pitchFamily="34" charset="-122"/>
              </a:rPr>
              <a:t>方法，它是对象的内置方法，专门用来定义一个类具有哪些属性的。</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8-3】</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类中增加</a:t>
            </a:r>
            <a:r>
              <a:rPr lang="en-US" altLang="zh-CN" dirty="0">
                <a:latin typeface="微软雅黑" panose="020B0503020204020204" pitchFamily="34" charset="-122"/>
                <a:ea typeface="微软雅黑" panose="020B0503020204020204" pitchFamily="34" charset="-122"/>
              </a:rPr>
              <a:t>__</a:t>
            </a:r>
            <a:r>
              <a:rPr lang="en-US" altLang="zh-CN" dirty="0" err="1">
                <a:latin typeface="微软雅黑" panose="020B0503020204020204" pitchFamily="34" charset="-122"/>
                <a:ea typeface="微软雅黑" panose="020B0503020204020204" pitchFamily="34" charset="-122"/>
              </a:rPr>
              <a:t>init</a:t>
            </a:r>
            <a:r>
              <a:rPr lang="en-US" altLang="zh-CN" dirty="0">
                <a:latin typeface="微软雅黑" panose="020B0503020204020204" pitchFamily="34" charset="-122"/>
                <a:ea typeface="微软雅黑" panose="020B0503020204020204" pitchFamily="34" charset="-122"/>
              </a:rPr>
              <a:t>__</a:t>
            </a:r>
            <a:r>
              <a:rPr lang="zh-CN" altLang="en-US" dirty="0">
                <a:latin typeface="微软雅黑" panose="020B0503020204020204" pitchFamily="34" charset="-122"/>
                <a:ea typeface="微软雅黑" panose="020B0503020204020204" pitchFamily="34" charset="-122"/>
              </a:rPr>
              <a:t>方法。</a:t>
            </a:r>
          </a:p>
          <a:p>
            <a:pPr indent="457200">
              <a:lnSpc>
                <a:spcPct val="150000"/>
              </a:lnSpc>
            </a:pPr>
            <a:r>
              <a:rPr lang="zh-CN" altLang="en-US" dirty="0">
                <a:latin typeface="微软雅黑" panose="020B0503020204020204" pitchFamily="34" charset="-122"/>
                <a:ea typeface="微软雅黑" panose="020B0503020204020204" pitchFamily="34" charset="-122"/>
              </a:rPr>
              <a:t>代码如下：</a:t>
            </a:r>
          </a:p>
          <a:p>
            <a:pPr indent="457200">
              <a:lnSpc>
                <a:spcPct val="150000"/>
              </a:lnSpc>
            </a:pPr>
            <a:r>
              <a:rPr lang="en-US" altLang="zh-CN" dirty="0">
                <a:latin typeface="微软雅黑" panose="020B0503020204020204" pitchFamily="34" charset="-122"/>
                <a:ea typeface="微软雅黑" panose="020B0503020204020204" pitchFamily="34" charset="-122"/>
              </a:rPr>
              <a:t>class Dog:</a:t>
            </a:r>
          </a:p>
          <a:p>
            <a:pPr indent="457200">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这是一个狗类</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a:latin typeface="微软雅黑" panose="020B0503020204020204" pitchFamily="34" charset="-122"/>
                <a:ea typeface="微软雅黑" panose="020B0503020204020204" pitchFamily="34" charset="-122"/>
              </a:rPr>
              <a:t>	def__</a:t>
            </a:r>
            <a:r>
              <a:rPr lang="en-US" altLang="zh-CN" dirty="0" err="1">
                <a:latin typeface="微软雅黑" panose="020B0503020204020204" pitchFamily="34" charset="-122"/>
                <a:ea typeface="微软雅黑" panose="020B0503020204020204" pitchFamily="34" charset="-122"/>
              </a:rPr>
              <a:t>init</a:t>
            </a:r>
            <a:r>
              <a:rPr lang="en-US" altLang="zh-CN" dirty="0">
                <a:latin typeface="微软雅黑" panose="020B0503020204020204" pitchFamily="34" charset="-122"/>
                <a:ea typeface="微软雅黑" panose="020B0503020204020204" pitchFamily="34" charset="-122"/>
              </a:rPr>
              <a:t>__(self):</a:t>
            </a:r>
          </a:p>
          <a:p>
            <a:pPr indent="457200">
              <a:lnSpc>
                <a:spcPct val="150000"/>
              </a:lnSpc>
            </a:pPr>
            <a:r>
              <a:rPr lang="en-US" altLang="zh-CN" dirty="0">
                <a:latin typeface="微软雅黑" panose="020B0503020204020204" pitchFamily="34" charset="-122"/>
                <a:ea typeface="微软雅黑" panose="020B0503020204020204" pitchFamily="34" charset="-122"/>
              </a:rPr>
              <a:t>		print("</a:t>
            </a:r>
            <a:r>
              <a:rPr lang="zh-CN" altLang="en-US" dirty="0">
                <a:latin typeface="微软雅黑" panose="020B0503020204020204" pitchFamily="34" charset="-122"/>
                <a:ea typeface="微软雅黑" panose="020B0503020204020204" pitchFamily="34" charset="-122"/>
              </a:rPr>
              <a:t>初始化方法</a:t>
            </a:r>
            <a:r>
              <a:rPr lang="en-US" altLang="zh-CN" dirty="0">
                <a:latin typeface="微软雅黑" panose="020B0503020204020204" pitchFamily="34" charset="-122"/>
                <a:ea typeface="微软雅黑" panose="020B0503020204020204" pitchFamily="34" charset="-122"/>
              </a:rPr>
              <a:t>")</a:t>
            </a:r>
          </a:p>
          <a:p>
            <a:pPr indent="457200">
              <a:lnSpc>
                <a:spcPct val="150000"/>
              </a:lnSpc>
            </a:pP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79102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391426" y="505102"/>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初始化方法</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498013"/>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tom = Dog()</a:t>
            </a:r>
          </a:p>
          <a:p>
            <a:pPr indent="457200">
              <a:lnSpc>
                <a:spcPct val="150000"/>
              </a:lnSpc>
            </a:pPr>
            <a:r>
              <a:rPr lang="zh-CN" altLang="en-US" dirty="0">
                <a:latin typeface="微软雅黑" panose="020B0503020204020204" pitchFamily="34" charset="-122"/>
                <a:ea typeface="微软雅黑" panose="020B0503020204020204" pitchFamily="34" charset="-122"/>
              </a:rPr>
              <a:t>运行程序，执行结果如下。</a:t>
            </a:r>
          </a:p>
          <a:p>
            <a:pPr indent="457200">
              <a:lnSpc>
                <a:spcPct val="150000"/>
              </a:lnSpc>
            </a:pPr>
            <a:r>
              <a:rPr lang="zh-CN" altLang="en-US" dirty="0">
                <a:latin typeface="微软雅黑" panose="020B0503020204020204" pitchFamily="34" charset="-122"/>
                <a:ea typeface="微软雅黑" panose="020B0503020204020204" pitchFamily="34" charset="-122"/>
              </a:rPr>
              <a:t>初始化方法</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69591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36393" y="495784"/>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初始化方法</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498013"/>
            <a:ext cx="9478620" cy="87440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8-4】</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__</a:t>
            </a:r>
            <a:r>
              <a:rPr lang="en-US" altLang="zh-CN" dirty="0" err="1">
                <a:latin typeface="微软雅黑" panose="020B0503020204020204" pitchFamily="34" charset="-122"/>
                <a:ea typeface="微软雅黑" panose="020B0503020204020204" pitchFamily="34" charset="-122"/>
              </a:rPr>
              <a:t>init</a:t>
            </a:r>
            <a:r>
              <a:rPr lang="en-US" altLang="zh-CN" dirty="0">
                <a:latin typeface="微软雅黑" panose="020B0503020204020204" pitchFamily="34" charset="-122"/>
                <a:ea typeface="微软雅黑" panose="020B0503020204020204" pitchFamily="34" charset="-122"/>
              </a:rPr>
              <a:t>__</a:t>
            </a:r>
            <a:r>
              <a:rPr lang="zh-CN" altLang="en-US" dirty="0">
                <a:latin typeface="微软雅黑" panose="020B0503020204020204" pitchFamily="34" charset="-122"/>
                <a:ea typeface="微软雅黑" panose="020B0503020204020204" pitchFamily="34" charset="-122"/>
              </a:rPr>
              <a:t>方法中设置属性并初始化。</a:t>
            </a:r>
          </a:p>
          <a:p>
            <a:pPr indent="457200">
              <a:lnSpc>
                <a:spcPct val="150000"/>
              </a:lnSpc>
            </a:pPr>
            <a:r>
              <a:rPr lang="zh-CN" altLang="en-US" dirty="0">
                <a:latin typeface="微软雅黑" panose="020B0503020204020204" pitchFamily="34" charset="-122"/>
                <a:ea typeface="微软雅黑" panose="020B0503020204020204" pitchFamily="34" charset="-122"/>
              </a:rPr>
              <a:t>代码如下：</a:t>
            </a:r>
          </a:p>
        </p:txBody>
      </p:sp>
      <p:pic>
        <p:nvPicPr>
          <p:cNvPr id="2" name="图片 1">
            <a:extLst>
              <a:ext uri="{FF2B5EF4-FFF2-40B4-BE49-F238E27FC236}">
                <a16:creationId xmlns:a16="http://schemas.microsoft.com/office/drawing/2014/main" id="{3FD48211-BEA2-477D-93CC-7A0A76DEDBC4}"/>
              </a:ext>
            </a:extLst>
          </p:cNvPr>
          <p:cNvPicPr>
            <a:picLocks noChangeAspect="1"/>
          </p:cNvPicPr>
          <p:nvPr/>
        </p:nvPicPr>
        <p:blipFill>
          <a:blip r:embed="rId3"/>
          <a:stretch>
            <a:fillRect/>
          </a:stretch>
        </p:blipFill>
        <p:spPr>
          <a:xfrm>
            <a:off x="1791808" y="2575032"/>
            <a:ext cx="5172456" cy="2499360"/>
          </a:xfrm>
          <a:prstGeom prst="rect">
            <a:avLst/>
          </a:prstGeom>
        </p:spPr>
      </p:pic>
      <p:sp>
        <p:nvSpPr>
          <p:cNvPr id="8" name="文本框 7">
            <a:extLst>
              <a:ext uri="{FF2B5EF4-FFF2-40B4-BE49-F238E27FC236}">
                <a16:creationId xmlns:a16="http://schemas.microsoft.com/office/drawing/2014/main" id="{7E0372ED-4177-4458-8DEB-6BCCD1AAD230}"/>
              </a:ext>
            </a:extLst>
          </p:cNvPr>
          <p:cNvSpPr txBox="1"/>
          <p:nvPr/>
        </p:nvSpPr>
        <p:spPr>
          <a:xfrm>
            <a:off x="1213815" y="4955408"/>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执行程序，结果如下。</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这是一个初始化方法</a:t>
            </a:r>
          </a:p>
          <a:p>
            <a:pPr indent="457200">
              <a:lnSpc>
                <a:spcPct val="150000"/>
              </a:lnSpc>
            </a:pPr>
            <a:r>
              <a:rPr lang="en-US" altLang="zh-CN" dirty="0">
                <a:latin typeface="微软雅黑" panose="020B0503020204020204" pitchFamily="34" charset="-122"/>
                <a:ea typeface="微软雅黑" panose="020B0503020204020204" pitchFamily="34" charset="-122"/>
              </a:rPr>
              <a:t>Tom </a:t>
            </a:r>
            <a:r>
              <a:rPr lang="zh-CN" altLang="en-US" dirty="0">
                <a:latin typeface="微软雅黑" panose="020B0503020204020204" pitchFamily="34" charset="-122"/>
                <a:ea typeface="微软雅黑" panose="020B0503020204020204" pitchFamily="34" charset="-122"/>
              </a:rPr>
              <a:t>爱吃骨头</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046194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&gt;&gt;&gt; class </a:t>
            </a:r>
            <a:r>
              <a:rPr lang="en-US" altLang="zh-CN" dirty="0" err="1"/>
              <a:t>DelDemo</a:t>
            </a:r>
            <a:r>
              <a:rPr lang="en-US" altLang="zh-CN" dirty="0"/>
              <a:t>:</a:t>
            </a:r>
            <a:endParaRPr lang="zh-CN" altLang="zh-CN" dirty="0"/>
          </a:p>
          <a:p>
            <a:r>
              <a:rPr lang="en-US" altLang="zh-CN" dirty="0"/>
              <a:t>    def __</a:t>
            </a:r>
            <a:r>
              <a:rPr lang="en-US" altLang="zh-CN" dirty="0" err="1"/>
              <a:t>init</a:t>
            </a:r>
            <a:r>
              <a:rPr lang="en-US" altLang="zh-CN" dirty="0"/>
              <a:t>__(self):</a:t>
            </a:r>
            <a:endParaRPr lang="zh-CN" altLang="zh-CN" dirty="0"/>
          </a:p>
          <a:p>
            <a:r>
              <a:rPr lang="en-US" altLang="zh-CN" dirty="0"/>
              <a:t>        print("__</a:t>
            </a:r>
            <a:r>
              <a:rPr lang="en-US" altLang="zh-CN" dirty="0" err="1"/>
              <a:t>init</a:t>
            </a:r>
            <a:r>
              <a:rPr lang="en-US" altLang="zh-CN" dirty="0"/>
              <a:t>__</a:t>
            </a:r>
            <a:r>
              <a:rPr lang="zh-CN" altLang="zh-CN" dirty="0"/>
              <a:t>方法被调用了！</a:t>
            </a:r>
            <a:r>
              <a:rPr lang="en-US" altLang="zh-CN" dirty="0"/>
              <a:t>")</a:t>
            </a:r>
            <a:endParaRPr lang="zh-CN" altLang="zh-CN" dirty="0"/>
          </a:p>
          <a:p>
            <a:r>
              <a:rPr lang="en-US" altLang="zh-CN" dirty="0"/>
              <a:t>    def __del__(self):</a:t>
            </a:r>
            <a:endParaRPr lang="zh-CN" altLang="zh-CN" dirty="0"/>
          </a:p>
          <a:p>
            <a:r>
              <a:rPr lang="en-US" altLang="zh-CN" dirty="0"/>
              <a:t>        print("__del__</a:t>
            </a:r>
            <a:r>
              <a:rPr lang="zh-CN" altLang="zh-CN" dirty="0"/>
              <a:t>方法被调用了！</a:t>
            </a:r>
            <a:r>
              <a:rPr lang="en-US" altLang="zh-CN" dirty="0"/>
              <a:t>")</a:t>
            </a:r>
            <a:endParaRPr lang="zh-CN" altLang="zh-CN" dirty="0"/>
          </a:p>
          <a:p>
            <a:r>
              <a:rPr lang="en-US" altLang="zh-CN" dirty="0"/>
              <a:t>&gt;&gt;&gt; d1 = </a:t>
            </a:r>
            <a:r>
              <a:rPr lang="en-US" altLang="zh-CN" dirty="0" err="1"/>
              <a:t>DelDemo</a:t>
            </a:r>
            <a:r>
              <a:rPr lang="en-US" altLang="zh-CN" dirty="0"/>
              <a:t>()</a:t>
            </a:r>
            <a:endParaRPr lang="zh-CN" altLang="zh-CN" dirty="0"/>
          </a:p>
          <a:p>
            <a:r>
              <a:rPr lang="en-US" altLang="zh-CN" dirty="0"/>
              <a:t>__</a:t>
            </a:r>
            <a:r>
              <a:rPr lang="en-US" altLang="zh-CN" dirty="0" err="1"/>
              <a:t>init</a:t>
            </a:r>
            <a:r>
              <a:rPr lang="en-US" altLang="zh-CN" dirty="0"/>
              <a:t>__</a:t>
            </a:r>
            <a:r>
              <a:rPr lang="zh-CN" altLang="zh-CN" dirty="0"/>
              <a:t>方法被调用了！</a:t>
            </a:r>
          </a:p>
          <a:p>
            <a:r>
              <a:rPr lang="en-US" altLang="zh-CN" dirty="0"/>
              <a:t>&gt;&gt;&gt; d2 = d1</a:t>
            </a:r>
            <a:endParaRPr lang="zh-CN" altLang="zh-CN" dirty="0"/>
          </a:p>
          <a:p>
            <a:r>
              <a:rPr lang="en-US" altLang="zh-CN" dirty="0"/>
              <a:t>&gt;&gt;&gt; d3 = d2</a:t>
            </a:r>
            <a:endParaRPr lang="zh-CN" altLang="zh-CN" dirty="0"/>
          </a:p>
          <a:p>
            <a:r>
              <a:rPr lang="en-US" altLang="zh-CN" dirty="0"/>
              <a:t>&gt;&gt;&gt; del d1</a:t>
            </a:r>
            <a:endParaRPr lang="zh-CN" altLang="zh-CN" dirty="0"/>
          </a:p>
          <a:p>
            <a:r>
              <a:rPr lang="en-US" altLang="zh-CN" dirty="0"/>
              <a:t>&gt;&gt;&gt; del d2</a:t>
            </a:r>
            <a:endParaRPr lang="zh-CN" altLang="zh-CN" dirty="0"/>
          </a:p>
          <a:p>
            <a:r>
              <a:rPr lang="en-US" altLang="zh-CN" dirty="0"/>
              <a:t>&gt;&gt;&gt; del d3</a:t>
            </a:r>
            <a:endParaRPr lang="zh-CN" altLang="zh-CN" dirty="0"/>
          </a:p>
          <a:p>
            <a:r>
              <a:rPr lang="en-US" altLang="zh-CN" dirty="0"/>
              <a:t>__del__</a:t>
            </a:r>
            <a:r>
              <a:rPr lang="zh-CN" altLang="zh-CN" dirty="0"/>
              <a:t>方法被调用了！</a:t>
            </a:r>
          </a:p>
        </p:txBody>
      </p:sp>
      <p:sp>
        <p:nvSpPr>
          <p:cNvPr id="67" name="Rectangle 18"/>
          <p:cNvSpPr>
            <a:spLocks noChangeArrowheads="1"/>
          </p:cNvSpPr>
          <p:nvPr/>
        </p:nvSpPr>
        <p:spPr bwMode="auto">
          <a:xfrm>
            <a:off x="1491788" y="444578"/>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析构方法</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如果说</a:t>
            </a:r>
            <a:r>
              <a:rPr lang="en-US" altLang="zh-CN">
                <a:latin typeface="微软雅黑" panose="020B0503020204020204" pitchFamily="34" charset="-122"/>
                <a:ea typeface="微软雅黑" panose="020B0503020204020204" pitchFamily="34" charset="-122"/>
              </a:rPr>
              <a:t>__init__</a:t>
            </a:r>
            <a:r>
              <a:rPr lang="zh-CN" altLang="en-US">
                <a:latin typeface="微软雅黑" panose="020B0503020204020204" pitchFamily="34" charset="-122"/>
                <a:ea typeface="微软雅黑" panose="020B0503020204020204" pitchFamily="34" charset="-122"/>
              </a:rPr>
              <a:t>方法是对象的构造器的话，那么</a:t>
            </a: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也提供了一个析构器，叫做</a:t>
            </a:r>
            <a:r>
              <a:rPr lang="en-US" altLang="zh-CN">
                <a:latin typeface="微软雅黑" panose="020B0503020204020204" pitchFamily="34" charset="-122"/>
                <a:ea typeface="微软雅黑" panose="020B0503020204020204" pitchFamily="34" charset="-122"/>
              </a:rPr>
              <a:t>__del__</a:t>
            </a:r>
            <a:r>
              <a:rPr lang="zh-CN" altLang="en-US">
                <a:latin typeface="微软雅黑" panose="020B0503020204020204" pitchFamily="34" charset="-122"/>
                <a:ea typeface="微软雅黑" panose="020B0503020204020204" pitchFamily="34" charset="-122"/>
              </a:rPr>
              <a:t>方法，当对象将要被销毁的时候，这个方法就会被调用，用来释放对象占用的资源。如果程序没有显式定义该方法，</a:t>
            </a: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将会提供一个默认的析构方法进行必要的清理工作。举例体会一下</a:t>
            </a:r>
            <a:r>
              <a:rPr lang="en-US" altLang="zh-CN">
                <a:latin typeface="微软雅黑" panose="020B0503020204020204" pitchFamily="34" charset="-122"/>
                <a:ea typeface="微软雅黑" panose="020B0503020204020204" pitchFamily="34" charset="-122"/>
              </a:rPr>
              <a:t>__del__</a:t>
            </a:r>
            <a:r>
              <a:rPr lang="zh-CN" altLang="en-US">
                <a:latin typeface="微软雅黑" panose="020B0503020204020204" pitchFamily="34" charset="-122"/>
                <a:ea typeface="微软雅黑" panose="020B0503020204020204" pitchFamily="34" charset="-122"/>
              </a:rPr>
              <a:t>方法执行的时机。</a:t>
            </a: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F10F529-6643-4D93-81A2-E2D24BFA5898}"/>
              </a:ext>
            </a:extLst>
          </p:cNvPr>
          <p:cNvPicPr>
            <a:picLocks noChangeAspect="1"/>
          </p:cNvPicPr>
          <p:nvPr/>
        </p:nvPicPr>
        <p:blipFill rotWithShape="1">
          <a:blip r:embed="rId3"/>
          <a:srcRect l="33393"/>
          <a:stretch/>
        </p:blipFill>
        <p:spPr>
          <a:xfrm>
            <a:off x="2687641" y="3429000"/>
            <a:ext cx="4059382" cy="2984422"/>
          </a:xfrm>
          <a:prstGeom prst="rect">
            <a:avLst/>
          </a:prstGeom>
        </p:spPr>
      </p:pic>
    </p:spTree>
    <p:extLst>
      <p:ext uri="{BB962C8B-B14F-4D97-AF65-F5344CB8AC3E}">
        <p14:creationId xmlns:p14="http://schemas.microsoft.com/office/powerpoint/2010/main" val="218699506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217061"/>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面向对象程序设计思想</a:t>
            </a:r>
          </a:p>
        </p:txBody>
      </p:sp>
      <p:sp>
        <p:nvSpPr>
          <p:cNvPr id="8" name="Rectangle 18"/>
          <p:cNvSpPr>
            <a:spLocks noChangeArrowheads="1"/>
          </p:cNvSpPr>
          <p:nvPr/>
        </p:nvSpPr>
        <p:spPr bwMode="auto">
          <a:xfrm>
            <a:off x="4248704" y="28667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Python</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中的类和对象</a:t>
            </a:r>
          </a:p>
        </p:txBody>
      </p:sp>
      <p:sp>
        <p:nvSpPr>
          <p:cNvPr id="9" name="Rectangle 18"/>
          <p:cNvSpPr>
            <a:spLocks noChangeArrowheads="1"/>
          </p:cNvSpPr>
          <p:nvPr/>
        </p:nvSpPr>
        <p:spPr bwMode="auto">
          <a:xfrm>
            <a:off x="4248704" y="351633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类成员与实例成员</a:t>
            </a:r>
          </a:p>
        </p:txBody>
      </p:sp>
      <p:sp>
        <p:nvSpPr>
          <p:cNvPr id="10" name="Rectangle 18">
            <a:extLst>
              <a:ext uri="{FF2B5EF4-FFF2-40B4-BE49-F238E27FC236}">
                <a16:creationId xmlns:a16="http://schemas.microsoft.com/office/drawing/2014/main" id="{02757FAC-51A1-43E3-B9B3-73C792113226}"/>
              </a:ext>
            </a:extLst>
          </p:cNvPr>
          <p:cNvSpPr>
            <a:spLocks noChangeArrowheads="1"/>
          </p:cNvSpPr>
          <p:nvPr/>
        </p:nvSpPr>
        <p:spPr bwMode="auto">
          <a:xfrm>
            <a:off x="4248704" y="4165978"/>
            <a:ext cx="435496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私有成员和</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@property</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装饰器</a:t>
            </a:r>
          </a:p>
        </p:txBody>
      </p:sp>
      <p:sp>
        <p:nvSpPr>
          <p:cNvPr id="11" name="Rectangle 18">
            <a:extLst>
              <a:ext uri="{FF2B5EF4-FFF2-40B4-BE49-F238E27FC236}">
                <a16:creationId xmlns:a16="http://schemas.microsoft.com/office/drawing/2014/main" id="{B19D764D-8CC9-4F5D-AF60-EC6C86248724}"/>
              </a:ext>
            </a:extLst>
          </p:cNvPr>
          <p:cNvSpPr>
            <a:spLocks noChangeArrowheads="1"/>
          </p:cNvSpPr>
          <p:nvPr/>
        </p:nvSpPr>
        <p:spPr bwMode="auto">
          <a:xfrm>
            <a:off x="4248704" y="481561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继承</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类成员与实例成员</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58334" y="408195"/>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类属性和实例属性</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类属性就是在类中定义的属性，通常用来记录与这个类相关的特征，不会记录具体对象的特征，一般通过“类名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访问；而实例属性一般指在构造方法</a:t>
            </a:r>
            <a:r>
              <a:rPr lang="en-US" altLang="zh-CN" dirty="0">
                <a:latin typeface="微软雅黑" panose="020B0503020204020204" pitchFamily="34" charset="-122"/>
                <a:ea typeface="微软雅黑" panose="020B0503020204020204" pitchFamily="34" charset="-122"/>
              </a:rPr>
              <a:t>__</a:t>
            </a:r>
            <a:r>
              <a:rPr lang="en-US" altLang="zh-CN" dirty="0" err="1">
                <a:latin typeface="微软雅黑" panose="020B0503020204020204" pitchFamily="34" charset="-122"/>
                <a:ea typeface="微软雅黑" panose="020B0503020204020204" pitchFamily="34" charset="-122"/>
              </a:rPr>
              <a:t>init</a:t>
            </a:r>
            <a:r>
              <a:rPr lang="en-US" altLang="zh-CN" dirty="0">
                <a:latin typeface="微软雅黑" panose="020B0503020204020204" pitchFamily="34" charset="-122"/>
                <a:ea typeface="微软雅黑" panose="020B0503020204020204" pitchFamily="34" charset="-122"/>
              </a:rPr>
              <a:t>__()</a:t>
            </a:r>
            <a:r>
              <a:rPr lang="zh-CN" altLang="en-US" dirty="0">
                <a:latin typeface="微软雅黑" panose="020B0503020204020204" pitchFamily="34" charset="-122"/>
                <a:ea typeface="微软雅黑" panose="020B0503020204020204" pitchFamily="34" charset="-122"/>
              </a:rPr>
              <a:t>中定义的，定义和使用时必须以</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作为前缀。</a:t>
            </a:r>
          </a:p>
        </p:txBody>
      </p:sp>
      <p:pic>
        <p:nvPicPr>
          <p:cNvPr id="4" name="图片 3">
            <a:extLst>
              <a:ext uri="{FF2B5EF4-FFF2-40B4-BE49-F238E27FC236}">
                <a16:creationId xmlns:a16="http://schemas.microsoft.com/office/drawing/2014/main" id="{8618FC18-6D55-4522-8BD6-16C2D6C4D70E}"/>
              </a:ext>
            </a:extLst>
          </p:cNvPr>
          <p:cNvPicPr>
            <a:picLocks noChangeAspect="1"/>
          </p:cNvPicPr>
          <p:nvPr/>
        </p:nvPicPr>
        <p:blipFill>
          <a:blip r:embed="rId3"/>
          <a:stretch>
            <a:fillRect/>
          </a:stretch>
        </p:blipFill>
        <p:spPr>
          <a:xfrm>
            <a:off x="3144025" y="3512816"/>
            <a:ext cx="4787849" cy="2388864"/>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524921"/>
            <a:ext cx="52026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类方法、实例方法和静态方法</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类方法</a:t>
            </a:r>
          </a:p>
          <a:p>
            <a:pPr indent="457200">
              <a:lnSpc>
                <a:spcPct val="150000"/>
              </a:lnSpc>
            </a:pPr>
            <a:r>
              <a:rPr lang="zh-CN" altLang="en-US" dirty="0">
                <a:latin typeface="微软雅黑" panose="020B0503020204020204" pitchFamily="34" charset="-122"/>
                <a:ea typeface="微软雅黑" panose="020B0503020204020204" pitchFamily="34" charset="-122"/>
              </a:rPr>
              <a:t>类方法就是针对类对象定义的方法，在类方法内部可以直接访问类属性或者调用其他的类方法，语法格式如下。</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classmethod</a:t>
            </a:r>
            <a:r>
              <a:rPr lang="en-US" altLang="zh-CN" dirty="0">
                <a:latin typeface="微软雅黑" panose="020B0503020204020204" pitchFamily="34" charset="-122"/>
                <a:ea typeface="微软雅黑" panose="020B0503020204020204" pitchFamily="34" charset="-122"/>
              </a:rPr>
              <a:t> </a:t>
            </a:r>
          </a:p>
          <a:p>
            <a:pPr indent="457200">
              <a:lnSpc>
                <a:spcPct val="150000"/>
              </a:lnSpc>
            </a:pPr>
            <a:r>
              <a:rPr lang="en-US" altLang="zh-CN" dirty="0">
                <a:latin typeface="微软雅黑" panose="020B0503020204020204" pitchFamily="34" charset="-122"/>
                <a:ea typeface="微软雅黑" panose="020B0503020204020204" pitchFamily="34" charset="-122"/>
              </a:rPr>
              <a:t>def </a:t>
            </a:r>
            <a:r>
              <a:rPr lang="zh-CN" altLang="en-US" dirty="0">
                <a:latin typeface="微软雅黑" panose="020B0503020204020204" pitchFamily="34" charset="-122"/>
                <a:ea typeface="微软雅黑" panose="020B0503020204020204" pitchFamily="34" charset="-122"/>
              </a:rPr>
              <a:t>类方法名</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cls</a:t>
            </a:r>
            <a:r>
              <a:rPr lang="en-US" altLang="zh-CN" dirty="0">
                <a:latin typeface="微软雅黑" panose="020B0503020204020204" pitchFamily="34" charset="-122"/>
                <a:ea typeface="微软雅黑" panose="020B0503020204020204" pitchFamily="34" charset="-122"/>
              </a:rPr>
              <a:t>): </a:t>
            </a:r>
          </a:p>
          <a:p>
            <a:pPr indent="457200">
              <a:lnSpc>
                <a:spcPct val="150000"/>
              </a:lnSpc>
            </a:pPr>
            <a:r>
              <a:rPr lang="en-US" altLang="zh-CN" dirty="0">
                <a:latin typeface="微软雅黑" panose="020B0503020204020204" pitchFamily="34" charset="-122"/>
                <a:ea typeface="微软雅黑" panose="020B0503020204020204" pitchFamily="34" charset="-122"/>
              </a:rPr>
              <a:t>Pass</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14090" y="523042"/>
            <a:ext cx="52026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类方法、实例方法和静态方法</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986790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实例方法</a:t>
            </a:r>
          </a:p>
          <a:p>
            <a:pPr indent="457200">
              <a:lnSpc>
                <a:spcPct val="150000"/>
              </a:lnSpc>
            </a:pPr>
            <a:r>
              <a:rPr lang="zh-CN" altLang="en-US" dirty="0">
                <a:latin typeface="微软雅黑" panose="020B0503020204020204" pitchFamily="34" charset="-122"/>
                <a:ea typeface="微软雅黑" panose="020B0503020204020204" pitchFamily="34" charset="-122"/>
              </a:rPr>
              <a:t>实例方法是从属于实例对象的方法。实例方法的定义格式如下。 </a:t>
            </a:r>
          </a:p>
          <a:p>
            <a:pPr indent="457200">
              <a:lnSpc>
                <a:spcPct val="150000"/>
              </a:lnSpc>
            </a:pPr>
            <a:r>
              <a:rPr lang="en-US" altLang="zh-CN" dirty="0">
                <a:latin typeface="微软雅黑" panose="020B0503020204020204" pitchFamily="34" charset="-122"/>
                <a:ea typeface="微软雅黑" panose="020B0503020204020204" pitchFamily="34" charset="-122"/>
              </a:rPr>
              <a:t>def </a:t>
            </a:r>
            <a:r>
              <a:rPr lang="zh-CN" altLang="en-US" dirty="0">
                <a:latin typeface="微软雅黑" panose="020B0503020204020204" pitchFamily="34" charset="-122"/>
                <a:ea typeface="微软雅黑" panose="020B0503020204020204" pitchFamily="34" charset="-122"/>
              </a:rPr>
              <a:t>方法名</a:t>
            </a:r>
            <a:r>
              <a:rPr lang="en-US" altLang="zh-CN" dirty="0">
                <a:latin typeface="微软雅黑" panose="020B0503020204020204" pitchFamily="34" charset="-122"/>
                <a:ea typeface="微软雅黑" panose="020B0503020204020204" pitchFamily="34" charset="-122"/>
              </a:rPr>
              <a:t>(self [,</a:t>
            </a:r>
            <a:r>
              <a:rPr lang="zh-CN" altLang="en-US" dirty="0">
                <a:latin typeface="微软雅黑" panose="020B0503020204020204" pitchFamily="34" charset="-122"/>
                <a:ea typeface="微软雅黑" panose="020B0503020204020204" pitchFamily="34" charset="-122"/>
              </a:rPr>
              <a:t>形参列表</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函数体</a:t>
            </a:r>
          </a:p>
          <a:p>
            <a:pPr indent="457200">
              <a:lnSpc>
                <a:spcPct val="150000"/>
              </a:lnSpc>
            </a:pPr>
            <a:r>
              <a:rPr lang="zh-CN" altLang="en-US" dirty="0">
                <a:latin typeface="微软雅黑" panose="020B0503020204020204" pitchFamily="34" charset="-122"/>
                <a:ea typeface="微软雅黑" panose="020B0503020204020204" pitchFamily="34" charset="-122"/>
              </a:rPr>
              <a:t>方法的调用格式如下。</a:t>
            </a:r>
          </a:p>
          <a:p>
            <a:pPr indent="457200">
              <a:lnSpc>
                <a:spcPct val="150000"/>
              </a:lnSpc>
            </a:pPr>
            <a:r>
              <a:rPr lang="zh-CN" altLang="en-US" dirty="0">
                <a:latin typeface="微软雅黑" panose="020B0503020204020204" pitchFamily="34" charset="-122"/>
                <a:ea typeface="微软雅黑" panose="020B0503020204020204" pitchFamily="34" charset="-122"/>
              </a:rPr>
              <a:t>对象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方法名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实参列表</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在定义和使用实例方法时，需要注意以下两点。</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）定义实例方法时，第一个参数必须为</a:t>
            </a:r>
            <a:r>
              <a:rPr lang="en-US" altLang="zh-CN" dirty="0">
                <a:latin typeface="微软雅黑" panose="020B0503020204020204" pitchFamily="34" charset="-122"/>
                <a:ea typeface="微软雅黑" panose="020B0503020204020204" pitchFamily="34" charset="-122"/>
              </a:rPr>
              <a:t>self</a:t>
            </a:r>
            <a:r>
              <a:rPr lang="zh-CN" altLang="en-US" dirty="0">
                <a:latin typeface="微软雅黑" panose="020B0503020204020204" pitchFamily="34" charset="-122"/>
                <a:ea typeface="微软雅黑" panose="020B0503020204020204" pitchFamily="34" charset="-122"/>
              </a:rPr>
              <a:t>。和前面一样，</a:t>
            </a:r>
            <a:r>
              <a:rPr lang="en-US" altLang="zh-CN" dirty="0">
                <a:latin typeface="微软雅黑" panose="020B0503020204020204" pitchFamily="34" charset="-122"/>
                <a:ea typeface="微软雅黑" panose="020B0503020204020204" pitchFamily="34" charset="-122"/>
              </a:rPr>
              <a:t>self </a:t>
            </a:r>
            <a:r>
              <a:rPr lang="zh-CN" altLang="en-US" dirty="0">
                <a:latin typeface="微软雅黑" panose="020B0503020204020204" pitchFamily="34" charset="-122"/>
                <a:ea typeface="微软雅黑" panose="020B0503020204020204" pitchFamily="34" charset="-122"/>
              </a:rPr>
              <a:t>指当前的实例对象。</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）调用实例方法时，不需要也不能给</a:t>
            </a:r>
            <a:r>
              <a:rPr lang="en-US" altLang="zh-CN" dirty="0">
                <a:latin typeface="微软雅黑" panose="020B0503020204020204" pitchFamily="34" charset="-122"/>
                <a:ea typeface="微软雅黑" panose="020B0503020204020204" pitchFamily="34" charset="-122"/>
              </a:rPr>
              <a:t>self </a:t>
            </a:r>
            <a:r>
              <a:rPr lang="zh-CN" altLang="en-US" dirty="0">
                <a:latin typeface="微软雅黑" panose="020B0503020204020204" pitchFamily="34" charset="-122"/>
                <a:ea typeface="微软雅黑" panose="020B0503020204020204" pitchFamily="34" charset="-122"/>
              </a:rPr>
              <a:t>传参。</a:t>
            </a:r>
            <a:r>
              <a:rPr lang="en-US" altLang="zh-CN" dirty="0">
                <a:latin typeface="微软雅黑" panose="020B0503020204020204" pitchFamily="34" charset="-122"/>
                <a:ea typeface="微软雅黑" panose="020B0503020204020204" pitchFamily="34" charset="-122"/>
              </a:rPr>
              <a:t>self </a:t>
            </a:r>
            <a:r>
              <a:rPr lang="zh-CN" altLang="en-US" dirty="0">
                <a:latin typeface="微软雅黑" panose="020B0503020204020204" pitchFamily="34" charset="-122"/>
                <a:ea typeface="微软雅黑" panose="020B0503020204020204" pitchFamily="34" charset="-122"/>
              </a:rPr>
              <a:t>由解释器自动传参。</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264531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6" y="402985"/>
            <a:ext cx="52026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类方法、实例方法和静态方法</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019175" y="1425625"/>
            <a:ext cx="9867900" cy="502939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静态方法</a:t>
            </a:r>
          </a:p>
          <a:p>
            <a:pPr indent="457200">
              <a:lnSpc>
                <a:spcPct val="150000"/>
              </a:lnSpc>
            </a:pPr>
            <a:r>
              <a:rPr lang="en-US" altLang="zh-CN" dirty="0">
                <a:latin typeface="微软雅黑" panose="020B0503020204020204" pitchFamily="34" charset="-122"/>
                <a:ea typeface="微软雅黑" panose="020B0503020204020204" pitchFamily="34" charset="-122"/>
              </a:rPr>
              <a:t>Python </a:t>
            </a:r>
            <a:r>
              <a:rPr lang="zh-CN" altLang="en-US" dirty="0">
                <a:latin typeface="微软雅黑" panose="020B0503020204020204" pitchFamily="34" charset="-122"/>
                <a:ea typeface="微软雅黑" panose="020B0503020204020204" pitchFamily="34" charset="-122"/>
              </a:rPr>
              <a:t>中允许定义与“类对象”无关的方法 ，称为“静态方法”。“静态方法”和在模块中定义普通函数没有区别 ，只不过“静态方法”放到了“类的名字空间里面”，需要通过“类调用”。</a:t>
            </a:r>
          </a:p>
          <a:p>
            <a:pPr indent="457200">
              <a:lnSpc>
                <a:spcPct val="150000"/>
              </a:lnSpc>
            </a:pPr>
            <a:r>
              <a:rPr lang="zh-CN" altLang="en-US" dirty="0">
                <a:latin typeface="微软雅黑" panose="020B0503020204020204" pitchFamily="34" charset="-122"/>
                <a:ea typeface="微软雅黑" panose="020B0503020204020204" pitchFamily="34" charset="-122"/>
              </a:rPr>
              <a:t>静态方法通过装饰器</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staticmethod</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来定义，格式如下： </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staticmethod</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def </a:t>
            </a:r>
            <a:r>
              <a:rPr lang="zh-CN" altLang="en-US" dirty="0">
                <a:latin typeface="微软雅黑" panose="020B0503020204020204" pitchFamily="34" charset="-122"/>
                <a:ea typeface="微软雅黑" panose="020B0503020204020204" pitchFamily="34" charset="-122"/>
              </a:rPr>
              <a:t>静态方法名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形参列表</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 </a:t>
            </a:r>
          </a:p>
          <a:p>
            <a:pPr indent="457200">
              <a:lnSpc>
                <a:spcPct val="150000"/>
              </a:lnSpc>
            </a:pPr>
            <a:r>
              <a:rPr lang="zh-CN" altLang="en-US" dirty="0">
                <a:latin typeface="微软雅黑" panose="020B0503020204020204" pitchFamily="34" charset="-122"/>
                <a:ea typeface="微软雅黑" panose="020B0503020204020204" pitchFamily="34" charset="-122"/>
              </a:rPr>
              <a:t>函数体</a:t>
            </a:r>
          </a:p>
          <a:p>
            <a:pPr indent="457200">
              <a:lnSpc>
                <a:spcPct val="150000"/>
              </a:lnSpc>
            </a:pPr>
            <a:r>
              <a:rPr lang="zh-CN" altLang="en-US" dirty="0">
                <a:latin typeface="微软雅黑" panose="020B0503020204020204" pitchFamily="34" charset="-122"/>
                <a:ea typeface="微软雅黑" panose="020B0503020204020204" pitchFamily="34" charset="-122"/>
              </a:rPr>
              <a:t>其中：</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staticmethod</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必须位于方法上面一行；</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）调用静态方法格式：“类名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静态方法名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参数列表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）静态方法中访问实例属性和实例方法会导致错误。</a:t>
            </a:r>
          </a:p>
        </p:txBody>
      </p:sp>
    </p:spTree>
    <p:extLst>
      <p:ext uri="{BB962C8B-B14F-4D97-AF65-F5344CB8AC3E}">
        <p14:creationId xmlns:p14="http://schemas.microsoft.com/office/powerpoint/2010/main" val="515699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3356385" y="3925053"/>
            <a:ext cx="6452634"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2800" b="1">
                <a:solidFill>
                  <a:schemeClr val="tx1">
                    <a:lumMod val="75000"/>
                    <a:lumOff val="25000"/>
                  </a:schemeClr>
                </a:solidFill>
                <a:latin typeface="思源黑体" panose="020B0500000000000000" pitchFamily="34" charset="-122"/>
                <a:ea typeface="思源黑体" panose="020B0500000000000000" pitchFamily="34" charset="-122"/>
              </a:rPr>
              <a:t>私有成员和</a:t>
            </a:r>
            <a:r>
              <a:rPr lang="en-US" altLang="zh-CN" sz="2800" b="1">
                <a:solidFill>
                  <a:schemeClr val="tx1">
                    <a:lumMod val="75000"/>
                    <a:lumOff val="25000"/>
                  </a:schemeClr>
                </a:solidFill>
                <a:latin typeface="思源黑体" panose="020B0500000000000000" pitchFamily="34" charset="-122"/>
                <a:ea typeface="思源黑体" panose="020B0500000000000000" pitchFamily="34" charset="-122"/>
              </a:rPr>
              <a:t>@property</a:t>
            </a:r>
            <a:r>
              <a:rPr lang="zh-CN" altLang="en-US" sz="2800" b="1">
                <a:solidFill>
                  <a:schemeClr val="tx1">
                    <a:lumMod val="75000"/>
                    <a:lumOff val="25000"/>
                  </a:schemeClr>
                </a:solidFill>
                <a:latin typeface="思源黑体" panose="020B0500000000000000" pitchFamily="34" charset="-122"/>
                <a:ea typeface="思源黑体" panose="020B0500000000000000" pitchFamily="34" charset="-122"/>
              </a:rPr>
              <a:t>装饰器</a:t>
            </a:r>
            <a:endParaRPr lang="zh-CN" altLang="en-US" sz="28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55697" y="559285"/>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私有成员</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502939" y="1953051"/>
            <a:ext cx="8529638" cy="2951898"/>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Python </a:t>
            </a:r>
            <a:r>
              <a:rPr lang="zh-CN" altLang="en-US">
                <a:latin typeface="微软雅黑" panose="020B0503020204020204" pitchFamily="34" charset="-122"/>
                <a:ea typeface="微软雅黑" panose="020B0503020204020204" pitchFamily="34" charset="-122"/>
              </a:rPr>
              <a:t>对于类的成员没有严格的访问控制限制，这与其他面向对象语言有区别。关于私有属性和私有方法，有如下要点。</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）通常约定，两个下划线开头的属性和方法是私有的</a:t>
            </a:r>
            <a:r>
              <a:rPr lang="en-US" altLang="zh-CN">
                <a:latin typeface="微软雅黑" panose="020B0503020204020204" pitchFamily="34" charset="-122"/>
                <a:ea typeface="微软雅黑" panose="020B0503020204020204" pitchFamily="34" charset="-122"/>
              </a:rPr>
              <a:t>(private)</a:t>
            </a:r>
            <a:r>
              <a:rPr lang="zh-CN" altLang="en-US">
                <a:latin typeface="微软雅黑" panose="020B0503020204020204" pitchFamily="34" charset="-122"/>
                <a:ea typeface="微软雅黑" panose="020B0503020204020204" pitchFamily="34" charset="-122"/>
              </a:rPr>
              <a:t>，其他为公共的</a:t>
            </a:r>
            <a:r>
              <a:rPr lang="en-US" altLang="zh-CN">
                <a:latin typeface="微软雅黑" panose="020B0503020204020204" pitchFamily="34" charset="-122"/>
                <a:ea typeface="微软雅黑" panose="020B0503020204020204" pitchFamily="34" charset="-122"/>
              </a:rPr>
              <a:t>(public)</a:t>
            </a:r>
            <a:r>
              <a:rPr lang="zh-CN" altLang="en-US">
                <a:latin typeface="微软雅黑" panose="020B0503020204020204" pitchFamily="34" charset="-122"/>
                <a:ea typeface="微软雅黑" panose="020B0503020204020204" pitchFamily="34" charset="-122"/>
              </a:rPr>
              <a:t>；</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）类内部可以访问私有属性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方法；</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）类外部不能直接访问私有属性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方法；</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）类外部可以通过“</a:t>
            </a:r>
            <a:r>
              <a:rPr lang="en-US" altLang="zh-CN">
                <a:latin typeface="微软雅黑" panose="020B0503020204020204" pitchFamily="34" charset="-122"/>
                <a:ea typeface="微软雅黑" panose="020B0503020204020204" pitchFamily="34" charset="-122"/>
              </a:rPr>
              <a:t>_</a:t>
            </a:r>
            <a:r>
              <a:rPr lang="zh-CN" altLang="en-US">
                <a:latin typeface="微软雅黑" panose="020B0503020204020204" pitchFamily="34" charset="-122"/>
                <a:ea typeface="微软雅黑" panose="020B0503020204020204" pitchFamily="34" charset="-122"/>
              </a:rPr>
              <a:t>类名</a:t>
            </a:r>
            <a:r>
              <a:rPr lang="en-US" altLang="zh-CN">
                <a:latin typeface="微软雅黑" panose="020B0503020204020204" pitchFamily="34" charset="-122"/>
                <a:ea typeface="微软雅黑" panose="020B0503020204020204" pitchFamily="34" charset="-122"/>
              </a:rPr>
              <a:t>__</a:t>
            </a:r>
            <a:r>
              <a:rPr lang="zh-CN" altLang="en-US">
                <a:latin typeface="微软雅黑" panose="020B0503020204020204" pitchFamily="34" charset="-122"/>
                <a:ea typeface="微软雅黑" panose="020B0503020204020204" pitchFamily="34" charset="-122"/>
              </a:rPr>
              <a:t>私有属性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方法名”访问私有属性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方法。</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14090" y="524921"/>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8.4.2 @property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装饰器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@property</a:t>
            </a:r>
            <a:r>
              <a:rPr lang="zh-CN" altLang="en-US" dirty="0">
                <a:latin typeface="微软雅黑" panose="020B0503020204020204" pitchFamily="34" charset="-122"/>
                <a:ea typeface="微软雅黑" panose="020B0503020204020204" pitchFamily="34" charset="-122"/>
              </a:rPr>
              <a:t>装饰器是用于将一个方法转换为属性。其主要作用是允许通过访问属性的方式来调用一个方法，而不需要在调用时再加括号。这样做的好处是代码更加简洁、直观，并且可以更好地控制对属性的访问和修改。</a:t>
            </a:r>
          </a:p>
          <a:p>
            <a:pPr indent="457200">
              <a:lnSpc>
                <a:spcPct val="150000"/>
              </a:lnSpc>
            </a:pPr>
            <a:r>
              <a:rPr lang="zh-CN" altLang="en-US"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@property</a:t>
            </a:r>
            <a:r>
              <a:rPr lang="zh-CN" altLang="en-US" dirty="0">
                <a:latin typeface="微软雅黑" panose="020B0503020204020204" pitchFamily="34" charset="-122"/>
                <a:ea typeface="微软雅黑" panose="020B0503020204020204" pitchFamily="34" charset="-122"/>
              </a:rPr>
              <a:t>装饰器，可以定义只读属性、可写属性，甚至可以在设置或删除属性时执行特定的逻辑。下面通过一个具体的示例，展示</a:t>
            </a:r>
            <a:r>
              <a:rPr lang="en-US" altLang="zh-CN" dirty="0">
                <a:latin typeface="微软雅黑" panose="020B0503020204020204" pitchFamily="34" charset="-122"/>
                <a:ea typeface="微软雅黑" panose="020B0503020204020204" pitchFamily="34" charset="-122"/>
              </a:rPr>
              <a:t>@property</a:t>
            </a:r>
            <a:r>
              <a:rPr lang="zh-CN" altLang="en-US" dirty="0">
                <a:latin typeface="微软雅黑" panose="020B0503020204020204" pitchFamily="34" charset="-122"/>
                <a:ea typeface="微软雅黑" panose="020B0503020204020204" pitchFamily="34" charset="-122"/>
              </a:rPr>
              <a:t>装饰器的用法和优势。</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82058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2" y="434838"/>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8.4.2 @property</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装饰器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@property</a:t>
            </a:r>
            <a:r>
              <a:rPr lang="zh-CN" altLang="en-US" dirty="0">
                <a:latin typeface="微软雅黑" panose="020B0503020204020204" pitchFamily="34" charset="-122"/>
                <a:ea typeface="微软雅黑" panose="020B0503020204020204" pitchFamily="34" charset="-122"/>
              </a:rPr>
              <a:t>装饰器的优势在于：</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）代码简洁性：通过访问属性的方式调用方法，无需使用括号，使代码更加简洁；</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）封装性：可以隐藏实现细节，只暴露必要的接口给外部使用；</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）数据验证：在设置属性时可以进行数据验证，确保数据的合法性和一致性；</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）计算属性：可以通过方法来动态计算属性的值，而不是直接存储在实例变量中；</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）灵活性：可以随时更改属性的实现逻辑，而无需修改调用代码。</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37000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继承</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面向对象程序设计（</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Object Oriented Programming</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OOP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）的思想主要针对大型软件设计而提出的，目的是使软件设计更加灵活，能够很好地支持代码复用和设计复用，并且使代码具有更好的可读性和可扩展性。</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Python</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完全采用了面向对象的思想，是真正面向对象的编程语言，完全支持面向对象的基本功能。</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502939" y="52539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Python</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语言程序设计基础</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1"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单一继承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单一继承即子类只能有一个父类，但父类可以拥有多个子类，单一继承的语法结构如下：</a:t>
            </a:r>
          </a:p>
          <a:p>
            <a:pPr indent="457200">
              <a:lnSpc>
                <a:spcPct val="150000"/>
              </a:lnSpc>
            </a:pPr>
            <a:r>
              <a:rPr lang="en-US" altLang="zh-CN" dirty="0">
                <a:latin typeface="微软雅黑" panose="020B0503020204020204" pitchFamily="34" charset="-122"/>
                <a:ea typeface="微软雅黑" panose="020B0503020204020204" pitchFamily="34" charset="-122"/>
              </a:rPr>
              <a:t>class </a:t>
            </a:r>
            <a:r>
              <a:rPr lang="zh-CN" altLang="en-US" dirty="0">
                <a:latin typeface="微软雅黑" panose="020B0503020204020204" pitchFamily="34" charset="-122"/>
                <a:ea typeface="微软雅黑" panose="020B0503020204020204" pitchFamily="34" charset="-122"/>
              </a:rPr>
              <a:t>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父类名</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a:latin typeface="微软雅黑" panose="020B0503020204020204" pitchFamily="34" charset="-122"/>
                <a:ea typeface="微软雅黑" panose="020B0503020204020204" pitchFamily="34" charset="-122"/>
              </a:rPr>
              <a:t> 		pass</a:t>
            </a:r>
          </a:p>
          <a:p>
            <a:pPr indent="457200">
              <a:lnSpc>
                <a:spcPct val="150000"/>
              </a:lnSpc>
            </a:pP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支持多重继承，一个子类可以继承多个父类。继承的语法格式如下：</a:t>
            </a:r>
          </a:p>
          <a:p>
            <a:pPr indent="457200">
              <a:lnSpc>
                <a:spcPct val="150000"/>
              </a:lnSpc>
            </a:pPr>
            <a:r>
              <a:rPr lang="en-US" altLang="zh-CN" dirty="0">
                <a:latin typeface="微软雅黑" panose="020B0503020204020204" pitchFamily="34" charset="-122"/>
                <a:ea typeface="微软雅黑" panose="020B0503020204020204" pitchFamily="34" charset="-122"/>
              </a:rPr>
              <a:t>class </a:t>
            </a:r>
            <a:r>
              <a:rPr lang="zh-CN" altLang="en-US" dirty="0">
                <a:latin typeface="微软雅黑" panose="020B0503020204020204" pitchFamily="34" charset="-122"/>
                <a:ea typeface="微软雅黑" panose="020B0503020204020204" pitchFamily="34" charset="-122"/>
              </a:rPr>
              <a:t>子类类名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父类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，父类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类体</a:t>
            </a:r>
          </a:p>
          <a:p>
            <a:pPr indent="457200">
              <a:lnSpc>
                <a:spcPct val="150000"/>
              </a:lnSpc>
            </a:pP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3213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14090"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单一继承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定义子类时，如果需要调用父类构造方法，则必须在其构造函数中调用父类的构造函数。调用格式如下：</a:t>
            </a:r>
          </a:p>
          <a:p>
            <a:pPr indent="457200">
              <a:lnSpc>
                <a:spcPct val="150000"/>
              </a:lnSpc>
            </a:pPr>
            <a:r>
              <a:rPr lang="zh-CN" altLang="en-US">
                <a:latin typeface="微软雅黑" panose="020B0503020204020204" pitchFamily="34" charset="-122"/>
                <a:ea typeface="微软雅黑" panose="020B0503020204020204" pitchFamily="34" charset="-122"/>
              </a:rPr>
              <a:t>父类名</a:t>
            </a:r>
            <a:r>
              <a:rPr lang="en-US" altLang="zh-CN">
                <a:latin typeface="微软雅黑" panose="020B0503020204020204" pitchFamily="34" charset="-122"/>
                <a:ea typeface="微软雅黑" panose="020B0503020204020204" pitchFamily="34" charset="-122"/>
              </a:rPr>
              <a:t>.__init__(self, </a:t>
            </a:r>
            <a:r>
              <a:rPr lang="zh-CN" altLang="en-US">
                <a:latin typeface="微软雅黑" panose="020B0503020204020204" pitchFamily="34" charset="-122"/>
                <a:ea typeface="微软雅黑" panose="020B0503020204020204" pitchFamily="34" charset="-122"/>
              </a:rPr>
              <a:t>参数列表</a:t>
            </a:r>
            <a:r>
              <a:rPr lang="en-US" altLang="zh-CN">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183663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506936"/>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单一继承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019175" y="1413112"/>
            <a:ext cx="9867900" cy="544488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方法重写</a:t>
            </a:r>
          </a:p>
          <a:p>
            <a:pPr indent="457200">
              <a:lnSpc>
                <a:spcPct val="150000"/>
              </a:lnSpc>
            </a:pPr>
            <a:r>
              <a:rPr lang="zh-CN" altLang="en-US" dirty="0">
                <a:latin typeface="微软雅黑" panose="020B0503020204020204" pitchFamily="34" charset="-122"/>
                <a:ea typeface="微软雅黑" panose="020B0503020204020204" pitchFamily="34" charset="-122"/>
              </a:rPr>
              <a:t>当父类的方法实现不能满足子类需求时，子类可以对父类的方法进行修改，在子类中重新定义和父类同名的方法，这就是方法重写。</a:t>
            </a:r>
          </a:p>
          <a:p>
            <a:pPr indent="457200">
              <a:lnSpc>
                <a:spcPct val="150000"/>
              </a:lnSpc>
            </a:pPr>
            <a:r>
              <a:rPr lang="zh-CN" altLang="en-US" dirty="0">
                <a:latin typeface="微软雅黑" panose="020B0503020204020204" pitchFamily="34" charset="-122"/>
                <a:ea typeface="微软雅黑" panose="020B0503020204020204" pitchFamily="34" charset="-122"/>
              </a:rPr>
              <a:t>重写父类方法有两种情况：</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）覆盖父类方法</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如果父类的方法实现和子类的方法实现完全不同，就可以使用覆盖的方式，在子类中重新编写父类的方法实现。具体实现起来就相当于在子类中定义了一个和父类同名的方法并且实现。重写之后，运行时，通过子类对象调用的是子类中重写的方法，而不是父类封装的方法。</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）对父类进行扩展</a:t>
            </a:r>
          </a:p>
          <a:p>
            <a:pPr indent="457200">
              <a:lnSpc>
                <a:spcPct val="150000"/>
              </a:lnSpc>
            </a:pPr>
            <a:r>
              <a:rPr lang="zh-CN" altLang="en-US" dirty="0">
                <a:latin typeface="微软雅黑" panose="020B0503020204020204" pitchFamily="34" charset="-122"/>
                <a:ea typeface="微软雅黑" panose="020B0503020204020204" pitchFamily="34" charset="-122"/>
              </a:rPr>
              <a:t>如果子类的方法实现中包含父类的方法实现，就可以使用该方式。即在子类中重写父类方法，在需要父类方法提供的功能的地方使用</a:t>
            </a:r>
            <a:r>
              <a:rPr lang="en-US" altLang="zh-CN" dirty="0">
                <a:latin typeface="微软雅黑" panose="020B0503020204020204" pitchFamily="34" charset="-122"/>
                <a:ea typeface="微软雅黑" panose="020B0503020204020204" pitchFamily="34" charset="-122"/>
              </a:rPr>
              <a:t>super().</a:t>
            </a:r>
            <a:r>
              <a:rPr lang="zh-CN" altLang="en-US" dirty="0">
                <a:latin typeface="微软雅黑" panose="020B0503020204020204" pitchFamily="34" charset="-122"/>
                <a:ea typeface="微软雅黑" panose="020B0503020204020204" pitchFamily="34" charset="-122"/>
              </a:rPr>
              <a:t>父类方法来调用父类方法的执行，代码其他位置针对子类的需求，编写子类特有的代码实现。</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683839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47544" y="513353"/>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单一继承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033030" y="1537803"/>
            <a:ext cx="8831407"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父类的私用属性和私有方法</a:t>
            </a:r>
          </a:p>
          <a:p>
            <a:pPr indent="457200">
              <a:lnSpc>
                <a:spcPct val="150000"/>
              </a:lnSpc>
            </a:pPr>
            <a:r>
              <a:rPr lang="zh-CN" altLang="en-US" dirty="0">
                <a:latin typeface="微软雅黑" panose="020B0503020204020204" pitchFamily="34" charset="-122"/>
                <a:ea typeface="微软雅黑" panose="020B0503020204020204" pitchFamily="34" charset="-122"/>
              </a:rPr>
              <a:t>子类对象不能在自己的方法内部，直接访问父类的私有属性或私有方法，但是子类对象可以通过父类的公有方法间接访问父类的私有属性或私有方法。</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8-15】</a:t>
            </a:r>
            <a:r>
              <a:rPr lang="zh-CN" altLang="en-US" dirty="0">
                <a:latin typeface="微软雅黑" panose="020B0503020204020204" pitchFamily="34" charset="-122"/>
                <a:ea typeface="微软雅黑" panose="020B0503020204020204" pitchFamily="34" charset="-122"/>
              </a:rPr>
              <a:t>子类访问父类的私有成员</a:t>
            </a:r>
          </a:p>
        </p:txBody>
      </p:sp>
      <p:pic>
        <p:nvPicPr>
          <p:cNvPr id="4" name="图片 3">
            <a:extLst>
              <a:ext uri="{FF2B5EF4-FFF2-40B4-BE49-F238E27FC236}">
                <a16:creationId xmlns:a16="http://schemas.microsoft.com/office/drawing/2014/main" id="{020E4A68-2DD3-43E2-99A0-ADEA2F42B6D6}"/>
              </a:ext>
            </a:extLst>
          </p:cNvPr>
          <p:cNvPicPr>
            <a:picLocks noChangeAspect="1"/>
          </p:cNvPicPr>
          <p:nvPr/>
        </p:nvPicPr>
        <p:blipFill>
          <a:blip r:embed="rId3"/>
          <a:stretch>
            <a:fillRect/>
          </a:stretch>
        </p:blipFill>
        <p:spPr>
          <a:xfrm>
            <a:off x="3407431" y="3585429"/>
            <a:ext cx="4966454" cy="2455072"/>
          </a:xfrm>
          <a:prstGeom prst="rect">
            <a:avLst/>
          </a:prstGeom>
        </p:spPr>
      </p:pic>
    </p:spTree>
    <p:extLst>
      <p:ext uri="{BB962C8B-B14F-4D97-AF65-F5344CB8AC3E}">
        <p14:creationId xmlns:p14="http://schemas.microsoft.com/office/powerpoint/2010/main" val="20456712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Design and Production</a:t>
            </a:r>
            <a:endParaRPr lang="en-US" altLang="zh-CN" dirty="0"/>
          </a:p>
        </p:txBody>
      </p:sp>
      <p:sp>
        <p:nvSpPr>
          <p:cNvPr id="67" name="Rectangle 18"/>
          <p:cNvSpPr>
            <a:spLocks noChangeArrowheads="1"/>
          </p:cNvSpPr>
          <p:nvPr/>
        </p:nvSpPr>
        <p:spPr bwMode="auto">
          <a:xfrm>
            <a:off x="1502939"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多重继承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支持多继承，即子类可以拥有多个父类，并且具有所有父类的属性和方法。多重继承的语法格式如下：</a:t>
            </a:r>
          </a:p>
          <a:p>
            <a:pPr indent="457200">
              <a:lnSpc>
                <a:spcPct val="150000"/>
              </a:lnSpc>
            </a:pPr>
            <a:r>
              <a:rPr lang="en-US" altLang="zh-CN" dirty="0">
                <a:latin typeface="微软雅黑" panose="020B0503020204020204" pitchFamily="34" charset="-122"/>
                <a:ea typeface="微软雅黑" panose="020B0503020204020204" pitchFamily="34" charset="-122"/>
              </a:rPr>
              <a:t>class </a:t>
            </a:r>
            <a:r>
              <a:rPr lang="zh-CN" altLang="en-US" dirty="0">
                <a:latin typeface="微软雅黑" panose="020B0503020204020204" pitchFamily="34" charset="-122"/>
                <a:ea typeface="微软雅黑" panose="020B0503020204020204" pitchFamily="34" charset="-122"/>
              </a:rPr>
              <a:t>子类名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父类名</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父类名</a:t>
            </a:r>
            <a:r>
              <a:rPr lang="en-US" altLang="zh-CN" dirty="0">
                <a:latin typeface="微软雅黑" panose="020B0503020204020204" pitchFamily="34" charset="-122"/>
                <a:ea typeface="微软雅黑" panose="020B0503020204020204" pitchFamily="34" charset="-122"/>
              </a:rPr>
              <a:t>2...)</a:t>
            </a:r>
          </a:p>
          <a:p>
            <a:pPr indent="457200">
              <a:lnSpc>
                <a:spcPct val="150000"/>
              </a:lnSpc>
            </a:pPr>
            <a:r>
              <a:rPr lang="en-US" altLang="zh-CN" dirty="0">
                <a:latin typeface="微软雅黑" panose="020B0503020204020204" pitchFamily="34" charset="-122"/>
                <a:ea typeface="微软雅黑" panose="020B0503020204020204" pitchFamily="34" charset="-122"/>
              </a:rPr>
              <a:t>    pass</a:t>
            </a:r>
          </a:p>
          <a:p>
            <a:pPr indent="457200">
              <a:lnSpc>
                <a:spcPct val="150000"/>
              </a:lnSpc>
            </a:pPr>
            <a:r>
              <a:rPr lang="zh-CN" altLang="en-US" dirty="0">
                <a:latin typeface="微软雅黑" panose="020B0503020204020204" pitchFamily="34" charset="-122"/>
                <a:ea typeface="微软雅黑" panose="020B0503020204020204" pitchFamily="34" charset="-122"/>
              </a:rPr>
              <a:t>多重继承示例的代码如下：</a:t>
            </a:r>
            <a:endParaRPr lang="en-US" altLang="zh-CN" dirty="0">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4A00804C-8BDC-49B5-BE65-E9B424EBE44E}"/>
              </a:ext>
            </a:extLst>
          </p:cNvPr>
          <p:cNvPicPr>
            <a:picLocks noChangeAspect="1"/>
          </p:cNvPicPr>
          <p:nvPr/>
        </p:nvPicPr>
        <p:blipFill>
          <a:blip r:embed="rId3"/>
          <a:stretch>
            <a:fillRect/>
          </a:stretch>
        </p:blipFill>
        <p:spPr>
          <a:xfrm>
            <a:off x="2096608" y="3799522"/>
            <a:ext cx="5172456" cy="2887980"/>
          </a:xfrm>
          <a:prstGeom prst="rect">
            <a:avLst/>
          </a:prstGeom>
        </p:spPr>
      </p:pic>
    </p:spTree>
    <p:extLst>
      <p:ext uri="{BB962C8B-B14F-4D97-AF65-F5344CB8AC3E}">
        <p14:creationId xmlns:p14="http://schemas.microsoft.com/office/powerpoint/2010/main" val="39038167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57175" algn="just">
              <a:lnSpc>
                <a:spcPts val="1530"/>
              </a:lnSpc>
              <a:spcAft>
                <a:spcPts val="0"/>
              </a:spcAft>
            </a:pPr>
            <a:r>
              <a:rPr lang="en-US" altLang="zh-CN" kern="100">
                <a:latin typeface="Times New Roman" panose="02020603050405020304" pitchFamily="18" charset="0"/>
                <a:ea typeface="宋体" panose="02010600030101010101" pitchFamily="2" charset="-122"/>
              </a:rPr>
              <a:t>test </a:t>
            </a:r>
            <a:r>
              <a:rPr lang="zh-CN" altLang="zh-CN" kern="100">
                <a:latin typeface="Times New Roman" panose="02020603050405020304" pitchFamily="18" charset="0"/>
                <a:ea typeface="宋体" panose="02010600030101010101" pitchFamily="2" charset="-122"/>
              </a:rPr>
              <a:t>方法</a:t>
            </a:r>
          </a:p>
          <a:p>
            <a:pPr indent="257175" algn="just">
              <a:lnSpc>
                <a:spcPts val="1530"/>
              </a:lnSpc>
              <a:spcAft>
                <a:spcPts val="0"/>
              </a:spcAft>
            </a:pPr>
            <a:r>
              <a:rPr lang="en-US" altLang="zh-CN" kern="100">
                <a:latin typeface="Times New Roman" panose="02020603050405020304" pitchFamily="18" charset="0"/>
                <a:ea typeface="宋体" panose="02010600030101010101" pitchFamily="2" charset="-122"/>
              </a:rPr>
              <a:t>demo </a:t>
            </a:r>
            <a:r>
              <a:rPr lang="zh-CN" altLang="zh-CN" kern="100">
                <a:latin typeface="Times New Roman" panose="02020603050405020304" pitchFamily="18" charset="0"/>
                <a:ea typeface="宋体" panose="02010600030101010101" pitchFamily="2" charset="-122"/>
              </a:rPr>
              <a:t>方法</a:t>
            </a:r>
          </a:p>
        </p:txBody>
      </p:sp>
      <p:sp>
        <p:nvSpPr>
          <p:cNvPr id="67" name="Rectangle 18"/>
          <p:cNvSpPr>
            <a:spLocks noChangeArrowheads="1"/>
          </p:cNvSpPr>
          <p:nvPr/>
        </p:nvSpPr>
        <p:spPr bwMode="auto">
          <a:xfrm>
            <a:off x="1514090"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多重继承</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执行程序，结果如下：</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C6D5211A-E8EA-40F5-8DFD-7B543D249B57}"/>
              </a:ext>
            </a:extLst>
          </p:cNvPr>
          <p:cNvPicPr>
            <a:picLocks noChangeAspect="1"/>
          </p:cNvPicPr>
          <p:nvPr/>
        </p:nvPicPr>
        <p:blipFill rotWithShape="1">
          <a:blip r:embed="rId3"/>
          <a:srcRect l="39491"/>
          <a:stretch/>
        </p:blipFill>
        <p:spPr>
          <a:xfrm>
            <a:off x="2147455" y="2225030"/>
            <a:ext cx="5375496" cy="672703"/>
          </a:xfrm>
          <a:prstGeom prst="rect">
            <a:avLst/>
          </a:prstGeom>
        </p:spPr>
      </p:pic>
    </p:spTree>
    <p:extLst>
      <p:ext uri="{BB962C8B-B14F-4D97-AF65-F5344CB8AC3E}">
        <p14:creationId xmlns:p14="http://schemas.microsoft.com/office/powerpoint/2010/main" val="39682082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动态</a:t>
            </a:r>
          </a:p>
        </p:txBody>
      </p:sp>
    </p:spTree>
    <p:extLst>
      <p:ext uri="{BB962C8B-B14F-4D97-AF65-F5344CB8AC3E}">
        <p14:creationId xmlns:p14="http://schemas.microsoft.com/office/powerpoint/2010/main" val="143891145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6"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多态</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多态是面向对象的特征之一，它以继承和重写父类方法为前提，当不同子类对象调用相同的父类方法，而产生不同的执行结果，这就称之为多态。多态可以增加代码的灵活度，是调用方法的技巧，不会影响到类的内部设计。当类作为函数参数时，最能体现多态的好处。</a:t>
            </a:r>
          </a:p>
          <a:p>
            <a:pPr indent="457200">
              <a:lnSpc>
                <a:spcPct val="150000"/>
              </a:lnSpc>
            </a:pPr>
            <a:r>
              <a:rPr lang="zh-CN" altLang="en-US">
                <a:latin typeface="微软雅黑" panose="020B0503020204020204" pitchFamily="34" charset="-122"/>
                <a:ea typeface="微软雅黑" panose="020B0503020204020204" pitchFamily="34" charset="-122"/>
              </a:rPr>
              <a:t>多态存在的有两个必要条件：继承和方法的重写。</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1ECCEC0-BA72-4402-ACC1-AF9160FC91AE}"/>
              </a:ext>
            </a:extLst>
          </p:cNvPr>
          <p:cNvPicPr>
            <a:picLocks noChangeAspect="1"/>
          </p:cNvPicPr>
          <p:nvPr/>
        </p:nvPicPr>
        <p:blipFill>
          <a:blip r:embed="rId3"/>
          <a:stretch>
            <a:fillRect/>
          </a:stretch>
        </p:blipFill>
        <p:spPr>
          <a:xfrm>
            <a:off x="3590327" y="3940320"/>
            <a:ext cx="3752582" cy="2538243"/>
          </a:xfrm>
          <a:prstGeom prst="rect">
            <a:avLst/>
          </a:prstGeom>
        </p:spPr>
      </p:pic>
    </p:spTree>
    <p:extLst>
      <p:ext uri="{BB962C8B-B14F-4D97-AF65-F5344CB8AC3E}">
        <p14:creationId xmlns:p14="http://schemas.microsoft.com/office/powerpoint/2010/main" val="1772445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7" y="530627"/>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多态</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1581005"/>
            <a:ext cx="8529638" cy="212090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8-17】</a:t>
            </a:r>
            <a:r>
              <a:rPr lang="zh-CN" altLang="en-US" dirty="0">
                <a:latin typeface="微软雅黑" panose="020B0503020204020204" pitchFamily="34" charset="-122"/>
                <a:ea typeface="微软雅黑" panose="020B0503020204020204" pitchFamily="34" charset="-122"/>
              </a:rPr>
              <a:t>多态应用举例。</a:t>
            </a:r>
          </a:p>
          <a:p>
            <a:pPr indent="457200">
              <a:lnSpc>
                <a:spcPct val="150000"/>
              </a:lnSpc>
            </a:pPr>
            <a:r>
              <a:rPr lang="zh-CN" altLang="en-US" dirty="0">
                <a:latin typeface="微软雅黑" panose="020B0503020204020204" pitchFamily="34" charset="-122"/>
                <a:ea typeface="微软雅黑" panose="020B0503020204020204" pitchFamily="34" charset="-122"/>
              </a:rPr>
              <a:t>功能：对</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类进行改造，在里面定义</a:t>
            </a:r>
            <a:r>
              <a:rPr lang="en-US" altLang="zh-CN" dirty="0">
                <a:latin typeface="微软雅黑" panose="020B0503020204020204" pitchFamily="34" charset="-122"/>
                <a:ea typeface="微软雅黑" panose="020B0503020204020204" pitchFamily="34" charset="-122"/>
              </a:rPr>
              <a:t>game()</a:t>
            </a:r>
            <a:r>
              <a:rPr lang="zh-CN" altLang="en-US" dirty="0">
                <a:latin typeface="微软雅黑" panose="020B0503020204020204" pitchFamily="34" charset="-122"/>
                <a:ea typeface="微软雅黑" panose="020B0503020204020204" pitchFamily="34" charset="-122"/>
              </a:rPr>
              <a:t>方法，狗可以进行简单的玩耍，子类</a:t>
            </a:r>
            <a:r>
              <a:rPr lang="en-US" altLang="zh-CN" dirty="0" err="1">
                <a:latin typeface="微软雅黑" panose="020B0503020204020204" pitchFamily="34" charset="-122"/>
                <a:ea typeface="微软雅黑" panose="020B0503020204020204" pitchFamily="34" charset="-122"/>
              </a:rPr>
              <a:t>XiaoTianDog</a:t>
            </a:r>
            <a:r>
              <a:rPr lang="zh-CN" altLang="en-US" dirty="0">
                <a:latin typeface="微软雅黑" panose="020B0503020204020204" pitchFamily="34" charset="-122"/>
                <a:ea typeface="微软雅黑" panose="020B0503020204020204" pitchFamily="34" charset="-122"/>
              </a:rPr>
              <a:t>继承</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，并且重写</a:t>
            </a:r>
            <a:r>
              <a:rPr lang="en-US" altLang="zh-CN" dirty="0">
                <a:latin typeface="微软雅黑" panose="020B0503020204020204" pitchFamily="34" charset="-122"/>
                <a:ea typeface="微软雅黑" panose="020B0503020204020204" pitchFamily="34" charset="-122"/>
              </a:rPr>
              <a:t>game()</a:t>
            </a:r>
            <a:r>
              <a:rPr lang="zh-CN" altLang="en-US" dirty="0">
                <a:latin typeface="微软雅黑" panose="020B0503020204020204" pitchFamily="34" charset="-122"/>
                <a:ea typeface="微软雅黑" panose="020B0503020204020204" pitchFamily="34" charset="-122"/>
              </a:rPr>
              <a:t>方法，但</a:t>
            </a:r>
            <a:r>
              <a:rPr lang="en-US" altLang="zh-CN" dirty="0" err="1">
                <a:latin typeface="微软雅黑" panose="020B0503020204020204" pitchFamily="34" charset="-122"/>
                <a:ea typeface="微软雅黑" panose="020B0503020204020204" pitchFamily="34" charset="-122"/>
              </a:rPr>
              <a:t>XiaoTianDog</a:t>
            </a:r>
            <a:r>
              <a:rPr lang="zh-CN" altLang="en-US" dirty="0">
                <a:latin typeface="微软雅黑" panose="020B0503020204020204" pitchFamily="34" charset="-122"/>
                <a:ea typeface="微软雅黑" panose="020B0503020204020204" pitchFamily="34" charset="-122"/>
              </a:rPr>
              <a:t>需要在天上玩耍。最后定义一个</a:t>
            </a:r>
            <a:r>
              <a:rPr lang="en-US" altLang="zh-CN" dirty="0">
                <a:latin typeface="微软雅黑" panose="020B0503020204020204" pitchFamily="34" charset="-122"/>
                <a:ea typeface="微软雅黑" panose="020B0503020204020204" pitchFamily="34" charset="-122"/>
              </a:rPr>
              <a:t>Person</a:t>
            </a:r>
            <a:r>
              <a:rPr lang="zh-CN" altLang="en-US" dirty="0">
                <a:latin typeface="微软雅黑" panose="020B0503020204020204" pitchFamily="34" charset="-122"/>
                <a:ea typeface="微软雅黑" panose="020B0503020204020204" pitchFamily="34" charset="-122"/>
              </a:rPr>
              <a:t>类，并且封装一个“和狗玩耍”的方法</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game_with_dog</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self,dog</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，在方法中，直接让</a:t>
            </a:r>
            <a:r>
              <a:rPr lang="en-US" altLang="zh-CN" dirty="0">
                <a:latin typeface="微软雅黑" panose="020B0503020204020204" pitchFamily="34" charset="-122"/>
                <a:ea typeface="微软雅黑" panose="020B0503020204020204" pitchFamily="34" charset="-122"/>
              </a:rPr>
              <a:t>dog</a:t>
            </a:r>
            <a:r>
              <a:rPr lang="zh-CN" altLang="en-US" dirty="0">
                <a:latin typeface="微软雅黑" panose="020B0503020204020204" pitchFamily="34" charset="-122"/>
                <a:ea typeface="微软雅黑" panose="020B0503020204020204" pitchFamily="34" charset="-122"/>
              </a:rPr>
              <a:t>调用</a:t>
            </a:r>
            <a:r>
              <a:rPr lang="en-US" altLang="zh-CN" dirty="0">
                <a:latin typeface="微软雅黑" panose="020B0503020204020204" pitchFamily="34" charset="-122"/>
                <a:ea typeface="微软雅黑" panose="020B0503020204020204" pitchFamily="34" charset="-122"/>
              </a:rPr>
              <a:t>game()</a:t>
            </a:r>
            <a:r>
              <a:rPr lang="zh-CN" altLang="en-US" dirty="0">
                <a:latin typeface="微软雅黑" panose="020B0503020204020204" pitchFamily="34" charset="-122"/>
                <a:ea typeface="微软雅黑" panose="020B0503020204020204" pitchFamily="34" charset="-122"/>
              </a:rPr>
              <a:t>方法。</a:t>
            </a:r>
          </a:p>
        </p:txBody>
      </p:sp>
      <p:pic>
        <p:nvPicPr>
          <p:cNvPr id="5" name="图片 4">
            <a:extLst>
              <a:ext uri="{FF2B5EF4-FFF2-40B4-BE49-F238E27FC236}">
                <a16:creationId xmlns:a16="http://schemas.microsoft.com/office/drawing/2014/main" id="{7509684C-205D-4E2F-A8C6-5BF91953536C}"/>
              </a:ext>
            </a:extLst>
          </p:cNvPr>
          <p:cNvPicPr>
            <a:picLocks noChangeAspect="1"/>
          </p:cNvPicPr>
          <p:nvPr/>
        </p:nvPicPr>
        <p:blipFill>
          <a:blip r:embed="rId3"/>
          <a:stretch>
            <a:fillRect/>
          </a:stretch>
        </p:blipFill>
        <p:spPr>
          <a:xfrm>
            <a:off x="3371152" y="4009582"/>
            <a:ext cx="4354068" cy="2418927"/>
          </a:xfrm>
          <a:prstGeom prst="rect">
            <a:avLst/>
          </a:prstGeom>
        </p:spPr>
      </p:pic>
    </p:spTree>
    <p:extLst>
      <p:ext uri="{BB962C8B-B14F-4D97-AF65-F5344CB8AC3E}">
        <p14:creationId xmlns:p14="http://schemas.microsoft.com/office/powerpoint/2010/main" val="31240747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375993" y="3966617"/>
            <a:ext cx="4726444"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面向对象程序设计思想</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7" y="513886"/>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面向对象和面向过程的区别</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面向过程编程更加关注的是“程序的逻辑流程”，是一种“执行者”思维，适合编写小规模的程序。面向过程适合简单、不需要协作的事务。但是当我们思考比较复杂的问题 。</a:t>
            </a:r>
          </a:p>
          <a:p>
            <a:pPr indent="457200">
              <a:lnSpc>
                <a:spcPct val="150000"/>
              </a:lnSpc>
            </a:pPr>
            <a:r>
              <a:rPr lang="zh-CN" altLang="en-US" dirty="0">
                <a:latin typeface="微软雅黑" panose="020B0503020204020204" pitchFamily="34" charset="-122"/>
                <a:ea typeface="微软雅黑" panose="020B0503020204020204" pitchFamily="34" charset="-122"/>
              </a:rPr>
              <a:t>面向对象更加关注的是“软件中对象之间的关系”，是一种“设计者”思维，适合编写大规模的程序。面向对象</a:t>
            </a:r>
            <a:r>
              <a:rPr lang="en-US" altLang="zh-CN" dirty="0">
                <a:latin typeface="微软雅黑" panose="020B0503020204020204" pitchFamily="34" charset="-122"/>
                <a:ea typeface="微软雅黑" panose="020B0503020204020204" pitchFamily="34" charset="-122"/>
              </a:rPr>
              <a:t>(Object)</a:t>
            </a:r>
            <a:r>
              <a:rPr lang="zh-CN" altLang="en-US" dirty="0">
                <a:latin typeface="微软雅黑" panose="020B0503020204020204" pitchFamily="34" charset="-122"/>
                <a:ea typeface="微软雅黑" panose="020B0503020204020204" pitchFamily="34" charset="-122"/>
              </a:rPr>
              <a:t>思想更契合人的思维模式。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因此，面向对象可以帮助我们从宏观上把握、从整体上分析整个系统。但是，具体到实现部分的微观操作（就是一个个方法），仍然需要面向过程的思路去处理。</a:t>
            </a:r>
          </a:p>
          <a:p>
            <a:pPr indent="457200">
              <a:lnSpc>
                <a:spcPct val="150000"/>
              </a:lnSpc>
            </a:pPr>
            <a:r>
              <a:rPr lang="zh-CN" altLang="en-US" dirty="0">
                <a:latin typeface="微软雅黑" panose="020B0503020204020204" pitchFamily="34" charset="-122"/>
                <a:ea typeface="微软雅黑" panose="020B0503020204020204" pitchFamily="34" charset="-122"/>
              </a:rPr>
              <a:t>千万不要把面向过程和面向对象对立起来，他们是相辅相成的。面向对象离不开面向过程！</a:t>
            </a:r>
          </a:p>
          <a:p>
            <a:pPr indent="457200">
              <a:lnSpc>
                <a:spcPct val="150000"/>
              </a:lnSpc>
            </a:pPr>
            <a:r>
              <a:rPr lang="zh-CN" altLang="en-US" dirty="0">
                <a:latin typeface="微软雅黑" panose="020B0503020204020204" pitchFamily="34" charset="-122"/>
                <a:ea typeface="微软雅黑" panose="020B0503020204020204" pitchFamily="34" charset="-122"/>
              </a:rPr>
              <a:t>总之，面向对象和面向过程都是解决问题的思维方式，都是代码组织的方式。解决简单问题可以使用面向过程，解决复杂问题时，宏观上使用面向对象把握，微观处理上仍然是面向过程。</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7" y="47898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面向对象思想基本概念</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面向对象程序设计思想是一种以对象为中心的程序设计方式。它更加强调运用人类在日常的思维逻辑中经常采用的思想方法与原则，如抽象、分类、封装、继承和多态等。接下来对这些特征以及涉及到的基本概念进行简单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抽象</a:t>
            </a:r>
          </a:p>
          <a:p>
            <a:pPr indent="457200">
              <a:lnSpc>
                <a:spcPct val="150000"/>
              </a:lnSpc>
            </a:pPr>
            <a:r>
              <a:rPr lang="zh-CN" altLang="en-US" dirty="0">
                <a:latin typeface="微软雅黑" panose="020B0503020204020204" pitchFamily="34" charset="-122"/>
                <a:ea typeface="微软雅黑" panose="020B0503020204020204" pitchFamily="34" charset="-122"/>
              </a:rPr>
              <a:t>抽象就是抽出事物的本质特征而暂不考虑它们的细节。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封装</a:t>
            </a:r>
          </a:p>
          <a:p>
            <a:pPr indent="457200">
              <a:lnSpc>
                <a:spcPct val="150000"/>
              </a:lnSpc>
            </a:pPr>
            <a:r>
              <a:rPr lang="zh-CN" altLang="en-US" dirty="0">
                <a:latin typeface="微软雅黑" panose="020B0503020204020204" pitchFamily="34" charset="-122"/>
                <a:ea typeface="微软雅黑" panose="020B0503020204020204" pitchFamily="34" charset="-122"/>
              </a:rPr>
              <a:t>把不同类型数据加入列表里边，这是一种封装，是数据层面的封装；把常用代码段打包成一个函数，这也是一种封装，是语句层面的封装；这里所讲的封装，更加先进一些，是对数据和代码的封装，把它们结合在一起，构成一个独立的封装体，也就是对象。</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36032" y="470773"/>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面向对象思想基本概念</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对象</a:t>
            </a:r>
          </a:p>
          <a:p>
            <a:pPr indent="457200">
              <a:lnSpc>
                <a:spcPct val="150000"/>
              </a:lnSpc>
            </a:pPr>
            <a:r>
              <a:rPr lang="zh-CN" altLang="en-US" dirty="0">
                <a:latin typeface="微软雅黑" panose="020B0503020204020204" pitchFamily="34" charset="-122"/>
                <a:ea typeface="微软雅黑" panose="020B0503020204020204" pitchFamily="34" charset="-122"/>
              </a:rPr>
              <a:t>对象（</a:t>
            </a:r>
            <a:r>
              <a:rPr lang="en-US" altLang="zh-CN" dirty="0">
                <a:latin typeface="微软雅黑" panose="020B0503020204020204" pitchFamily="34" charset="-122"/>
                <a:ea typeface="微软雅黑" panose="020B0503020204020204" pitchFamily="34" charset="-122"/>
              </a:rPr>
              <a:t>Object</a:t>
            </a:r>
            <a:r>
              <a:rPr lang="zh-CN" altLang="en-US" dirty="0">
                <a:latin typeface="微软雅黑" panose="020B0503020204020204" pitchFamily="34" charset="-122"/>
                <a:ea typeface="微软雅黑" panose="020B0503020204020204" pitchFamily="34" charset="-122"/>
              </a:rPr>
              <a:t>）是客观世界存在的具体实体，具有明确定义的状态和行为。</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对象的来源是模拟真实世界，通常具有以下特征。</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）状态：对象的状态是由其内部数据（通常称为属性或字段）所描述的。这些数据描述了对象的当前特征或条件。</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）行为：对象的行为是通过其方法（</a:t>
            </a:r>
            <a:r>
              <a:rPr lang="en-US" altLang="zh-CN" dirty="0">
                <a:latin typeface="微软雅黑" panose="020B0503020204020204" pitchFamily="34" charset="-122"/>
                <a:ea typeface="微软雅黑" panose="020B0503020204020204" pitchFamily="34" charset="-122"/>
              </a:rPr>
              <a:t>Method</a:t>
            </a:r>
            <a:r>
              <a:rPr lang="zh-CN" altLang="en-US" dirty="0">
                <a:latin typeface="微软雅黑" panose="020B0503020204020204" pitchFamily="34" charset="-122"/>
                <a:ea typeface="微软雅黑" panose="020B0503020204020204" pitchFamily="34" charset="-122"/>
              </a:rPr>
              <a:t>）或函数（</a:t>
            </a:r>
            <a:r>
              <a:rPr lang="en-US" altLang="zh-CN" dirty="0">
                <a:latin typeface="微软雅黑" panose="020B0503020204020204" pitchFamily="34" charset="-122"/>
                <a:ea typeface="微软雅黑" panose="020B0503020204020204" pitchFamily="34" charset="-122"/>
              </a:rPr>
              <a:t>Function</a:t>
            </a:r>
            <a:r>
              <a:rPr lang="zh-CN" altLang="en-US" dirty="0">
                <a:latin typeface="微软雅黑" panose="020B0503020204020204" pitchFamily="34" charset="-122"/>
                <a:ea typeface="微软雅黑" panose="020B0503020204020204" pitchFamily="34" charset="-122"/>
              </a:rPr>
              <a:t>）来定义的。方法描述了对象可以执行的操作或行为。</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）标识：每个对象都有一个唯一的标识，使其能够与其他对象区分开来。</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87986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6"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面向对象思想基本概念</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类</a:t>
            </a:r>
          </a:p>
          <a:p>
            <a:pPr indent="457200">
              <a:lnSpc>
                <a:spcPct val="150000"/>
              </a:lnSpc>
            </a:pPr>
            <a:r>
              <a:rPr lang="zh-CN" altLang="en-US" dirty="0">
                <a:latin typeface="微软雅黑" panose="020B0503020204020204" pitchFamily="34" charset="-122"/>
                <a:ea typeface="微软雅黑" panose="020B0503020204020204" pitchFamily="34" charset="-122"/>
              </a:rPr>
              <a:t>类实际上是对现实世界中某种对象的抽象表示，它描述了该对象的属性和行为。类可以看成是一类对象的模板，对象可以看成该类的一个具体实现。</a:t>
            </a:r>
          </a:p>
        </p:txBody>
      </p:sp>
      <p:pic>
        <p:nvPicPr>
          <p:cNvPr id="2" name="图片 1">
            <a:extLst>
              <a:ext uri="{FF2B5EF4-FFF2-40B4-BE49-F238E27FC236}">
                <a16:creationId xmlns:a16="http://schemas.microsoft.com/office/drawing/2014/main" id="{6BE977EC-8969-4B3A-8C40-4AE1C71FA958}"/>
              </a:ext>
            </a:extLst>
          </p:cNvPr>
          <p:cNvPicPr>
            <a:picLocks noChangeAspect="1"/>
          </p:cNvPicPr>
          <p:nvPr/>
        </p:nvPicPr>
        <p:blipFill>
          <a:blip r:embed="rId3"/>
          <a:stretch>
            <a:fillRect/>
          </a:stretch>
        </p:blipFill>
        <p:spPr>
          <a:xfrm>
            <a:off x="2739705" y="3389106"/>
            <a:ext cx="5392248" cy="2620532"/>
          </a:xfrm>
          <a:prstGeom prst="rect">
            <a:avLst/>
          </a:prstGeom>
        </p:spPr>
      </p:pic>
    </p:spTree>
    <p:extLst>
      <p:ext uri="{BB962C8B-B14F-4D97-AF65-F5344CB8AC3E}">
        <p14:creationId xmlns:p14="http://schemas.microsoft.com/office/powerpoint/2010/main" val="30813121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36393"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面向对象思想基本概念</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继承</a:t>
            </a:r>
          </a:p>
          <a:p>
            <a:pPr indent="457200">
              <a:lnSpc>
                <a:spcPct val="150000"/>
              </a:lnSpc>
            </a:pPr>
            <a:r>
              <a:rPr lang="zh-CN" altLang="en-US" dirty="0">
                <a:latin typeface="微软雅黑" panose="020B0503020204020204" pitchFamily="34" charset="-122"/>
                <a:ea typeface="微软雅黑" panose="020B0503020204020204" pitchFamily="34" charset="-122"/>
              </a:rPr>
              <a:t>继承是为代码复用和设计复用而设计的，是面向对象程序设计的重要特征之一。继承使得一个类可以继承另一个类的属性和方法，这样通过抽象出共同的属性和方法组建新的类，便于代码的重用。</a:t>
            </a:r>
          </a:p>
        </p:txBody>
      </p:sp>
      <p:pic>
        <p:nvPicPr>
          <p:cNvPr id="3" name="图片 2">
            <a:extLst>
              <a:ext uri="{FF2B5EF4-FFF2-40B4-BE49-F238E27FC236}">
                <a16:creationId xmlns:a16="http://schemas.microsoft.com/office/drawing/2014/main" id="{0C0FC90C-BCA6-489A-A0B5-D93A0247FD52}"/>
              </a:ext>
            </a:extLst>
          </p:cNvPr>
          <p:cNvPicPr>
            <a:picLocks noChangeAspect="1"/>
          </p:cNvPicPr>
          <p:nvPr/>
        </p:nvPicPr>
        <p:blipFill rotWithShape="1">
          <a:blip r:embed="rId3"/>
          <a:srcRect t="41309"/>
          <a:stretch/>
        </p:blipFill>
        <p:spPr>
          <a:xfrm>
            <a:off x="2359845" y="3564529"/>
            <a:ext cx="7364153" cy="2863980"/>
          </a:xfrm>
          <a:prstGeom prst="rect">
            <a:avLst/>
          </a:prstGeom>
        </p:spPr>
      </p:pic>
    </p:spTree>
    <p:extLst>
      <p:ext uri="{BB962C8B-B14F-4D97-AF65-F5344CB8AC3E}">
        <p14:creationId xmlns:p14="http://schemas.microsoft.com/office/powerpoint/2010/main" val="248904356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3046</Words>
  <Application>Microsoft Office PowerPoint</Application>
  <PresentationFormat>宽屏</PresentationFormat>
  <Paragraphs>258</Paragraphs>
  <Slides>39</Slides>
  <Notes>38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39</vt:i4>
      </vt:variant>
    </vt:vector>
  </HeadingPairs>
  <TitlesOfParts>
    <vt:vector size="52"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Times New Roman</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Python语言程序设计基础</dc:title>
  <dc:creator/>
  <cp:keywords>Python语言程序设计基础</cp:keywords>
  <cp:lastModifiedBy/>
  <cp:revision>2</cp:revision>
  <dcterms:created xsi:type="dcterms:W3CDTF">2021-05-01T02:52:20Z</dcterms:created>
  <dcterms:modified xsi:type="dcterms:W3CDTF">2025-04-09T09:29:56Z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