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tags/tag3.xml" ContentType="application/vnd.openxmlformats-officedocument.presentationml.tags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40"/>
  </p:notesMasterIdLst>
  <p:handoutMasterIdLst>
    <p:handoutMasterId r:id="rId41"/>
  </p:handoutMasterIdLst>
  <p:sldIdLst>
    <p:sldId id="374" r:id="rId3"/>
    <p:sldId id="360" r:id="rId4"/>
    <p:sldId id="340" r:id="rId5"/>
    <p:sldId id="361" r:id="rId6"/>
    <p:sldId id="407" r:id="rId7"/>
    <p:sldId id="357" r:id="rId8"/>
    <p:sldId id="451" r:id="rId9"/>
    <p:sldId id="435" r:id="rId10"/>
    <p:sldId id="406" r:id="rId11"/>
    <p:sldId id="412" r:id="rId12"/>
    <p:sldId id="444" r:id="rId13"/>
    <p:sldId id="452" r:id="rId14"/>
    <p:sldId id="447" r:id="rId15"/>
    <p:sldId id="448" r:id="rId16"/>
    <p:sldId id="453" r:id="rId17"/>
    <p:sldId id="454" r:id="rId18"/>
    <p:sldId id="423" r:id="rId19"/>
    <p:sldId id="424" r:id="rId20"/>
    <p:sldId id="455" r:id="rId21"/>
    <p:sldId id="456" r:id="rId22"/>
    <p:sldId id="457" r:id="rId23"/>
    <p:sldId id="458" r:id="rId24"/>
    <p:sldId id="459" r:id="rId25"/>
    <p:sldId id="445" r:id="rId26"/>
    <p:sldId id="460" r:id="rId27"/>
    <p:sldId id="436" r:id="rId28"/>
    <p:sldId id="437" r:id="rId29"/>
    <p:sldId id="461" r:id="rId30"/>
    <p:sldId id="438" r:id="rId31"/>
    <p:sldId id="462" r:id="rId32"/>
    <p:sldId id="442" r:id="rId33"/>
    <p:sldId id="443" r:id="rId34"/>
    <p:sldId id="463" r:id="rId35"/>
    <p:sldId id="449" r:id="rId36"/>
    <p:sldId id="464" r:id="rId37"/>
    <p:sldId id="450" r:id="rId38"/>
    <p:sldId id="372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1" autoAdjust="0"/>
    <p:restoredTop sz="96314" autoAdjust="0"/>
  </p:normalViewPr>
  <p:slideViewPr>
    <p:cSldViewPr snapToGrid="0">
      <p:cViewPr varScale="1">
        <p:scale>
          <a:sx n="86" d="100"/>
          <a:sy n="86" d="100"/>
        </p:scale>
        <p:origin x="30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gs" Target="tags/tag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195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9650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7868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9590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2456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6356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17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4631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698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9969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688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3019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0347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7603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26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7298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9024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794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6500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765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31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455251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992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410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67920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56146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63647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3730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9582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9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13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第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9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章   文件处理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58334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9.2.1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文件的打开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中，打开文件使用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open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函数，它返回一个被称为“文件句柄”的对象，由这个对象来操作文件。打开文件的语法格式如下：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file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对象名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=  open(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文件名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,[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打开模式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文件名包括文件的路径和名称。在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中，如果需要打开的文件与程序文件不在同 一目录下，需要提供文件的路径，可以使用绝对路径，也可以使用相对路径。打开模式表示 打开文件的模式，一般有只读、写入、追加等。这个参数是非强制的，默认文件访问模式为 只读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(r)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80636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9.2.2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文件的关闭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利用异常机制的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finally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关闭文件对象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具体示例代码如下：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EF43578-DBDB-437C-813A-6AC6676696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8063" y="2852123"/>
            <a:ext cx="7019094" cy="216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4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9.2.2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文件的关闭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with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关闭文件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每次都要通过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close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函数来关闭文件比较烦琐，可以通过使用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with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关键字来关闭文件。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with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关键字（上下文管理器）可以自动管理上下文资源，不论什么原因跳出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with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块，都能确保文件正确地关闭，并且可以在代码块执行完毕后自动还原进入该代码块时的现场。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具体示例代码如下：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995A3C8-C51D-4A2B-AA34-532EB1A846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8679" y="3975010"/>
            <a:ext cx="6864047" cy="1587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583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55085" y="51253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9.2.3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文件的写入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文件的写入一般分为以下三个步骤：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①创建文件对象。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②写入数据。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③关闭文件对象。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例如写入两行文档到一个文件中，代码如下：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A139923-60F2-4CD3-BD93-86EF01DDE9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8681" y="3940320"/>
            <a:ext cx="5172456" cy="79857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95C1894-B85B-4B1D-80DA-D726C2377C26}"/>
              </a:ext>
            </a:extLst>
          </p:cNvPr>
          <p:cNvSpPr txBox="1"/>
          <p:nvPr/>
        </p:nvSpPr>
        <p:spPr>
          <a:xfrm>
            <a:off x="1027836" y="4783634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运行代码，打开文件“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tesets.txt”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中的内容如图所示。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3E5F285-A3F2-44A4-9E7D-2E3C80BA67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0564" y="4760976"/>
            <a:ext cx="3194581" cy="171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76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8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9.2.4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文件的读取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read([size])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从文件中读取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size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个字符，并作为结果返回。如果没有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size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参数，则读取整个文件。如果读取到文件末尾，会返回空字符串。如下代码所示：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869905E-AD6F-468F-8980-F943BE8084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8" y="3142526"/>
            <a:ext cx="7210799" cy="55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0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47183" y="48931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9.2.4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文件的读取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readline()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读取一行内容作为结果返回。如果读取到文件末尾，会返回空字符串。如下代码所示：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C5A2546-0BED-4A89-AFE0-5BA2FF3EC9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6499" y="2785157"/>
            <a:ext cx="7082689" cy="1911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72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9.2.4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文件的读取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readlines()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读取文本文件时，每一行作为一个字符串存入列表中，返回该列表。如下代码所示，为一个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源文件每一行的末尾增加行号。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DA2C3AB-DD96-495F-946D-BD1FE92EC5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3200656"/>
            <a:ext cx="7528065" cy="174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101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20166" y="3929872"/>
            <a:ext cx="4859361" cy="65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数据序列化和反序列化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24921"/>
            <a:ext cx="5839970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9.3.1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使用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JSON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进行序列化和反序列化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502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JavaScript Object Notation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JS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对象简谱）是一种轻量级的数据交换格式，它基于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ECMAScript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（欧洲计算机协会制定的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js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规范）的一个子集，采用完全独立于编程语言的文本格式来存储和表示数据。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1.JSON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的特点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）轻量级：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相比于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XML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等数据格式更为简洁，数据体积小，传输效率高。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）易于阅读和编写：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采用基于文本的格式，与人类语言类似，易于理解、阅读和编写。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）易于机器解析和生成：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的语法规则简单明了，使得机器能够快速地解析和生成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数据。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）跨平台、跨语言：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独立于编程语言和操作系统，可以在不同的平台和语言之间交换数据。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24921"/>
            <a:ext cx="5839970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9.3.1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使用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JSON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进行序列化和反序列化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502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JavaScript Object Notation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对象简谱）是一种轻量级的数据交换格式，它基于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ECMAScript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（欧洲计算机协会制定的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规范）的一个子集，采用完全独立于编程语言的文本格式来存储和表示数据。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1.JSON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的特点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）轻量级：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相比于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XML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等数据格式更为简洁，数据体积小，传输效率高。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）易于阅读和编写：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采用基于文本的格式，与人类语言类似，易于理解、阅读和编写。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）易于机器解析和生成：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的语法规则简单明了，使得机器能够快速地解析和生成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）跨平台、跨语言：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独立于编程语言和操作系统，可以在不同的平台和语言之间交换数据。</a:t>
            </a:r>
          </a:p>
        </p:txBody>
      </p:sp>
    </p:spTree>
    <p:extLst>
      <p:ext uri="{BB962C8B-B14F-4D97-AF65-F5344CB8AC3E}">
        <p14:creationId xmlns:p14="http://schemas.microsoft.com/office/powerpoint/2010/main" val="225220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248704" y="2217061"/>
            <a:ext cx="3564971" cy="4074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文件概述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48704" y="2866700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文件的基本操作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248704" y="3516339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数据序列化和反序列化</a:t>
            </a:r>
          </a:p>
        </p:txBody>
      </p:sp>
      <p:sp>
        <p:nvSpPr>
          <p:cNvPr id="10" name="Rectangle 18">
            <a:extLst>
              <a:ext uri="{FF2B5EF4-FFF2-40B4-BE49-F238E27FC236}">
                <a16:creationId xmlns:a16="http://schemas.microsoft.com/office/drawing/2014/main" id="{5923B62A-E5A8-497D-AEFD-2130BCF8F2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704" y="4165978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 CSV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文件的操作</a:t>
            </a: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79C68492-DFA3-4971-9EE0-1B15F26771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704" y="4815617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05       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os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和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os.path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模块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5839970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9.3.1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使用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JSON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进行序列化和反序列化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2.JSON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的语法规则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）数据在名称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值对中：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数据由名称（字符串）和值（字符串、数字、对象、数组、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null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）组成，以键值对的形式存在。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）数据由逗号分隔：在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对象中，多个键值对之间使用逗号分隔。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）使用斜杠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来转义字符：在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字符串中，一些特殊字符（如引号、反斜杠等）需要使用斜杠进行转义。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）大括号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{}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保存对象：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对象使用大括号包裹，对象内部包含多个键值对。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）中括号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[]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保存数组：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数组使用中括号包裹，数组内部可以包含多个值（字符串、数字、对象、数组等），值之间使用逗号分隔。</a:t>
            </a:r>
          </a:p>
        </p:txBody>
      </p:sp>
    </p:spTree>
    <p:extLst>
      <p:ext uri="{BB962C8B-B14F-4D97-AF65-F5344CB8AC3E}">
        <p14:creationId xmlns:p14="http://schemas.microsoft.com/office/powerpoint/2010/main" val="733523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14090" y="440028"/>
            <a:ext cx="5839970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9.3.1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使用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JSON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进行序列化和反序列化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3.JSON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的结构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）对象：大括号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{}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保存的对象是一个无序的名称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值对集合。一个对象以左大括号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开始，右大括号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结束。每个“键”后跟一个冒号，名称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值对使用逗号分隔。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）数组：中括号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[]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保存的数组是值（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value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）的有序集合。一个数组以左中括号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开始，右中括号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结束，值之间使用逗号分隔。值（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value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）可以是双引号括起来的字符串（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string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）、数值（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number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null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、对象（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object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）或者数组（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array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），它们是可以嵌套的。</a:t>
            </a:r>
          </a:p>
        </p:txBody>
      </p:sp>
    </p:spTree>
    <p:extLst>
      <p:ext uri="{BB962C8B-B14F-4D97-AF65-F5344CB8AC3E}">
        <p14:creationId xmlns:p14="http://schemas.microsoft.com/office/powerpoint/2010/main" val="309140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58334" y="434838"/>
            <a:ext cx="5839970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9.3.1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使用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JSON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进行序列化和反序列化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4.JSON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的应用场景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）网络数据交换：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可以通过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请求从服务器传输数据，适用于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应用，如传输用户数据、商品信息、文章内容等。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）数据存储：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可以将数据对象序列化为字符串，方便存储在数据库中或本地文件中，也可以将数据字符串反序列化为对象，方便操作。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）配置文件：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可以作为配置文件格式，存储应用的各种配置信息。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接口设计：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是许多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接口所采用的数据格式，在设计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接口时，可以使用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格式规定请求参数和响应数据结构。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）移动应用：很多移动应用使用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作为数据交换格式，通过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RESTful API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获取数据，展示页面信息。</a:t>
            </a:r>
          </a:p>
        </p:txBody>
      </p:sp>
    </p:spTree>
    <p:extLst>
      <p:ext uri="{BB962C8B-B14F-4D97-AF65-F5344CB8AC3E}">
        <p14:creationId xmlns:p14="http://schemas.microsoft.com/office/powerpoint/2010/main" val="1926261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14090" y="426631"/>
            <a:ext cx="56598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9.3.2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使用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pickle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进行序列化和反序列化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pickle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中一个强大的模块，用于序列化和反序列化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对象。下面对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pickle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进行详细介绍。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1.pickle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的主要特点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）支持多种数据类型：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pickle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可以处理大多数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对象，包括列表、字典、类、实例等。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）二进制格式：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pickle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使用二进制格式来存储和传输数据，这使得数据更紧凑，并且不依赖于文本编码。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）易于使用：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pickle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提供了简单的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，如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pickle.dump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pickle.load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，用于序列化和反序列化对象。</a:t>
            </a:r>
          </a:p>
        </p:txBody>
      </p:sp>
    </p:spTree>
    <p:extLst>
      <p:ext uri="{BB962C8B-B14F-4D97-AF65-F5344CB8AC3E}">
        <p14:creationId xmlns:p14="http://schemas.microsoft.com/office/powerpoint/2010/main" val="36049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24921"/>
            <a:ext cx="56598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9.3.2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使用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pickle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进行序列化和反序列化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使用方法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）导入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pickle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）序列化对象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pickle.dump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将对象序列化为二进制格式并保存到文件中。也可以使用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pickle.dumps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将对象序列化为字节对象。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）反序列化对象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pickle.load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从文件中加载并反序列化对象。也可以使用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pickle.loads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从字节对象中加载并反序列化对象。</a:t>
            </a:r>
          </a:p>
        </p:txBody>
      </p:sp>
    </p:spTree>
    <p:extLst>
      <p:ext uri="{BB962C8B-B14F-4D97-AF65-F5344CB8AC3E}">
        <p14:creationId xmlns:p14="http://schemas.microsoft.com/office/powerpoint/2010/main" val="228334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14090" y="473482"/>
            <a:ext cx="56598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9.3.2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使用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pickle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进行序列化和反序列化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143865" y="1413112"/>
            <a:ext cx="8942243" cy="5444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）安全风险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由于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pickle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可以处理几乎所有的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对象，包括自定义的函数和类，因此在处理不信任的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pickle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数据时要格外小心。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pickle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可以执行任意的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代码，这可能导致安全风险。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）跨平台兼容性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pickle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生成的二进制数据可能在不同的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版本或不同的平台上无法正确加载。因此，在使用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pickle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进行跨平台的数据交换时，需要确保两边的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版本和环境是一致的。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）替代方案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对于需要跨平台或跨语言的数据交换，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是一种更安全、更通用的选择。但是，请注意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JSON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无法处理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中的一些复杂对象（如自定义的类和函数）。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029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20166" y="3929872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CSV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文件的操作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805178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451689"/>
            <a:ext cx="55074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9.4.1 </a:t>
            </a:r>
            <a:r>
              <a:rPr lang="en-US" altLang="zh-CN" sz="20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csv.reader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对象和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CSV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文件读取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502939" y="1528330"/>
            <a:ext cx="8529638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csv.reader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csv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模块提供的一个类，用于读取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CSV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Comma-Separated Values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，逗号分隔值）文件。这个类提供了一种方便的方法来逐行解析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CSV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文件，并将每一行作为一个列表返回，列表中的每个元素对应于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CSV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文件中的一列。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如使用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csv.reader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对象读取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csv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文件。代码如下：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AB5DEEB-4060-4AF6-874B-164EB11F1D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5880" y="3915055"/>
            <a:ext cx="6492193" cy="2000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26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47369"/>
            <a:ext cx="55074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9.4.1 </a:t>
            </a:r>
            <a:r>
              <a:rPr lang="en-US" altLang="zh-CN" sz="20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csv.reader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对象和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CSV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文件读取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502939" y="1528330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运行代码，结果如下：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27AA04B-40DF-4A88-B39A-581D7E412D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8670" y="2261430"/>
            <a:ext cx="6712037" cy="103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86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24921"/>
            <a:ext cx="5798406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9.4.2 </a:t>
            </a:r>
            <a:r>
              <a:rPr lang="en-US" altLang="zh-CN" sz="20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csv.writer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对象和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CSV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文件写入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csv.writer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csv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模块提供的另一个类，用于写入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CSV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文件。这个类允许将数据逐行写入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CSV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文件，其中每行数据是一个列表或元组，列表或元组中的每个元素对应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CSV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文件中的一列。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如，使用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csv.writer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对象写入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csv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文件。代码如下：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DC29D2D-6E74-4EA6-86AF-08FD3BB9F7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8889" y="3538110"/>
            <a:ext cx="5172456" cy="278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20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99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在软件设计中，将内存中的数据转换为可以写入文件的过程称之为“序列化”。反之，将从文件中读取的内容重新转换为内存中的数据结构的过程称之为“反序列化”。这两个过程是软件设计中非常重要的一环，涉及到对文件的各种操作。本章将对文件的基本概念，文件的读写操作、数据的序列化和反序列化以及目录的相关操作进行介绍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+mn-lt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502939" y="473327"/>
            <a:ext cx="6106818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Python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语言程序设计基础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80636" y="476405"/>
            <a:ext cx="5798406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9.4.2 </a:t>
            </a:r>
            <a:r>
              <a:rPr lang="en-US" altLang="zh-CN" sz="20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csv.writer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对象和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CSV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文件写入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运行代码，打开“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output.csv”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文件的内容如图所示。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D6B66A8-A6B1-49BD-9398-A18B081D93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5840" y="2688746"/>
            <a:ext cx="4376076" cy="19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05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05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317759" y="3929872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os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和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os.path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模块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9558497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91788" y="524921"/>
            <a:ext cx="4811657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9.5.1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常用目录操作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5444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判断目录是否存在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中，有时需要判断给定的目录是否存在，这时可以使用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os.path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模块提供的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exists()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函数实现。具体语法格式如下：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os.path.exists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(path)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创建目录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模块提供了两个用于创建目录的函数，一个用于创建一级目录，一个用于创建多级目录，下面分别进行介绍。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）创建一级目录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创建一级目录是指一次只能创建一级目录，可以使用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模块提供的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mkdir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函数实现。使用该函数只能创建指定路径中的最后一级目录，如果该目录的上一级不存在，则抛出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FileNotFoundError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异常，语法格式如下：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os.mkdir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path,mode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=0777)</a:t>
            </a:r>
          </a:p>
          <a:p>
            <a:pPr indent="457200">
              <a:lnSpc>
                <a:spcPct val="15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321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24921"/>
            <a:ext cx="4811657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9.5.1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常用目录操作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）创建多级目录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创建多级目录可以使用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模块提供的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makedirs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函数，该函数采用递归的方式创建目录，其语法格式如下：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os.makedirs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name,mode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=0777)</a:t>
            </a:r>
          </a:p>
        </p:txBody>
      </p:sp>
    </p:spTree>
    <p:extLst>
      <p:ext uri="{BB962C8B-B14F-4D97-AF65-F5344CB8AC3E}">
        <p14:creationId xmlns:p14="http://schemas.microsoft.com/office/powerpoint/2010/main" val="200577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25242" y="426631"/>
            <a:ext cx="4811657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9.5.2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文件高级操作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删除文件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没有内置删除文件的函数，但是在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模块中提供了删除文件的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remove()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函数，该函数的语法格式如下：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os.remove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(path)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重命名文件和目录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模块提供了重命名文件和目录的函数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rename()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，如果指定的路径代表文件，则重命名文件；如果指定的路径代表目录，则重命名目录。语法格式如下：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os.rename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src,dst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indent="457200">
              <a:lnSpc>
                <a:spcPct val="15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0631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69485" y="480317"/>
            <a:ext cx="4811657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9.5.2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文件高级操作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获取文件基本信息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创建一个文件之后，文件本身会包含一些信息。例如，文件最后一次访问和修改时间以及文件大小等。使用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模块的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stat()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函数可以获取到文件的这些信息，语法格式如下：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os.stat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(path)</a:t>
            </a:r>
          </a:p>
        </p:txBody>
      </p:sp>
    </p:spTree>
    <p:extLst>
      <p:ext uri="{BB962C8B-B14F-4D97-AF65-F5344CB8AC3E}">
        <p14:creationId xmlns:p14="http://schemas.microsoft.com/office/powerpoint/2010/main" val="113637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1.</a:t>
            </a:r>
            <a:r>
              <a:rPr lang="zh-CN" altLang="en-US"/>
              <a:t>遍历目录</a:t>
            </a:r>
          </a:p>
          <a:p>
            <a:pPr algn="ctr"/>
            <a:r>
              <a:rPr lang="zh-CN" altLang="en-US"/>
              <a:t>遍历目录是将指定目录下的全部目录（包括子目录）及文件浏览一遍。在</a:t>
            </a:r>
            <a:r>
              <a:rPr lang="en-US" altLang="zh-CN"/>
              <a:t>Python</a:t>
            </a:r>
            <a:r>
              <a:rPr lang="zh-CN" altLang="en-US"/>
              <a:t>中，</a:t>
            </a:r>
            <a:r>
              <a:rPr lang="en-US" altLang="zh-CN"/>
              <a:t>os</a:t>
            </a:r>
            <a:r>
              <a:rPr lang="zh-CN" altLang="en-US"/>
              <a:t>模块中的</a:t>
            </a:r>
            <a:r>
              <a:rPr lang="en-US" altLang="zh-CN"/>
              <a:t>walk</a:t>
            </a:r>
            <a:r>
              <a:rPr lang="zh-CN" altLang="en-US"/>
              <a:t>函数用于实现目录的遍历功能，其语法格式如下：</a:t>
            </a:r>
          </a:p>
          <a:p>
            <a:pPr algn="ctr"/>
            <a:r>
              <a:rPr lang="en-US" altLang="zh-CN"/>
              <a:t>os.walk(top[,topdown=True][,onerror=None][,followlinks=False])</a:t>
            </a:r>
            <a:endParaRPr lang="en-US" altLang="zh-CN" dirty="0"/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91788" y="478980"/>
            <a:ext cx="4811657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9.5.3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遍历目录与删除目录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880630" y="1636559"/>
            <a:ext cx="9468716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遍历目录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遍历目录是将指定目录下的全部目录（包括子目录）及文件浏览一遍。在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模块中的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walk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函数用于实现目录的遍历功能，其语法格式如下：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os.walk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(top[,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topdown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=True][,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onerror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=None][,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followlinks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=False])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删除目录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删除目录可以使用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模块提供的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rmdir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函数实现，使用该函数删除目录时，只有当要删除的目录为空时才起作用，语法格式如下：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os.rmdir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(path)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其中，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path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为要删除的目录。</a:t>
            </a:r>
          </a:p>
          <a:p>
            <a:pPr indent="457200">
              <a:lnSpc>
                <a:spcPct val="15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818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36177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文件概述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68649" y="47898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9.1.1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文本文件和二进制文件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按文件中数据组织形式 ，我们把文件分为文本文件和二进制文件两大类。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文本文件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文本文件是一种包含人类可读字符的文件，如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ASCII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字符或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Unicode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字符。这些字符按照一定的编码（如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UTF-8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GBK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ASCII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等）存储，并且可以通过文本编辑器或终端等程序进行查看和编辑。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二进制文件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二进制文件是包含二进制数据（即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的序列）的文件。这些数据通常表示程序指令、图像、音频、视频等复杂信息。由于二进制数据不是直接可读的，因此需要使用专门的程序或工具来解析和处理。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69485" y="513886"/>
            <a:ext cx="6047788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9.1.2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基于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Windows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操作系统的文件和路径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操作系统中的文件和文件夹被组织在一个层次化的目录结构中。从根目录（通常是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C:\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）开始，逐级向下包含各种子文件夹。在操作系统里，路径可以分为两种，即绝对路径和相对路径。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2EBD244-4F45-485D-BE1D-75D3B8F7AF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8421" y="3123855"/>
            <a:ext cx="4955590" cy="27227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91788" y="478980"/>
            <a:ext cx="6047788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9.1.2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基于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Windows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操作系统的文件和路径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绝对路径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操作系统中，绝对路径是指从根目录（通常是某个驱动器，如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C:\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）开始的完整路径，它直接指向文件或文件夹在磁盘上的确切位置。绝对路径的构成通常包括驱动器盘符、目录名（如果有的话）、文件名和可能的文件扩展名，所有这些都通过反斜杠（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）进行分隔。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相对路径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操作系统中，相对路径是相对于当前工作目录或当前文件所在目录的路径。与绝对路径不同，相对路径不需要从根目录开始，而是根据当前位置来指定文件或文件夹的路径。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124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36392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9.1.3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文件操作相关的模块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标准库中提供了多个与文件操作相关的模块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F8F44B3-BFE2-4A56-AA93-23AA12E163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2862" y="2606820"/>
            <a:ext cx="6229973" cy="321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84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文件的基本操作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3010</Words>
  <Application>Microsoft Office PowerPoint</Application>
  <PresentationFormat>宽屏</PresentationFormat>
  <Paragraphs>228</Paragraphs>
  <Slides>37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49" baseType="lpstr">
      <vt:lpstr>Montserrat Hairline</vt:lpstr>
      <vt:lpstr>等线</vt:lpstr>
      <vt:lpstr>等线 Light</vt:lpstr>
      <vt:lpstr>思源黑体</vt:lpstr>
      <vt:lpstr>微软雅黑</vt:lpstr>
      <vt:lpstr>Arial</vt:lpstr>
      <vt:lpstr>Calibri</vt:lpstr>
      <vt:lpstr>Calibri Light</vt:lpstr>
      <vt:lpstr>Lato Light</vt:lpstr>
      <vt:lpstr>Poppins Light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Python语言程序设计基础</dc:title>
  <dc:creator/>
  <cp:keywords>Python语言程序设计基础</cp:keywords>
  <cp:lastModifiedBy/>
  <cp:revision>2</cp:revision>
  <dcterms:created xsi:type="dcterms:W3CDTF">2021-05-01T02:52:20Z</dcterms:created>
  <dcterms:modified xsi:type="dcterms:W3CDTF">2025-04-09T09:39:01Z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