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13" r:id="rId34"/>
    <p:sldId id="414" r:id="rId35"/>
    <p:sldId id="28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7" d="100"/>
          <a:sy n="67" d="100"/>
        </p:scale>
        <p:origin x="96"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130802" y="4186262"/>
            <a:ext cx="7930396"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3</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Linux</a:t>
            </a:r>
            <a:r>
              <a:rPr lang="zh-CN" altLang="zh-CN" sz="6000" b="1" dirty="0">
                <a:solidFill>
                  <a:schemeClr val="bg1"/>
                </a:solidFill>
                <a:latin typeface="微软雅黑" panose="020B0503020204020204" pitchFamily="34" charset="-122"/>
                <a:ea typeface="微软雅黑" panose="020B0503020204020204" pitchFamily="34" charset="-122"/>
              </a:rPr>
              <a:t>命令基础</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89214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021282" y="3972975"/>
            <a:ext cx="5724644" cy="830997"/>
          </a:xfrm>
          <a:prstGeom prst="rect">
            <a:avLst/>
          </a:prstGeom>
        </p:spPr>
        <p:txBody>
          <a:bodyPr wrap="none">
            <a:spAutoFit/>
          </a:bodyPr>
          <a:lstStyle/>
          <a:p>
            <a:r>
              <a:rPr lang="zh-CN" altLang="zh-CN" sz="4800" b="1" dirty="0"/>
              <a:t>终端窗口的基础操作</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20477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847789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5891" y="649286"/>
            <a:ext cx="9444056" cy="509428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3.2.1 </a:t>
            </a:r>
            <a:r>
              <a:rPr lang="zh-CN" altLang="zh-CN" b="1" dirty="0"/>
              <a:t>终端窗口的启动和关闭</a:t>
            </a:r>
          </a:p>
          <a:p>
            <a:pPr indent="457200" latinLnBrk="1"/>
            <a:r>
              <a:rPr lang="zh-CN" altLang="zh-CN" dirty="0"/>
              <a:t>终端窗口在</a:t>
            </a:r>
            <a:r>
              <a:rPr lang="en-US" altLang="zh-CN" dirty="0"/>
              <a:t>Linux</a:t>
            </a:r>
            <a:r>
              <a:rPr lang="zh-CN" altLang="zh-CN" dirty="0"/>
              <a:t>的日常操作中，使用是非常频繁的。终端窗口的打开和关闭有以下几种方法：</a:t>
            </a:r>
          </a:p>
          <a:p>
            <a:pPr indent="457200" latinLnBrk="1"/>
            <a:r>
              <a:rPr lang="en-US" altLang="zh-CN" b="1" dirty="0"/>
              <a:t>1. </a:t>
            </a:r>
            <a:r>
              <a:rPr lang="zh-CN" altLang="zh-CN" b="1" dirty="0"/>
              <a:t>从快捷菜单启动</a:t>
            </a:r>
          </a:p>
          <a:p>
            <a:pPr indent="457200" latinLnBrk="1"/>
            <a:r>
              <a:rPr lang="zh-CN" altLang="zh-CN" dirty="0"/>
              <a:t>在桌面上或在任意文件夹中单击鼠标右键，选择“在终端中打开”选项。</a:t>
            </a:r>
            <a:endParaRPr lang="en-US" altLang="zh-CN" dirty="0"/>
          </a:p>
          <a:p>
            <a:pPr indent="457200" latinLnBrk="1"/>
            <a:r>
              <a:rPr lang="en-US" altLang="zh-CN" b="1" dirty="0"/>
              <a:t>2. </a:t>
            </a:r>
            <a:r>
              <a:rPr lang="zh-CN" altLang="zh-CN" b="1" dirty="0"/>
              <a:t>用快捷方式启动</a:t>
            </a:r>
          </a:p>
          <a:p>
            <a:pPr indent="457200" latinLnBrk="1"/>
            <a:r>
              <a:rPr lang="zh-CN" altLang="zh-CN" dirty="0"/>
              <a:t>快捷方式打开，可以使用“</a:t>
            </a:r>
            <a:r>
              <a:rPr lang="en-US" altLang="zh-CN" dirty="0" err="1"/>
              <a:t>Ctrl+Alt+T</a:t>
            </a:r>
            <a:r>
              <a:rPr lang="zh-CN" altLang="zh-CN" dirty="0"/>
              <a:t>”组合键打开终端窗口。此时目录位置位于用户主目录中。</a:t>
            </a:r>
          </a:p>
          <a:p>
            <a:pPr indent="457200" latinLnBrk="1"/>
            <a:r>
              <a:rPr lang="en-US" altLang="zh-CN" b="1" dirty="0"/>
              <a:t>3. </a:t>
            </a:r>
            <a:r>
              <a:rPr lang="zh-CN" altLang="zh-CN" b="1" dirty="0"/>
              <a:t>关闭终端窗口</a:t>
            </a:r>
          </a:p>
          <a:p>
            <a:pPr indent="457200" latinLnBrk="1"/>
            <a:r>
              <a:rPr lang="zh-CN" altLang="zh-CN" dirty="0"/>
              <a:t>单击终端窗口右上角的关闭窗口关闭终端窗口，也可以使用“</a:t>
            </a:r>
            <a:r>
              <a:rPr lang="en-US" altLang="zh-CN" dirty="0" err="1"/>
              <a:t>Ctrl+Shift+Q</a:t>
            </a:r>
            <a:r>
              <a:rPr lang="zh-CN" altLang="zh-CN" dirty="0"/>
              <a:t>”或“</a:t>
            </a:r>
            <a:r>
              <a:rPr lang="en-US" altLang="zh-CN" dirty="0" err="1"/>
              <a:t>Ctrl+D</a:t>
            </a:r>
            <a:r>
              <a:rPr lang="zh-CN" altLang="zh-CN" dirty="0"/>
              <a:t>”组合键关闭终端窗口。</a:t>
            </a:r>
          </a:p>
        </p:txBody>
      </p:sp>
    </p:spTree>
    <p:extLst>
      <p:ext uri="{BB962C8B-B14F-4D97-AF65-F5344CB8AC3E}">
        <p14:creationId xmlns:p14="http://schemas.microsoft.com/office/powerpoint/2010/main" val="626844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57913" y="940060"/>
            <a:ext cx="8286772"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3.2.2 </a:t>
            </a:r>
            <a:r>
              <a:rPr lang="zh-CN" altLang="zh-CN" b="1" dirty="0"/>
              <a:t>多标签页的操作</a:t>
            </a:r>
          </a:p>
          <a:p>
            <a:pPr indent="457200" latinLnBrk="1"/>
            <a:r>
              <a:rPr lang="en-US" altLang="zh-CN" dirty="0"/>
              <a:t>Ubuntu</a:t>
            </a:r>
            <a:r>
              <a:rPr lang="zh-CN" altLang="zh-CN" dirty="0"/>
              <a:t>支持同时打开多个独立的终端窗口，也可以像浏览器一样，同一个终端窗口中打开多个标签页进行操作。</a:t>
            </a:r>
          </a:p>
          <a:p>
            <a:pPr marL="457200" indent="457200" latinLnBrk="1">
              <a:buAutoNum type="arabicPeriod"/>
            </a:pPr>
            <a:r>
              <a:rPr lang="zh-CN" altLang="zh-CN" b="1" dirty="0"/>
              <a:t>增加标签页</a:t>
            </a:r>
            <a:endParaRPr lang="en-US" altLang="zh-CN" b="1" dirty="0"/>
          </a:p>
          <a:p>
            <a:pPr indent="457200" latinLnBrk="1"/>
            <a:r>
              <a:rPr lang="en-US" altLang="zh-CN" b="1" dirty="0"/>
              <a:t>2.   </a:t>
            </a:r>
            <a:r>
              <a:rPr lang="zh-CN" altLang="zh-CN" b="1" dirty="0"/>
              <a:t>切换标签页</a:t>
            </a:r>
          </a:p>
          <a:p>
            <a:pPr indent="457200" latinLnBrk="1"/>
            <a:r>
              <a:rPr lang="zh-CN" altLang="zh-CN" dirty="0"/>
              <a:t>切换标签页，可以通过鼠标单击标签页的标题进行更换，也可以使用“</a:t>
            </a:r>
            <a:r>
              <a:rPr lang="en-US" altLang="zh-CN" dirty="0"/>
              <a:t>Ctrl+</a:t>
            </a:r>
            <a:r>
              <a:rPr lang="zh-CN" altLang="zh-CN" dirty="0"/>
              <a:t>翻页键”来切换。</a:t>
            </a:r>
          </a:p>
          <a:p>
            <a:pPr indent="457200" latinLnBrk="1"/>
            <a:r>
              <a:rPr lang="en-US" altLang="zh-CN" b="1" dirty="0"/>
              <a:t>3.   </a:t>
            </a:r>
            <a:r>
              <a:rPr lang="zh-CN" altLang="zh-CN" b="1" dirty="0"/>
              <a:t>关闭标签页</a:t>
            </a:r>
          </a:p>
          <a:p>
            <a:pPr indent="457200" latinLnBrk="1"/>
            <a:r>
              <a:rPr lang="zh-CN" altLang="zh-CN" dirty="0"/>
              <a:t>可以通过单击标签页标题右侧的“×”号来关闭标签页，可以使用“</a:t>
            </a:r>
            <a:r>
              <a:rPr lang="en-US" altLang="zh-CN" dirty="0" err="1"/>
              <a:t>Ctrl+Shift+W</a:t>
            </a:r>
            <a:r>
              <a:rPr lang="zh-CN" altLang="zh-CN" dirty="0"/>
              <a:t>”来关闭标签页。</a:t>
            </a:r>
          </a:p>
        </p:txBody>
      </p:sp>
    </p:spTree>
    <p:extLst>
      <p:ext uri="{BB962C8B-B14F-4D97-AF65-F5344CB8AC3E}">
        <p14:creationId xmlns:p14="http://schemas.microsoft.com/office/powerpoint/2010/main" val="2646356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654310"/>
            <a:ext cx="898120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3.2.3 </a:t>
            </a:r>
            <a:r>
              <a:rPr lang="zh-CN" altLang="zh-CN" b="1" dirty="0"/>
              <a:t>界面字体大小的调整</a:t>
            </a:r>
          </a:p>
          <a:p>
            <a:pPr indent="457200" latinLnBrk="1"/>
            <a:r>
              <a:rPr lang="zh-CN" altLang="zh-CN" dirty="0"/>
              <a:t>如果感觉界面字体过小，可以使用快捷键进行调整。可以使用“</a:t>
            </a:r>
            <a:r>
              <a:rPr lang="en-US" altLang="zh-CN" dirty="0" err="1"/>
              <a:t>Ctrl+Shift</a:t>
            </a:r>
            <a:r>
              <a:rPr lang="en-US" altLang="zh-CN" dirty="0"/>
              <a:t>+ =</a:t>
            </a:r>
            <a:r>
              <a:rPr lang="zh-CN" altLang="zh-CN" dirty="0"/>
              <a:t>”（也就是</a:t>
            </a:r>
            <a:r>
              <a:rPr lang="en-US" altLang="zh-CN" dirty="0"/>
              <a:t>Ctrl+</a:t>
            </a:r>
            <a:r>
              <a:rPr lang="zh-CN" altLang="zh-CN" dirty="0"/>
              <a:t>“</a:t>
            </a:r>
            <a:r>
              <a:rPr lang="en-US" altLang="zh-CN" dirty="0"/>
              <a:t>+</a:t>
            </a:r>
            <a:r>
              <a:rPr lang="zh-CN" altLang="zh-CN" dirty="0"/>
              <a:t>”）放大界面字体。使用“</a:t>
            </a:r>
            <a:r>
              <a:rPr lang="en-US" altLang="zh-CN" dirty="0"/>
              <a:t>Ctrl+ -</a:t>
            </a:r>
            <a:r>
              <a:rPr lang="zh-CN" altLang="zh-CN" dirty="0"/>
              <a:t>”缩小界面字体。使用“</a:t>
            </a:r>
            <a:r>
              <a:rPr lang="en-US" altLang="zh-CN" dirty="0"/>
              <a:t>Ctrl+0</a:t>
            </a:r>
            <a:r>
              <a:rPr lang="zh-CN" altLang="zh-CN" dirty="0"/>
              <a:t>”恢复默认字体大小。</a:t>
            </a:r>
          </a:p>
        </p:txBody>
      </p:sp>
      <p:pic>
        <p:nvPicPr>
          <p:cNvPr id="2050" name="图片 1">
            <a:extLst>
              <a:ext uri="{FF2B5EF4-FFF2-40B4-BE49-F238E27FC236}">
                <a16:creationId xmlns:a16="http://schemas.microsoft.com/office/drawing/2014/main" id="{A43C1BAC-F58F-4A52-A6AA-EB807BEFB90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598" y="2776237"/>
            <a:ext cx="4004893" cy="297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8CB88DD4-7AB4-4029-85FF-282CDC93F6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4133" y="2776237"/>
            <a:ext cx="3967183" cy="297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7276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05764" y="1725873"/>
            <a:ext cx="8380471" cy="27889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3.2.4 </a:t>
            </a:r>
            <a:r>
              <a:rPr lang="zh-CN" altLang="zh-CN" b="1" dirty="0"/>
              <a:t>首选项的设置</a:t>
            </a:r>
          </a:p>
          <a:p>
            <a:pPr indent="457200" latinLnBrk="1"/>
            <a:r>
              <a:rPr lang="zh-CN" altLang="zh-CN" dirty="0"/>
              <a:t>如果要对终端窗口进行更细的界面、风格和功能的调整，需要进入到“配置文件首选项”中进行设置。</a:t>
            </a:r>
          </a:p>
          <a:p>
            <a:pPr marL="457200" indent="457200" latinLnBrk="1">
              <a:buAutoNum type="arabicPeriod"/>
            </a:pPr>
            <a:r>
              <a:rPr lang="zh-CN" altLang="zh-CN" b="1" dirty="0"/>
              <a:t>进入首选项及常规配置</a:t>
            </a:r>
            <a:endParaRPr lang="en-US" altLang="zh-CN" b="1" dirty="0"/>
          </a:p>
          <a:p>
            <a:pPr indent="457200" latinLnBrk="1"/>
            <a:r>
              <a:rPr lang="en-US" altLang="zh-CN" b="1" dirty="0"/>
              <a:t>2.   </a:t>
            </a:r>
            <a:r>
              <a:rPr lang="zh-CN" altLang="zh-CN" b="1" dirty="0"/>
              <a:t>快捷键的查看和设置</a:t>
            </a:r>
          </a:p>
          <a:p>
            <a:pPr indent="457200" latinLnBrk="1"/>
            <a:r>
              <a:rPr lang="en-US" altLang="zh-CN" b="1" dirty="0"/>
              <a:t>3.   </a:t>
            </a:r>
            <a:r>
              <a:rPr lang="zh-CN" altLang="zh-CN" b="1" dirty="0"/>
              <a:t>修改配置文件</a:t>
            </a:r>
          </a:p>
        </p:txBody>
      </p:sp>
    </p:spTree>
    <p:extLst>
      <p:ext uri="{BB962C8B-B14F-4D97-AF65-F5344CB8AC3E}">
        <p14:creationId xmlns:p14="http://schemas.microsoft.com/office/powerpoint/2010/main" val="156052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82070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49838" y="3972975"/>
            <a:ext cx="5724644" cy="830997"/>
          </a:xfrm>
          <a:prstGeom prst="rect">
            <a:avLst/>
          </a:prstGeom>
        </p:spPr>
        <p:txBody>
          <a:bodyPr wrap="none">
            <a:spAutoFit/>
          </a:bodyPr>
          <a:lstStyle/>
          <a:p>
            <a:r>
              <a:rPr lang="zh-CN" altLang="zh-CN" sz="4800" b="1" dirty="0"/>
              <a:t>终端窗口的命令基础</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13333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02570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529507"/>
            <a:ext cx="898120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3.3.1 </a:t>
            </a:r>
            <a:r>
              <a:rPr lang="zh-CN" altLang="zh-CN" b="1" dirty="0"/>
              <a:t>终端窗口中的命令提示符含义</a:t>
            </a:r>
          </a:p>
          <a:p>
            <a:pPr indent="457200" latinLnBrk="1"/>
            <a:r>
              <a:rPr lang="zh-CN" altLang="zh-CN" dirty="0"/>
              <a:t>在打开的终端窗口中，一般会有一串默认的代码，代码的含义如下：</a:t>
            </a:r>
            <a:endParaRPr lang="en-US" altLang="zh-CN" dirty="0"/>
          </a:p>
          <a:p>
            <a:pPr indent="457200" latinLnBrk="1"/>
            <a:r>
              <a:rPr lang="zh-CN" altLang="zh-CN" dirty="0"/>
              <a:t>（</a:t>
            </a:r>
            <a:r>
              <a:rPr lang="en-US" altLang="zh-CN" dirty="0"/>
              <a:t>1</a:t>
            </a:r>
            <a:r>
              <a:rPr lang="zh-CN" altLang="zh-CN" dirty="0"/>
              <a:t>）</a:t>
            </a:r>
            <a:r>
              <a:rPr lang="en-US" altLang="zh-CN" dirty="0"/>
              <a:t>wlysy001</a:t>
            </a:r>
            <a:r>
              <a:rPr lang="zh-CN" altLang="zh-CN" dirty="0"/>
              <a:t>：当前登录的用户名。</a:t>
            </a:r>
          </a:p>
          <a:p>
            <a:pPr indent="457200" latinLnBrk="1"/>
            <a:r>
              <a:rPr lang="zh-CN" altLang="zh-CN" dirty="0"/>
              <a:t>（</a:t>
            </a:r>
            <a:r>
              <a:rPr lang="en-US" altLang="zh-CN" dirty="0"/>
              <a:t>2</a:t>
            </a:r>
            <a:r>
              <a:rPr lang="zh-CN" altLang="zh-CN" dirty="0"/>
              <a:t>）</a:t>
            </a:r>
            <a:r>
              <a:rPr lang="en-US" altLang="zh-CN" dirty="0" err="1"/>
              <a:t>mybuntu</a:t>
            </a:r>
            <a:r>
              <a:rPr lang="zh-CN" altLang="zh-CN" dirty="0"/>
              <a:t>：计算机名称，</a:t>
            </a:r>
          </a:p>
          <a:p>
            <a:pPr indent="457200" latinLnBrk="1"/>
            <a:r>
              <a:rPr lang="zh-CN" altLang="zh-CN" dirty="0"/>
              <a:t>（</a:t>
            </a:r>
            <a:r>
              <a:rPr lang="en-US" altLang="zh-CN" dirty="0"/>
              <a:t>3</a:t>
            </a:r>
            <a:r>
              <a:rPr lang="zh-CN" altLang="zh-CN" dirty="0"/>
              <a:t>）～：用户所处目录，根据不同的位置有所不同。～代表该用户的主目录（</a:t>
            </a:r>
            <a:r>
              <a:rPr lang="en-US" altLang="zh-CN" dirty="0"/>
              <a:t>home</a:t>
            </a:r>
            <a:r>
              <a:rPr lang="zh-CN" altLang="zh-CN" dirty="0"/>
              <a:t>），关于目录将在下一章重点介绍。</a:t>
            </a:r>
          </a:p>
          <a:p>
            <a:pPr indent="457200" latinLnBrk="1"/>
            <a:r>
              <a:rPr lang="zh-CN" altLang="zh-CN" dirty="0"/>
              <a:t>（</a:t>
            </a:r>
            <a:r>
              <a:rPr lang="en-US" altLang="zh-CN" dirty="0"/>
              <a:t>4</a:t>
            </a:r>
            <a:r>
              <a:rPr lang="zh-CN" altLang="zh-CN" dirty="0"/>
              <a:t>）</a:t>
            </a:r>
            <a:r>
              <a:rPr lang="en-US" altLang="zh-CN" dirty="0"/>
              <a:t>$</a:t>
            </a:r>
            <a:r>
              <a:rPr lang="zh-CN" altLang="zh-CN" dirty="0"/>
              <a:t>：代表的是非</a:t>
            </a:r>
            <a:r>
              <a:rPr lang="en-US" altLang="zh-CN" dirty="0"/>
              <a:t>root</a:t>
            </a:r>
            <a:r>
              <a:rPr lang="zh-CN" altLang="zh-CN" dirty="0"/>
              <a:t>用户登录，如果是“</a:t>
            </a:r>
            <a:r>
              <a:rPr lang="en-US" altLang="zh-CN" dirty="0"/>
              <a:t>#</a:t>
            </a:r>
            <a:r>
              <a:rPr lang="zh-CN" altLang="zh-CN" dirty="0"/>
              <a:t>”代表是</a:t>
            </a:r>
            <a:r>
              <a:rPr lang="en-US" altLang="zh-CN" dirty="0"/>
              <a:t>root</a:t>
            </a:r>
            <a:r>
              <a:rPr lang="zh-CN" altLang="zh-CN" dirty="0"/>
              <a:t>用户登录。</a:t>
            </a:r>
          </a:p>
          <a:p>
            <a:pPr indent="457200"/>
            <a:r>
              <a:rPr lang="zh-CN" altLang="zh-CN" dirty="0"/>
              <a:t>（</a:t>
            </a:r>
            <a:r>
              <a:rPr lang="en-US" altLang="zh-CN" dirty="0"/>
              <a:t>5</a:t>
            </a:r>
            <a:r>
              <a:rPr lang="zh-CN" altLang="zh-CN" dirty="0"/>
              <a:t>）分隔符：包括分割用户名和计算机名的“</a:t>
            </a:r>
            <a:r>
              <a:rPr lang="en-US" altLang="zh-CN" dirty="0"/>
              <a:t>@</a:t>
            </a:r>
            <a:r>
              <a:rPr lang="zh-CN" altLang="zh-CN" dirty="0"/>
              <a:t>”符号，以及分割计算机名与目录名的“：”。</a:t>
            </a:r>
          </a:p>
        </p:txBody>
      </p:sp>
      <p:pic>
        <p:nvPicPr>
          <p:cNvPr id="3074" name="图片 1">
            <a:extLst>
              <a:ext uri="{FF2B5EF4-FFF2-40B4-BE49-F238E27FC236}">
                <a16:creationId xmlns:a16="http://schemas.microsoft.com/office/drawing/2014/main" id="{835D6EF5-19DA-4F1D-BFBB-6B8559DD1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5418" y="4736738"/>
            <a:ext cx="6194921" cy="114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3397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5395" y="1087959"/>
            <a:ext cx="898120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3.3.2 </a:t>
            </a:r>
            <a:r>
              <a:rPr lang="zh-CN" altLang="zh-CN" b="1" dirty="0"/>
              <a:t>命令的一般用法</a:t>
            </a:r>
          </a:p>
          <a:p>
            <a:pPr indent="457200" latinLnBrk="1"/>
            <a:r>
              <a:rPr lang="zh-CN" altLang="zh-CN" dirty="0"/>
              <a:t>命令是可以帮助用户完成相应任务的一个或一组程序。分为内部程序（也叫内建命令）和外部程序。</a:t>
            </a:r>
          </a:p>
          <a:p>
            <a:pPr indent="457200" latinLnBrk="1"/>
            <a:r>
              <a:rPr lang="en-US" altLang="zh-CN" b="1" dirty="0"/>
              <a:t>1. </a:t>
            </a:r>
            <a:r>
              <a:rPr lang="zh-CN" altLang="zh-CN" b="1" dirty="0"/>
              <a:t>命令的格式</a:t>
            </a:r>
          </a:p>
          <a:p>
            <a:pPr indent="457200"/>
            <a:r>
              <a:rPr lang="zh-CN" altLang="zh-CN" dirty="0"/>
              <a:t>命令由命令的程序名称，以及让命令执行不同功能或生成不同结果的选项及参数信息组成。需要注意，在</a:t>
            </a:r>
            <a:r>
              <a:rPr lang="en-US" altLang="zh-CN" dirty="0"/>
              <a:t>Linux</a:t>
            </a:r>
            <a:r>
              <a:rPr lang="zh-CN" altLang="zh-CN" dirty="0"/>
              <a:t>中，命令和选项是区分大小写字母的。</a:t>
            </a:r>
            <a:endParaRPr lang="en-US" altLang="zh-CN" dirty="0"/>
          </a:p>
          <a:p>
            <a:pPr indent="457200" latinLnBrk="1"/>
            <a:r>
              <a:rPr lang="en-US" altLang="zh-CN" b="1" dirty="0"/>
              <a:t>2. </a:t>
            </a:r>
            <a:r>
              <a:rPr lang="zh-CN" altLang="zh-CN" b="1" dirty="0"/>
              <a:t>命令的使用</a:t>
            </a:r>
          </a:p>
          <a:p>
            <a:pPr indent="457200" latinLnBrk="1"/>
            <a:r>
              <a:rPr lang="zh-CN" altLang="zh-CN" dirty="0"/>
              <a:t>【示例】显示当前目录下的文件及文件夹名称</a:t>
            </a:r>
          </a:p>
          <a:p>
            <a:pPr indent="457200"/>
            <a:r>
              <a:rPr lang="en-US" altLang="zh-CN" dirty="0"/>
              <a:t>ls</a:t>
            </a:r>
            <a:r>
              <a:rPr lang="zh-CN" altLang="zh-CN" dirty="0"/>
              <a:t>用于显示当前目录下的文件或文件夹名称，不用带任何选项及参数</a:t>
            </a:r>
            <a:r>
              <a:rPr lang="zh-CN" altLang="en-US" dirty="0"/>
              <a:t>。</a:t>
            </a:r>
            <a:endParaRPr lang="zh-CN" altLang="zh-CN" dirty="0"/>
          </a:p>
        </p:txBody>
      </p:sp>
    </p:spTree>
    <p:extLst>
      <p:ext uri="{BB962C8B-B14F-4D97-AF65-F5344CB8AC3E}">
        <p14:creationId xmlns:p14="http://schemas.microsoft.com/office/powerpoint/2010/main" val="1283771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8060" y="1073671"/>
            <a:ext cx="8595880" cy="466990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3.3.3 </a:t>
            </a:r>
            <a:r>
              <a:rPr lang="zh-CN" altLang="zh-CN" b="1" dirty="0"/>
              <a:t>获取命令帮助信息</a:t>
            </a:r>
          </a:p>
          <a:p>
            <a:pPr indent="457200" latinLnBrk="1"/>
            <a:r>
              <a:rPr lang="en-US" altLang="zh-CN" dirty="0"/>
              <a:t>Linux</a:t>
            </a:r>
            <a:r>
              <a:rPr lang="zh-CN" altLang="zh-CN" dirty="0"/>
              <a:t>中的命令非常多，每个命令又有其选项和参数，记忆起来比较困难。这在大多数刚学习</a:t>
            </a:r>
            <a:r>
              <a:rPr lang="en-US" altLang="zh-CN" dirty="0"/>
              <a:t>Linux</a:t>
            </a:r>
            <a:r>
              <a:rPr lang="zh-CN" altLang="zh-CN" dirty="0"/>
              <a:t>的读者中非常普遍。其实可以使用命令的帮助文件，来学习命令的用法，下面介绍几种获取帮助信息的方式。</a:t>
            </a:r>
          </a:p>
          <a:p>
            <a:pPr indent="457200" latinLnBrk="1"/>
            <a:r>
              <a:rPr lang="en-US" altLang="zh-CN" b="1" dirty="0"/>
              <a:t>1. help</a:t>
            </a:r>
            <a:r>
              <a:rPr lang="zh-CN" altLang="zh-CN" b="1" dirty="0"/>
              <a:t>命令</a:t>
            </a:r>
          </a:p>
          <a:p>
            <a:pPr indent="457200" latinLnBrk="1"/>
            <a:r>
              <a:rPr lang="en-US" altLang="zh-CN" dirty="0"/>
              <a:t>Help</a:t>
            </a:r>
            <a:r>
              <a:rPr lang="zh-CN" altLang="zh-CN" dirty="0"/>
              <a:t>命令的主要作用是查看内建命令的作用及用法。</a:t>
            </a:r>
            <a:endParaRPr lang="en-US" altLang="zh-CN" dirty="0"/>
          </a:p>
          <a:p>
            <a:pPr indent="457200" latinLnBrk="1"/>
            <a:r>
              <a:rPr lang="en-US" altLang="zh-CN" b="1" dirty="0"/>
              <a:t>2. help</a:t>
            </a:r>
            <a:r>
              <a:rPr lang="zh-CN" altLang="zh-CN" b="1" dirty="0"/>
              <a:t>选项</a:t>
            </a:r>
          </a:p>
          <a:p>
            <a:pPr indent="457200" latinLnBrk="1"/>
            <a:r>
              <a:rPr lang="zh-CN" altLang="zh-CN" dirty="0"/>
              <a:t>“</a:t>
            </a:r>
            <a:r>
              <a:rPr lang="en-US" altLang="zh-CN" dirty="0"/>
              <a:t>help</a:t>
            </a:r>
            <a:r>
              <a:rPr lang="zh-CN" altLang="zh-CN" dirty="0"/>
              <a:t>”选项和</a:t>
            </a:r>
            <a:r>
              <a:rPr lang="en-US" altLang="zh-CN" dirty="0"/>
              <a:t>help</a:t>
            </a:r>
            <a:r>
              <a:rPr lang="zh-CN" altLang="zh-CN" dirty="0"/>
              <a:t>命令不同，因为是选项，一般用在命令后，主要是查看外部命令的帮助文档。如果该命令为内建命令，执行结果和使用</a:t>
            </a:r>
            <a:r>
              <a:rPr lang="en-US" altLang="zh-CN" dirty="0"/>
              <a:t>help</a:t>
            </a:r>
            <a:r>
              <a:rPr lang="zh-CN" altLang="zh-CN" dirty="0"/>
              <a:t>命令的执行结果一致。</a:t>
            </a:r>
          </a:p>
        </p:txBody>
      </p:sp>
    </p:spTree>
    <p:extLst>
      <p:ext uri="{BB962C8B-B14F-4D97-AF65-F5344CB8AC3E}">
        <p14:creationId xmlns:p14="http://schemas.microsoft.com/office/powerpoint/2010/main" val="1754873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588021"/>
            <a:ext cx="910330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man</a:t>
            </a:r>
            <a:r>
              <a:rPr lang="zh-CN" altLang="zh-CN" b="1" dirty="0"/>
              <a:t>命令</a:t>
            </a:r>
          </a:p>
          <a:p>
            <a:pPr indent="457200" latinLnBrk="1"/>
            <a:r>
              <a:rPr lang="zh-CN" altLang="zh-CN" dirty="0"/>
              <a:t>“</a:t>
            </a:r>
            <a:r>
              <a:rPr lang="en-US" altLang="zh-CN" dirty="0"/>
              <a:t>man</a:t>
            </a:r>
            <a:r>
              <a:rPr lang="zh-CN" altLang="zh-CN" dirty="0"/>
              <a:t>”（</a:t>
            </a:r>
            <a:r>
              <a:rPr lang="en-US" altLang="zh-CN" dirty="0"/>
              <a:t>manual</a:t>
            </a:r>
            <a:r>
              <a:rPr lang="zh-CN" altLang="zh-CN" dirty="0"/>
              <a:t>，操作手册）是在</a:t>
            </a:r>
            <a:r>
              <a:rPr lang="en-US" altLang="zh-CN" dirty="0"/>
              <a:t>UNIX</a:t>
            </a:r>
            <a:r>
              <a:rPr lang="zh-CN" altLang="zh-CN" dirty="0"/>
              <a:t>及类</a:t>
            </a:r>
            <a:r>
              <a:rPr lang="en-US" altLang="zh-CN" dirty="0"/>
              <a:t>UNIX</a:t>
            </a:r>
            <a:r>
              <a:rPr lang="zh-CN" altLang="zh-CN" dirty="0"/>
              <a:t>中普遍存在的在线文档，内容包括计算机程序、标准、惯例，甚至抽象概念，都可以通过该命令查阅。</a:t>
            </a:r>
            <a:endParaRPr lang="en-US" altLang="zh-CN" dirty="0"/>
          </a:p>
          <a:p>
            <a:pPr indent="457200" latinLnBrk="1"/>
            <a:r>
              <a:rPr lang="zh-CN" altLang="zh-CN" dirty="0"/>
              <a:t>由于命令执行后就会进入到</a:t>
            </a:r>
            <a:r>
              <a:rPr lang="en-US" altLang="zh-CN" dirty="0"/>
              <a:t>man</a:t>
            </a:r>
            <a:r>
              <a:rPr lang="zh-CN" altLang="zh-CN" dirty="0"/>
              <a:t>的显示模式，通过鼠标滚轮、空格键、上下翻页键、方向键进行查看，如果要查看</a:t>
            </a:r>
            <a:r>
              <a:rPr lang="en-US" altLang="zh-CN" dirty="0"/>
              <a:t>man</a:t>
            </a:r>
            <a:r>
              <a:rPr lang="zh-CN" altLang="zh-CN" dirty="0"/>
              <a:t>的使用方法，可以单击“</a:t>
            </a:r>
            <a:r>
              <a:rPr lang="en-US" altLang="zh-CN" dirty="0"/>
              <a:t>h</a:t>
            </a:r>
            <a:r>
              <a:rPr lang="zh-CN" altLang="zh-CN" dirty="0"/>
              <a:t>”按钮来查看其帮助文档，如果要退出，单击“</a:t>
            </a:r>
            <a:r>
              <a:rPr lang="en-US" altLang="zh-CN" dirty="0"/>
              <a:t>q</a:t>
            </a:r>
            <a:r>
              <a:rPr lang="zh-CN" altLang="zh-CN" dirty="0"/>
              <a:t>”键即可。</a:t>
            </a:r>
          </a:p>
        </p:txBody>
      </p:sp>
    </p:spTree>
    <p:extLst>
      <p:ext uri="{BB962C8B-B14F-4D97-AF65-F5344CB8AC3E}">
        <p14:creationId xmlns:p14="http://schemas.microsoft.com/office/powerpoint/2010/main" val="3807573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94820"/>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467887" y="1156485"/>
            <a:ext cx="9256225"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在上一章中介绍了</a:t>
            </a:r>
            <a:r>
              <a:rPr lang="en-US" altLang="zh-CN" dirty="0"/>
              <a:t>GNOME</a:t>
            </a:r>
            <a:r>
              <a:rPr lang="zh-CN" altLang="zh-CN" dirty="0"/>
              <a:t>的常见使用方法，除了图形界面外，最常使用的就是各种命令了。因为</a:t>
            </a:r>
            <a:r>
              <a:rPr lang="en-US" altLang="zh-CN" dirty="0"/>
              <a:t>Linux</a:t>
            </a:r>
            <a:r>
              <a:rPr lang="zh-CN" altLang="zh-CN" dirty="0"/>
              <a:t>系统尤其是在服务器领域非常受欢迎，其中很大的一个原因就是效率高。</a:t>
            </a:r>
            <a:r>
              <a:rPr lang="en-US" altLang="zh-CN" dirty="0"/>
              <a:t>Linux</a:t>
            </a:r>
            <a:r>
              <a:rPr lang="zh-CN" altLang="zh-CN" dirty="0"/>
              <a:t>的高级用户通常会使用终端窗口和虚拟控制台进行各种命令操作，在上一章中介绍的内容其实都可以在终端中完成。本章将重点介绍</a:t>
            </a:r>
            <a:r>
              <a:rPr lang="en-US" altLang="zh-CN" dirty="0"/>
              <a:t>Linux</a:t>
            </a:r>
            <a:r>
              <a:rPr lang="zh-CN" altLang="zh-CN" dirty="0"/>
              <a:t>常见命令的使用方法。</a:t>
            </a:r>
          </a:p>
          <a:p>
            <a:pPr indent="457200" latinLnBrk="1"/>
            <a:r>
              <a:rPr lang="zh-CN" altLang="zh-CN" b="1" dirty="0"/>
              <a:t>本章重点难点：</a:t>
            </a:r>
            <a:endParaRPr lang="zh-CN" altLang="zh-CN" dirty="0"/>
          </a:p>
          <a:p>
            <a:pPr indent="457200" latinLnBrk="1"/>
            <a:r>
              <a:rPr lang="zh-CN" altLang="zh-CN" dirty="0"/>
              <a:t>终端窗口简介</a:t>
            </a:r>
          </a:p>
          <a:p>
            <a:pPr indent="457200" latinLnBrk="1"/>
            <a:r>
              <a:rPr lang="zh-CN" altLang="zh-CN" dirty="0"/>
              <a:t>终端窗口的基本操作</a:t>
            </a:r>
          </a:p>
          <a:p>
            <a:pPr indent="457200" latinLnBrk="1"/>
            <a:r>
              <a:rPr lang="zh-CN" altLang="zh-CN" dirty="0"/>
              <a:t>终端窗口命令基础</a:t>
            </a:r>
          </a:p>
          <a:p>
            <a:pPr indent="457200" latinLnBrk="1"/>
            <a:r>
              <a:rPr lang="zh-CN" altLang="zh-CN" dirty="0"/>
              <a:t>远程管理</a:t>
            </a:r>
            <a:r>
              <a:rPr lang="en-US" altLang="zh-CN" dirty="0"/>
              <a:t>Ubuntu</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4015" y="1259407"/>
            <a:ext cx="8743969" cy="375550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3.3.4 </a:t>
            </a:r>
            <a:r>
              <a:rPr lang="zh-CN" altLang="zh-CN" b="1" dirty="0"/>
              <a:t>清空屏幕</a:t>
            </a:r>
          </a:p>
          <a:p>
            <a:pPr indent="457200" latinLnBrk="1"/>
            <a:r>
              <a:rPr lang="zh-CN" altLang="zh-CN" dirty="0"/>
              <a:t>在终端窗口中使用命令后，满屏会出现各种文本内容、执行结果以及报错等信息等，一般读者可能会关闭当前终端窗口并打开新的窗口进行屏幕的清空。</a:t>
            </a:r>
            <a:r>
              <a:rPr lang="en-US" altLang="zh-CN" dirty="0"/>
              <a:t>Windows</a:t>
            </a:r>
            <a:r>
              <a:rPr lang="zh-CN" altLang="zh-CN" dirty="0"/>
              <a:t>命令行界面中，清空屏幕使用的命令是“</a:t>
            </a:r>
            <a:r>
              <a:rPr lang="en-US" altLang="zh-CN" dirty="0" err="1"/>
              <a:t>cls</a:t>
            </a:r>
            <a:r>
              <a:rPr lang="zh-CN" altLang="zh-CN" dirty="0"/>
              <a:t>”，在</a:t>
            </a:r>
            <a:r>
              <a:rPr lang="en-US" altLang="zh-CN" dirty="0"/>
              <a:t>Linux</a:t>
            </a:r>
            <a:r>
              <a:rPr lang="zh-CN" altLang="zh-CN" dirty="0"/>
              <a:t>中，清空屏幕可以采取以下几种方法：</a:t>
            </a:r>
          </a:p>
          <a:p>
            <a:pPr marL="457200" indent="457200" latinLnBrk="1">
              <a:buAutoNum type="arabicPeriod"/>
            </a:pPr>
            <a:r>
              <a:rPr lang="zh-CN" altLang="zh-CN" b="1" dirty="0"/>
              <a:t>使用命令清空屏幕</a:t>
            </a:r>
            <a:endParaRPr lang="en-US" altLang="zh-CN" b="1" dirty="0"/>
          </a:p>
          <a:p>
            <a:pPr marL="457200" indent="457200" latinLnBrk="1">
              <a:buAutoNum type="arabicPeriod" startAt="2"/>
            </a:pPr>
            <a:r>
              <a:rPr lang="zh-CN" altLang="zh-CN" b="1" dirty="0"/>
              <a:t>使用快捷按钮清空屏幕</a:t>
            </a:r>
            <a:endParaRPr lang="en-US" altLang="zh-CN" b="1" dirty="0"/>
          </a:p>
          <a:p>
            <a:pPr indent="457200" latinLnBrk="1"/>
            <a:r>
              <a:rPr lang="en-US" altLang="zh-CN" b="1" dirty="0"/>
              <a:t>3.   </a:t>
            </a:r>
            <a:r>
              <a:rPr lang="zh-CN" altLang="zh-CN" b="1" dirty="0"/>
              <a:t>使用命令刷新屏幕</a:t>
            </a:r>
          </a:p>
        </p:txBody>
      </p:sp>
    </p:spTree>
    <p:extLst>
      <p:ext uri="{BB962C8B-B14F-4D97-AF65-F5344CB8AC3E}">
        <p14:creationId xmlns:p14="http://schemas.microsoft.com/office/powerpoint/2010/main" val="1313660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4015" y="811473"/>
            <a:ext cx="874396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3.3.5 </a:t>
            </a:r>
            <a:r>
              <a:rPr lang="zh-CN" altLang="zh-CN" b="1" dirty="0"/>
              <a:t>历史命令的查看及调用</a:t>
            </a:r>
          </a:p>
          <a:p>
            <a:pPr indent="457200" latinLnBrk="1"/>
            <a:r>
              <a:rPr lang="zh-CN" altLang="zh-CN" dirty="0"/>
              <a:t>如果要重复使用之前的命令，而又不想</a:t>
            </a:r>
          </a:p>
          <a:p>
            <a:pPr indent="457200" latinLnBrk="1"/>
            <a:r>
              <a:rPr lang="zh-CN" altLang="zh-CN" dirty="0"/>
              <a:t>可以使用键盘的“↑</a:t>
            </a:r>
            <a:r>
              <a:rPr lang="en-US" altLang="zh-CN" dirty="0"/>
              <a:t>/</a:t>
            </a:r>
            <a:r>
              <a:rPr lang="zh-CN" altLang="zh-CN" dirty="0"/>
              <a:t>↓”按键逐条显示执行过的命令，还可以使用命令“</a:t>
            </a:r>
            <a:r>
              <a:rPr lang="en-US" altLang="zh-CN" dirty="0"/>
              <a:t>history</a:t>
            </a:r>
            <a:r>
              <a:rPr lang="zh-CN" altLang="zh-CN" dirty="0"/>
              <a:t>”查看使用命令的历史记录。</a:t>
            </a:r>
          </a:p>
        </p:txBody>
      </p:sp>
      <p:pic>
        <p:nvPicPr>
          <p:cNvPr id="4098" name="图片 1">
            <a:extLst>
              <a:ext uri="{FF2B5EF4-FFF2-40B4-BE49-F238E27FC236}">
                <a16:creationId xmlns:a16="http://schemas.microsoft.com/office/drawing/2014/main" id="{06D2F196-60F6-4BED-AB04-F49F23C315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414" y="3040341"/>
            <a:ext cx="5811170"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1613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50226" y="1254385"/>
            <a:ext cx="8491548"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3.3.6 Tab</a:t>
            </a:r>
            <a:r>
              <a:rPr lang="zh-CN" altLang="zh-CN" b="1" dirty="0"/>
              <a:t>的补全功能</a:t>
            </a:r>
          </a:p>
          <a:p>
            <a:pPr indent="457200" latinLnBrk="1"/>
            <a:r>
              <a:rPr lang="zh-CN" altLang="zh-CN" dirty="0"/>
              <a:t>在</a:t>
            </a:r>
            <a:r>
              <a:rPr lang="en-US" altLang="zh-CN" dirty="0"/>
              <a:t>Linux</a:t>
            </a:r>
            <a:r>
              <a:rPr lang="zh-CN" altLang="zh-CN" dirty="0"/>
              <a:t>中，无论输入命令、文件名或位置等其他参数时，都可以使用自动补全功能。使用该功能，一方面可以快速输入所需内容，另一方面也可以预防输入错误。补全功能所使用的就是“</a:t>
            </a:r>
            <a:r>
              <a:rPr lang="en-US" altLang="zh-CN" dirty="0"/>
              <a:t>Tab</a:t>
            </a:r>
            <a:r>
              <a:rPr lang="zh-CN" altLang="zh-CN" dirty="0"/>
              <a:t>”键。下面介绍该功能的具体用法：</a:t>
            </a:r>
          </a:p>
          <a:p>
            <a:pPr indent="457200" latinLnBrk="1"/>
            <a:r>
              <a:rPr lang="zh-CN" altLang="zh-CN" dirty="0"/>
              <a:t>在输入命令时，不需要全部输入，如命令“</a:t>
            </a:r>
            <a:r>
              <a:rPr lang="en-US" altLang="zh-CN" dirty="0"/>
              <a:t>history</a:t>
            </a:r>
            <a:r>
              <a:rPr lang="zh-CN" altLang="zh-CN" dirty="0"/>
              <a:t>”，只要输入命令开头的“</a:t>
            </a:r>
            <a:r>
              <a:rPr lang="en-US" altLang="zh-CN" dirty="0"/>
              <a:t>his</a:t>
            </a:r>
            <a:r>
              <a:rPr lang="zh-CN" altLang="zh-CN" dirty="0"/>
              <a:t>”，按“</a:t>
            </a:r>
            <a:r>
              <a:rPr lang="en-US" altLang="zh-CN" dirty="0"/>
              <a:t>Tab</a:t>
            </a:r>
            <a:r>
              <a:rPr lang="zh-CN" altLang="zh-CN" dirty="0"/>
              <a:t>”键，就会自动完成“</a:t>
            </a:r>
            <a:r>
              <a:rPr lang="en-US" altLang="zh-CN" dirty="0"/>
              <a:t>history</a:t>
            </a:r>
            <a:r>
              <a:rPr lang="zh-CN" altLang="zh-CN" dirty="0"/>
              <a:t>”命令的输入，非常方便快速。</a:t>
            </a:r>
          </a:p>
        </p:txBody>
      </p:sp>
    </p:spTree>
    <p:extLst>
      <p:ext uri="{BB962C8B-B14F-4D97-AF65-F5344CB8AC3E}">
        <p14:creationId xmlns:p14="http://schemas.microsoft.com/office/powerpoint/2010/main" val="1817239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9217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21308" y="3972975"/>
            <a:ext cx="4987263" cy="830997"/>
          </a:xfrm>
          <a:prstGeom prst="rect">
            <a:avLst/>
          </a:prstGeom>
        </p:spPr>
        <p:txBody>
          <a:bodyPr wrap="none">
            <a:spAutoFit/>
          </a:bodyPr>
          <a:lstStyle/>
          <a:p>
            <a:r>
              <a:rPr lang="zh-CN" altLang="zh-CN" sz="4800" b="1" dirty="0"/>
              <a:t>远程管理</a:t>
            </a:r>
            <a:r>
              <a:rPr lang="en-US" altLang="zh-CN" sz="4800" b="1" dirty="0"/>
              <a:t>Ubuntu</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0480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68362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1869" y="1411546"/>
            <a:ext cx="890826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3.4.1 SSH</a:t>
            </a:r>
            <a:r>
              <a:rPr lang="zh-CN" altLang="zh-CN" b="1" dirty="0"/>
              <a:t>简介</a:t>
            </a:r>
          </a:p>
          <a:p>
            <a:pPr indent="457200" latinLnBrk="1"/>
            <a:r>
              <a:rPr lang="en-US" altLang="zh-CN" dirty="0"/>
              <a:t>SSH</a:t>
            </a:r>
            <a:r>
              <a:rPr lang="zh-CN" altLang="zh-CN" dirty="0"/>
              <a:t>为</a:t>
            </a:r>
            <a:r>
              <a:rPr lang="en-US" altLang="zh-CN" dirty="0"/>
              <a:t>Secure Shell</a:t>
            </a:r>
            <a:r>
              <a:rPr lang="zh-CN" altLang="zh-CN" dirty="0"/>
              <a:t>的缩写，由</a:t>
            </a:r>
            <a:r>
              <a:rPr lang="en-US" altLang="zh-CN" dirty="0"/>
              <a:t>IETF</a:t>
            </a:r>
            <a:r>
              <a:rPr lang="zh-CN" altLang="zh-CN" dirty="0"/>
              <a:t>的网络小组（</a:t>
            </a:r>
            <a:r>
              <a:rPr lang="en-US" altLang="zh-CN" dirty="0"/>
              <a:t>Network Working Group</a:t>
            </a:r>
            <a:r>
              <a:rPr lang="zh-CN" altLang="zh-CN" dirty="0"/>
              <a:t>）所制定；</a:t>
            </a:r>
            <a:r>
              <a:rPr lang="en-US" altLang="zh-CN" dirty="0"/>
              <a:t>SSH</a:t>
            </a:r>
            <a:r>
              <a:rPr lang="zh-CN" altLang="zh-CN" dirty="0"/>
              <a:t>为建立在应用层基础上的安全协议。</a:t>
            </a:r>
            <a:r>
              <a:rPr lang="en-US" altLang="zh-CN" dirty="0"/>
              <a:t>SSH</a:t>
            </a:r>
            <a:r>
              <a:rPr lang="zh-CN" altLang="zh-CN" dirty="0"/>
              <a:t>是较可靠，专为远程登录会话和其他网络服务提供安全性的协议。利用</a:t>
            </a:r>
            <a:r>
              <a:rPr lang="en-US" altLang="zh-CN" dirty="0"/>
              <a:t>SSH</a:t>
            </a:r>
            <a:r>
              <a:rPr lang="zh-CN" altLang="zh-CN" dirty="0"/>
              <a:t>协议可以有效防止远程管理过程中的信息泄露问题。</a:t>
            </a:r>
            <a:r>
              <a:rPr lang="en-US" altLang="zh-CN" dirty="0"/>
              <a:t>SSH</a:t>
            </a:r>
            <a:r>
              <a:rPr lang="zh-CN" altLang="zh-CN" dirty="0"/>
              <a:t>最初是</a:t>
            </a:r>
            <a:r>
              <a:rPr lang="en-US" altLang="zh-CN" dirty="0"/>
              <a:t>UNIX</a:t>
            </a:r>
            <a:r>
              <a:rPr lang="zh-CN" altLang="zh-CN" dirty="0"/>
              <a:t>系统上的一个程序，后来又迅速扩展到其他操作平台。</a:t>
            </a:r>
            <a:r>
              <a:rPr lang="en-US" altLang="zh-CN" dirty="0"/>
              <a:t>SSH</a:t>
            </a:r>
            <a:r>
              <a:rPr lang="zh-CN" altLang="zh-CN" dirty="0"/>
              <a:t>在正确使用时可弥补网络中的漏洞。</a:t>
            </a:r>
            <a:r>
              <a:rPr lang="en-US" altLang="zh-CN" dirty="0"/>
              <a:t>SSH</a:t>
            </a:r>
            <a:r>
              <a:rPr lang="zh-CN" altLang="zh-CN" dirty="0"/>
              <a:t>客户端适用于多种平台。几乎所有</a:t>
            </a:r>
            <a:r>
              <a:rPr lang="en-US" altLang="zh-CN" dirty="0"/>
              <a:t>UNIX</a:t>
            </a:r>
            <a:r>
              <a:rPr lang="zh-CN" altLang="zh-CN" dirty="0"/>
              <a:t>平台</a:t>
            </a:r>
            <a:r>
              <a:rPr lang="en-US" altLang="zh-CN" dirty="0"/>
              <a:t>—</a:t>
            </a:r>
            <a:r>
              <a:rPr lang="zh-CN" altLang="zh-CN" dirty="0"/>
              <a:t>包括</a:t>
            </a:r>
            <a:r>
              <a:rPr lang="en-US" altLang="zh-CN" dirty="0"/>
              <a:t>HP-UX</a:t>
            </a:r>
            <a:r>
              <a:rPr lang="zh-CN" altLang="zh-CN" dirty="0"/>
              <a:t>、</a:t>
            </a:r>
            <a:r>
              <a:rPr lang="en-US" altLang="zh-CN" dirty="0"/>
              <a:t>Linux</a:t>
            </a:r>
            <a:r>
              <a:rPr lang="zh-CN" altLang="zh-CN" dirty="0"/>
              <a:t>、</a:t>
            </a:r>
            <a:r>
              <a:rPr lang="en-US" altLang="zh-CN" dirty="0"/>
              <a:t>AIX</a:t>
            </a:r>
            <a:r>
              <a:rPr lang="zh-CN" altLang="zh-CN" dirty="0"/>
              <a:t>、</a:t>
            </a:r>
            <a:r>
              <a:rPr lang="en-US" altLang="zh-CN" dirty="0"/>
              <a:t>Solaris</a:t>
            </a:r>
            <a:r>
              <a:rPr lang="zh-CN" altLang="zh-CN" dirty="0"/>
              <a:t>、</a:t>
            </a:r>
            <a:r>
              <a:rPr lang="en-US" altLang="zh-CN" dirty="0"/>
              <a:t>Digital UNIX</a:t>
            </a:r>
            <a:r>
              <a:rPr lang="zh-CN" altLang="zh-CN" dirty="0"/>
              <a:t>、</a:t>
            </a:r>
            <a:r>
              <a:rPr lang="en-US" altLang="zh-CN" dirty="0" err="1"/>
              <a:t>Irix</a:t>
            </a:r>
            <a:r>
              <a:rPr lang="zh-CN" altLang="zh-CN" dirty="0"/>
              <a:t>，以及其他平台，都可运行</a:t>
            </a:r>
            <a:r>
              <a:rPr lang="en-US" altLang="zh-CN" dirty="0"/>
              <a:t>SSH</a:t>
            </a:r>
            <a:r>
              <a:rPr lang="zh-CN" altLang="zh-CN" dirty="0"/>
              <a:t>。</a:t>
            </a:r>
          </a:p>
        </p:txBody>
      </p:sp>
    </p:spTree>
    <p:extLst>
      <p:ext uri="{BB962C8B-B14F-4D97-AF65-F5344CB8AC3E}">
        <p14:creationId xmlns:p14="http://schemas.microsoft.com/office/powerpoint/2010/main" val="3430741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38417" y="954351"/>
            <a:ext cx="619091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3.4.2 SSH</a:t>
            </a:r>
            <a:r>
              <a:rPr lang="zh-CN" altLang="zh-CN" b="1" dirty="0"/>
              <a:t>服务端的配置</a:t>
            </a:r>
          </a:p>
          <a:p>
            <a:pPr indent="457200" latinLnBrk="1"/>
            <a:r>
              <a:rPr lang="zh-CN" altLang="zh-CN" dirty="0"/>
              <a:t>也就是在</a:t>
            </a:r>
            <a:r>
              <a:rPr lang="en-US" altLang="zh-CN" dirty="0"/>
              <a:t>Ubuntu</a:t>
            </a:r>
            <a:r>
              <a:rPr lang="zh-CN" altLang="zh-CN" dirty="0"/>
              <a:t>上安装并启动服务端的程序，客户端才可以连接。</a:t>
            </a:r>
          </a:p>
          <a:p>
            <a:pPr indent="457200" latinLnBrk="1"/>
            <a:r>
              <a:rPr lang="en-US" altLang="zh-CN" b="1" dirty="0"/>
              <a:t>1. </a:t>
            </a:r>
            <a:r>
              <a:rPr lang="zh-CN" altLang="zh-CN" b="1" dirty="0"/>
              <a:t>安装</a:t>
            </a:r>
            <a:r>
              <a:rPr lang="en-US" altLang="zh-CN" b="1" dirty="0"/>
              <a:t>SSH</a:t>
            </a:r>
            <a:r>
              <a:rPr lang="zh-CN" altLang="zh-CN" b="1" dirty="0"/>
              <a:t>服务</a:t>
            </a:r>
          </a:p>
          <a:p>
            <a:pPr indent="457200" latinLnBrk="1"/>
            <a:r>
              <a:rPr lang="zh-CN" altLang="zh-CN" dirty="0"/>
              <a:t>打开终端，输入命令“</a:t>
            </a:r>
            <a:r>
              <a:rPr lang="en-US" altLang="zh-CN" dirty="0" err="1"/>
              <a:t>sudo</a:t>
            </a:r>
            <a:r>
              <a:rPr lang="en-US" altLang="zh-CN" dirty="0"/>
              <a:t> apt install </a:t>
            </a:r>
            <a:r>
              <a:rPr lang="en-US" altLang="zh-CN" dirty="0" err="1"/>
              <a:t>openssh</a:t>
            </a:r>
            <a:r>
              <a:rPr lang="en-US" altLang="zh-CN" dirty="0"/>
              <a:t>-server</a:t>
            </a:r>
            <a:r>
              <a:rPr lang="zh-CN" altLang="zh-CN" dirty="0"/>
              <a:t>”，启动并安装，保持默认选项即可安装完毕。</a:t>
            </a:r>
            <a:endParaRPr lang="en-US" altLang="zh-CN" dirty="0"/>
          </a:p>
          <a:p>
            <a:pPr indent="457200" latinLnBrk="1"/>
            <a:r>
              <a:rPr lang="en-US" altLang="zh-CN" b="1" dirty="0"/>
              <a:t>2. </a:t>
            </a:r>
            <a:r>
              <a:rPr lang="zh-CN" altLang="zh-CN" b="1" dirty="0"/>
              <a:t>启动</a:t>
            </a:r>
            <a:r>
              <a:rPr lang="en-US" altLang="zh-CN" b="1" dirty="0"/>
              <a:t>SSH</a:t>
            </a:r>
            <a:r>
              <a:rPr lang="zh-CN" altLang="zh-CN" b="1" dirty="0"/>
              <a:t>服务</a:t>
            </a:r>
          </a:p>
          <a:p>
            <a:pPr indent="457200" latinLnBrk="1"/>
            <a:r>
              <a:rPr lang="zh-CN" altLang="zh-CN" dirty="0"/>
              <a:t>安装完毕后，默认</a:t>
            </a:r>
            <a:r>
              <a:rPr lang="en-US" altLang="zh-CN" dirty="0"/>
              <a:t>SSH</a:t>
            </a:r>
            <a:r>
              <a:rPr lang="zh-CN" altLang="zh-CN" dirty="0"/>
              <a:t>服务已经启动。可以使用命令“</a:t>
            </a:r>
            <a:r>
              <a:rPr lang="en-US" altLang="zh-CN" dirty="0" err="1"/>
              <a:t>sudo</a:t>
            </a:r>
            <a:r>
              <a:rPr lang="en-US" altLang="zh-CN" dirty="0"/>
              <a:t> service </a:t>
            </a:r>
            <a:r>
              <a:rPr lang="en-US" altLang="zh-CN" dirty="0" err="1"/>
              <a:t>sshd</a:t>
            </a:r>
            <a:r>
              <a:rPr lang="en-US" altLang="zh-CN" dirty="0"/>
              <a:t> status</a:t>
            </a:r>
            <a:r>
              <a:rPr lang="zh-CN" altLang="zh-CN" dirty="0"/>
              <a:t>”来查看</a:t>
            </a:r>
            <a:r>
              <a:rPr lang="en-US" altLang="zh-CN" dirty="0" err="1"/>
              <a:t>sshd</a:t>
            </a:r>
            <a:r>
              <a:rPr lang="zh-CN" altLang="zh-CN" dirty="0"/>
              <a:t>服务是否处于工作状态。</a:t>
            </a:r>
          </a:p>
        </p:txBody>
      </p:sp>
      <p:pic>
        <p:nvPicPr>
          <p:cNvPr id="5122" name="图片 1">
            <a:extLst>
              <a:ext uri="{FF2B5EF4-FFF2-40B4-BE49-F238E27FC236}">
                <a16:creationId xmlns:a16="http://schemas.microsoft.com/office/drawing/2014/main" id="{4BF5F27E-12CF-4C34-B452-849C79752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7903" y="840049"/>
            <a:ext cx="3914775" cy="251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3FCF241C-9B14-498A-95A7-C8D098736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7903" y="3575244"/>
            <a:ext cx="39147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59835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202701" y="1268677"/>
            <a:ext cx="7786598"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3.4.3. SSH</a:t>
            </a:r>
            <a:r>
              <a:rPr lang="zh-CN" altLang="zh-CN" b="1" dirty="0"/>
              <a:t>客户端的配置及连接</a:t>
            </a:r>
          </a:p>
          <a:p>
            <a:pPr indent="457200" latinLnBrk="1"/>
            <a:r>
              <a:rPr lang="zh-CN" altLang="zh-CN" dirty="0"/>
              <a:t>仍然以</a:t>
            </a:r>
            <a:r>
              <a:rPr lang="en-US" altLang="zh-CN" dirty="0"/>
              <a:t>Windows</a:t>
            </a:r>
            <a:r>
              <a:rPr lang="zh-CN" altLang="zh-CN" dirty="0"/>
              <a:t>连接</a:t>
            </a:r>
            <a:r>
              <a:rPr lang="en-US" altLang="zh-CN" dirty="0"/>
              <a:t>SSH</a:t>
            </a:r>
            <a:r>
              <a:rPr lang="zh-CN" altLang="zh-CN" dirty="0"/>
              <a:t>服务器为例，向读者介绍连接过程。</a:t>
            </a:r>
          </a:p>
        </p:txBody>
      </p:sp>
      <p:pic>
        <p:nvPicPr>
          <p:cNvPr id="6146" name="图片 1">
            <a:extLst>
              <a:ext uri="{FF2B5EF4-FFF2-40B4-BE49-F238E27FC236}">
                <a16:creationId xmlns:a16="http://schemas.microsoft.com/office/drawing/2014/main" id="{84DDD045-EE9D-4B27-9EC5-456470028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6971" y="2655272"/>
            <a:ext cx="5718058" cy="277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57645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9217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21308" y="3972975"/>
            <a:ext cx="4940776" cy="830997"/>
          </a:xfrm>
          <a:prstGeom prst="rect">
            <a:avLst/>
          </a:prstGeom>
        </p:spPr>
        <p:txBody>
          <a:bodyPr wrap="none">
            <a:spAutoFit/>
          </a:bodyPr>
          <a:lstStyle/>
          <a:p>
            <a:r>
              <a:rPr lang="en-US" altLang="zh-CN" sz="4800" b="1" dirty="0"/>
              <a:t>Linux</a:t>
            </a:r>
            <a:r>
              <a:rPr lang="zh-CN" altLang="zh-CN" sz="4800" b="1" dirty="0"/>
              <a:t>的常见命令</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0480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33467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1821" y="845069"/>
            <a:ext cx="8648357"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3.4.1 </a:t>
            </a:r>
            <a:r>
              <a:rPr lang="zh-CN" altLang="zh-CN" b="1" dirty="0"/>
              <a:t>关机及重启命令</a:t>
            </a:r>
          </a:p>
          <a:p>
            <a:pPr indent="457200" latinLnBrk="1"/>
            <a:r>
              <a:rPr lang="zh-CN" altLang="zh-CN" dirty="0"/>
              <a:t>在图形界面中，可以使用鼠标进行关机及重启操作，而在终端窗口或者远程管理</a:t>
            </a:r>
            <a:r>
              <a:rPr lang="en-US" altLang="zh-CN" dirty="0"/>
              <a:t>Linux</a:t>
            </a:r>
            <a:r>
              <a:rPr lang="zh-CN" altLang="zh-CN" dirty="0"/>
              <a:t>时，如何进行相关操作呢？</a:t>
            </a:r>
          </a:p>
          <a:p>
            <a:pPr indent="457200" latinLnBrk="1"/>
            <a:r>
              <a:rPr lang="en-US" altLang="zh-CN" b="1" dirty="0"/>
              <a:t>1. shutdown</a:t>
            </a:r>
            <a:r>
              <a:rPr lang="zh-CN" altLang="zh-CN" b="1" dirty="0"/>
              <a:t>命令</a:t>
            </a:r>
          </a:p>
          <a:p>
            <a:pPr indent="457200" latinLnBrk="1"/>
            <a:r>
              <a:rPr lang="zh-CN" altLang="zh-CN" dirty="0"/>
              <a:t>和</a:t>
            </a:r>
            <a:r>
              <a:rPr lang="en-US" altLang="zh-CN" dirty="0"/>
              <a:t>Windows</a:t>
            </a:r>
            <a:r>
              <a:rPr lang="zh-CN" altLang="zh-CN" dirty="0"/>
              <a:t>的</a:t>
            </a:r>
            <a:r>
              <a:rPr lang="en-US" altLang="zh-CN" dirty="0"/>
              <a:t>shutdown</a:t>
            </a:r>
            <a:r>
              <a:rPr lang="zh-CN" altLang="zh-CN" dirty="0"/>
              <a:t>命令类似，</a:t>
            </a:r>
            <a:r>
              <a:rPr lang="en-US" altLang="zh-CN" dirty="0"/>
              <a:t>Ubuntu</a:t>
            </a:r>
            <a:r>
              <a:rPr lang="zh-CN" altLang="zh-CN" dirty="0"/>
              <a:t>也可以使用</a:t>
            </a:r>
            <a:r>
              <a:rPr lang="en-US" altLang="zh-CN" dirty="0"/>
              <a:t>shutdown</a:t>
            </a:r>
            <a:r>
              <a:rPr lang="zh-CN" altLang="zh-CN" dirty="0"/>
              <a:t>命令关机以及重启。</a:t>
            </a:r>
            <a:endParaRPr lang="en-US" altLang="zh-CN" dirty="0"/>
          </a:p>
          <a:p>
            <a:pPr indent="457200" latinLnBrk="1"/>
            <a:r>
              <a:rPr lang="en-US" altLang="zh-CN" b="1" dirty="0"/>
              <a:t>2. halt</a:t>
            </a:r>
            <a:r>
              <a:rPr lang="zh-CN" altLang="zh-CN" b="1" dirty="0"/>
              <a:t>命令</a:t>
            </a:r>
          </a:p>
          <a:p>
            <a:pPr indent="457200"/>
            <a:r>
              <a:rPr lang="en-US" altLang="zh-CN" dirty="0"/>
              <a:t>halt</a:t>
            </a:r>
            <a:r>
              <a:rPr lang="zh-CN" altLang="zh-CN" dirty="0"/>
              <a:t>命令也可以关机</a:t>
            </a:r>
            <a:r>
              <a:rPr lang="zh-CN" altLang="en-US" dirty="0"/>
              <a:t>。</a:t>
            </a:r>
            <a:endParaRPr lang="en-US" altLang="zh-CN" dirty="0"/>
          </a:p>
          <a:p>
            <a:pPr indent="457200" latinLnBrk="1"/>
            <a:r>
              <a:rPr lang="en-US" altLang="zh-CN" b="1" dirty="0"/>
              <a:t>3. </a:t>
            </a:r>
            <a:r>
              <a:rPr lang="en-US" altLang="zh-CN" b="1" dirty="0" err="1"/>
              <a:t>poweroff</a:t>
            </a:r>
            <a:r>
              <a:rPr lang="zh-CN" altLang="zh-CN" b="1" dirty="0"/>
              <a:t>命令</a:t>
            </a:r>
          </a:p>
          <a:p>
            <a:pPr indent="457200" latinLnBrk="1"/>
            <a:r>
              <a:rPr lang="en-US" altLang="zh-CN" dirty="0" err="1"/>
              <a:t>poweroff</a:t>
            </a:r>
            <a:r>
              <a:rPr lang="zh-CN" altLang="zh-CN" dirty="0"/>
              <a:t>命令非常简单，直接使用就可以关机。</a:t>
            </a:r>
          </a:p>
        </p:txBody>
      </p:sp>
    </p:spTree>
    <p:extLst>
      <p:ext uri="{BB962C8B-B14F-4D97-AF65-F5344CB8AC3E}">
        <p14:creationId xmlns:p14="http://schemas.microsoft.com/office/powerpoint/2010/main" val="41900662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4885" y="1957387"/>
            <a:ext cx="884223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reboot</a:t>
            </a:r>
            <a:r>
              <a:rPr lang="zh-CN" altLang="zh-CN" b="1" dirty="0"/>
              <a:t>命令</a:t>
            </a:r>
          </a:p>
          <a:p>
            <a:pPr indent="457200" latinLnBrk="1"/>
            <a:r>
              <a:rPr lang="en-US" altLang="zh-CN" dirty="0"/>
              <a:t>reboot</a:t>
            </a:r>
            <a:r>
              <a:rPr lang="zh-CN" altLang="zh-CN" dirty="0"/>
              <a:t>命令可以完成主机重启，直接使用即可。</a:t>
            </a:r>
          </a:p>
          <a:p>
            <a:pPr indent="457200" latinLnBrk="1"/>
            <a:r>
              <a:rPr lang="en-US" altLang="zh-CN" b="1" dirty="0"/>
              <a:t>5. </a:t>
            </a:r>
            <a:r>
              <a:rPr lang="en-US" altLang="zh-CN" b="1" dirty="0" err="1"/>
              <a:t>init</a:t>
            </a:r>
            <a:r>
              <a:rPr lang="zh-CN" altLang="zh-CN" b="1" dirty="0"/>
              <a:t>命令</a:t>
            </a:r>
          </a:p>
          <a:p>
            <a:pPr indent="457200" latinLnBrk="1"/>
            <a:r>
              <a:rPr lang="en-US" altLang="zh-CN" dirty="0" err="1"/>
              <a:t>init</a:t>
            </a:r>
            <a:r>
              <a:rPr lang="zh-CN" altLang="zh-CN" dirty="0"/>
              <a:t>命令是切换</a:t>
            </a:r>
            <a:r>
              <a:rPr lang="en-US" altLang="zh-CN" dirty="0"/>
              <a:t>Ubuntu</a:t>
            </a:r>
            <a:r>
              <a:rPr lang="zh-CN" altLang="zh-CN" dirty="0"/>
              <a:t>的运行级别，一般默认有</a:t>
            </a:r>
            <a:r>
              <a:rPr lang="en-US" altLang="zh-CN" dirty="0"/>
              <a:t>7</a:t>
            </a:r>
            <a:r>
              <a:rPr lang="zh-CN" altLang="zh-CN" dirty="0"/>
              <a:t>个级别，其中</a:t>
            </a:r>
            <a:r>
              <a:rPr lang="en-US" altLang="zh-CN" dirty="0"/>
              <a:t>0</a:t>
            </a:r>
            <a:r>
              <a:rPr lang="zh-CN" altLang="zh-CN" dirty="0"/>
              <a:t>代表关机，</a:t>
            </a:r>
            <a:r>
              <a:rPr lang="en-US" altLang="zh-CN" dirty="0"/>
              <a:t>6</a:t>
            </a:r>
            <a:r>
              <a:rPr lang="zh-CN" altLang="zh-CN" dirty="0"/>
              <a:t>代表重启。其实前面介绍的</a:t>
            </a:r>
            <a:r>
              <a:rPr lang="en-US" altLang="zh-CN" dirty="0"/>
              <a:t>shutdown</a:t>
            </a:r>
            <a:r>
              <a:rPr lang="zh-CN" altLang="zh-CN" dirty="0"/>
              <a:t>也是调用</a:t>
            </a:r>
            <a:r>
              <a:rPr lang="en-US" altLang="zh-CN" dirty="0" err="1"/>
              <a:t>init</a:t>
            </a:r>
            <a:r>
              <a:rPr lang="zh-CN" altLang="zh-CN" dirty="0"/>
              <a:t>进行关机的。</a:t>
            </a:r>
          </a:p>
        </p:txBody>
      </p:sp>
    </p:spTree>
    <p:extLst>
      <p:ext uri="{BB962C8B-B14F-4D97-AF65-F5344CB8AC3E}">
        <p14:creationId xmlns:p14="http://schemas.microsoft.com/office/powerpoint/2010/main" val="3530008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144798" y="876524"/>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294098" y="100585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147466" y="1904833"/>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154522" y="2985864"/>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307167" y="203617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264287" y="313244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051925" y="1889371"/>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终端窗口的基础操作</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051492" y="2980949"/>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终端窗口的命令基础</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164366" y="4039675"/>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305037" y="417111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 action="ppaction://noaction"/>
            <a:extLst>
              <a:ext uri="{FF2B5EF4-FFF2-40B4-BE49-F238E27FC236}">
                <a16:creationId xmlns:a16="http://schemas.microsoft.com/office/drawing/2014/main" id="{DF341E03-D69B-46BC-B87C-62A481BAD830}"/>
              </a:ext>
            </a:extLst>
          </p:cNvPr>
          <p:cNvSpPr txBox="1"/>
          <p:nvPr/>
        </p:nvSpPr>
        <p:spPr>
          <a:xfrm>
            <a:off x="8081305" y="3971037"/>
            <a:ext cx="2137124"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远程管理</a:t>
            </a:r>
            <a:r>
              <a:rPr lang="en-US" altLang="zh-CN" dirty="0"/>
              <a:t>Ubuntu</a:t>
            </a:r>
            <a:endParaRPr lang="zh-CN" altLang="zh-CN" dirty="0"/>
          </a:p>
        </p:txBody>
      </p:sp>
      <p:sp>
        <p:nvSpPr>
          <p:cNvPr id="20" name="文本框 19">
            <a:hlinkClick r:id="rId2" action="ppaction://hlinksldjump"/>
            <a:extLst>
              <a:ext uri="{FF2B5EF4-FFF2-40B4-BE49-F238E27FC236}">
                <a16:creationId xmlns:a16="http://schemas.microsoft.com/office/drawing/2014/main" id="{3122339D-CDC1-4187-945F-E2820B411B1E}"/>
              </a:ext>
            </a:extLst>
          </p:cNvPr>
          <p:cNvSpPr txBox="1"/>
          <p:nvPr/>
        </p:nvSpPr>
        <p:spPr>
          <a:xfrm>
            <a:off x="8047157" y="841613"/>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终端窗口常见术语</a:t>
            </a:r>
            <a:endParaRPr lang="zh-CN" altLang="en-US" dirty="0"/>
          </a:p>
        </p:txBody>
      </p:sp>
      <p:cxnSp>
        <p:nvCxnSpPr>
          <p:cNvPr id="17" name="直接连接符 16">
            <a:extLst>
              <a:ext uri="{FF2B5EF4-FFF2-40B4-BE49-F238E27FC236}">
                <a16:creationId xmlns:a16="http://schemas.microsoft.com/office/drawing/2014/main" id="{F6C84EAB-A304-4982-8439-D286C76491D3}"/>
              </a:ext>
            </a:extLst>
          </p:cNvPr>
          <p:cNvCxnSpPr/>
          <p:nvPr/>
        </p:nvCxnSpPr>
        <p:spPr>
          <a:xfrm flipH="1">
            <a:off x="7301182" y="525538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hlinkClick r:id="rId4" action="ppaction://hlinksldjump"/>
            <a:extLst>
              <a:ext uri="{FF2B5EF4-FFF2-40B4-BE49-F238E27FC236}">
                <a16:creationId xmlns:a16="http://schemas.microsoft.com/office/drawing/2014/main" id="{918CCC17-2EC6-4AE2-9A43-B210D5B7D38A}"/>
              </a:ext>
            </a:extLst>
          </p:cNvPr>
          <p:cNvSpPr txBox="1"/>
          <p:nvPr/>
        </p:nvSpPr>
        <p:spPr>
          <a:xfrm>
            <a:off x="8206042" y="5055307"/>
            <a:ext cx="211468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Linux</a:t>
            </a:r>
            <a:r>
              <a:rPr lang="zh-CN" altLang="zh-CN" dirty="0"/>
              <a:t>的常见命令</a:t>
            </a:r>
          </a:p>
        </p:txBody>
      </p:sp>
      <p:sp>
        <p:nvSpPr>
          <p:cNvPr id="19" name="文本框 18">
            <a:extLst>
              <a:ext uri="{FF2B5EF4-FFF2-40B4-BE49-F238E27FC236}">
                <a16:creationId xmlns:a16="http://schemas.microsoft.com/office/drawing/2014/main" id="{8258C38C-0E89-4035-B40F-CE817C7E4FF2}"/>
              </a:ext>
            </a:extLst>
          </p:cNvPr>
          <p:cNvSpPr txBox="1"/>
          <p:nvPr/>
        </p:nvSpPr>
        <p:spPr>
          <a:xfrm>
            <a:off x="7029313" y="48152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32742" y="1140091"/>
            <a:ext cx="95265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3.4.2 </a:t>
            </a:r>
            <a:r>
              <a:rPr lang="zh-CN" altLang="zh-CN" b="1" dirty="0"/>
              <a:t>查看当前系统相关信息</a:t>
            </a:r>
          </a:p>
          <a:p>
            <a:pPr indent="457200" latinLnBrk="1"/>
            <a:r>
              <a:rPr lang="zh-CN" altLang="zh-CN" dirty="0"/>
              <a:t>通过一些命令可以查看到系统相关的信息。</a:t>
            </a:r>
          </a:p>
          <a:p>
            <a:pPr indent="457200" latinLnBrk="1"/>
            <a:r>
              <a:rPr lang="en-US" altLang="zh-CN" b="1" dirty="0"/>
              <a:t>1. </a:t>
            </a:r>
            <a:r>
              <a:rPr lang="zh-CN" altLang="zh-CN" b="1" dirty="0"/>
              <a:t>查看系统内核</a:t>
            </a:r>
          </a:p>
          <a:p>
            <a:pPr indent="457200" latinLnBrk="1"/>
            <a:r>
              <a:rPr lang="zh-CN" altLang="zh-CN" dirty="0"/>
              <a:t>使用命令“</a:t>
            </a:r>
            <a:r>
              <a:rPr lang="en-US" altLang="zh-CN" dirty="0" err="1"/>
              <a:t>uname</a:t>
            </a:r>
            <a:r>
              <a:rPr lang="en-US" altLang="zh-CN" dirty="0"/>
              <a:t> -a</a:t>
            </a:r>
            <a:r>
              <a:rPr lang="zh-CN" altLang="zh-CN" dirty="0"/>
              <a:t>”可以查看到当前</a:t>
            </a:r>
            <a:r>
              <a:rPr lang="en-US" altLang="zh-CN" dirty="0"/>
              <a:t>Linux</a:t>
            </a:r>
            <a:r>
              <a:rPr lang="zh-CN" altLang="zh-CN" dirty="0"/>
              <a:t>的系统内核、系统的位数等信息。</a:t>
            </a:r>
            <a:endParaRPr lang="en-US" altLang="zh-CN" dirty="0"/>
          </a:p>
          <a:p>
            <a:pPr indent="457200" latinLnBrk="1"/>
            <a:r>
              <a:rPr lang="en-US" altLang="zh-CN" b="1" dirty="0"/>
              <a:t>2. </a:t>
            </a:r>
            <a:r>
              <a:rPr lang="zh-CN" altLang="zh-CN" b="1" dirty="0"/>
              <a:t>查看系统内核更详细的信息</a:t>
            </a:r>
          </a:p>
          <a:p>
            <a:pPr indent="457200" latinLnBrk="1"/>
            <a:r>
              <a:rPr lang="zh-CN" altLang="zh-CN" dirty="0"/>
              <a:t>可以使用“</a:t>
            </a:r>
            <a:r>
              <a:rPr lang="en-US" altLang="zh-CN" dirty="0"/>
              <a:t>cat /proc/version</a:t>
            </a:r>
            <a:r>
              <a:rPr lang="zh-CN" altLang="zh-CN" dirty="0"/>
              <a:t>”查看更加详细的系统信息。</a:t>
            </a:r>
          </a:p>
        </p:txBody>
      </p:sp>
      <p:pic>
        <p:nvPicPr>
          <p:cNvPr id="7170" name="图片 1">
            <a:extLst>
              <a:ext uri="{FF2B5EF4-FFF2-40B4-BE49-F238E27FC236}">
                <a16:creationId xmlns:a16="http://schemas.microsoft.com/office/drawing/2014/main" id="{F092E37F-CCC0-44CA-8E80-9CB6972EF6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747" y="4279735"/>
            <a:ext cx="4820857" cy="107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6EBA7283-6388-446A-877E-7F1867033C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8518" y="4279735"/>
            <a:ext cx="4261416" cy="108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7960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906570"/>
            <a:ext cx="8711372" cy="232675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查看内存的使用情况</a:t>
            </a:r>
          </a:p>
          <a:p>
            <a:pPr indent="457200" latinLnBrk="1"/>
            <a:r>
              <a:rPr lang="zh-CN" altLang="zh-CN" dirty="0"/>
              <a:t>可以使用命令“</a:t>
            </a:r>
            <a:r>
              <a:rPr lang="en-US" altLang="zh-CN" dirty="0"/>
              <a:t>free -m</a:t>
            </a:r>
            <a:r>
              <a:rPr lang="zh-CN" altLang="zh-CN" dirty="0"/>
              <a:t>”来查看内存的使用情况。</a:t>
            </a:r>
            <a:endParaRPr lang="en-US" altLang="zh-CN" dirty="0"/>
          </a:p>
          <a:p>
            <a:pPr indent="457200" latinLnBrk="1"/>
            <a:r>
              <a:rPr lang="en-US" altLang="zh-CN" b="1" dirty="0"/>
              <a:t>4. </a:t>
            </a:r>
            <a:r>
              <a:rPr lang="zh-CN" altLang="zh-CN" b="1" dirty="0"/>
              <a:t>查看</a:t>
            </a:r>
            <a:r>
              <a:rPr lang="en-US" altLang="zh-CN" b="1" dirty="0"/>
              <a:t>CPU</a:t>
            </a:r>
            <a:r>
              <a:rPr lang="zh-CN" altLang="zh-CN" b="1" dirty="0"/>
              <a:t>的内核数</a:t>
            </a:r>
          </a:p>
          <a:p>
            <a:pPr indent="457200" latinLnBrk="1"/>
            <a:r>
              <a:rPr lang="zh-CN" altLang="zh-CN" dirty="0"/>
              <a:t>查看</a:t>
            </a:r>
            <a:r>
              <a:rPr lang="en-US" altLang="zh-CN" dirty="0"/>
              <a:t>CPU</a:t>
            </a:r>
            <a:r>
              <a:rPr lang="zh-CN" altLang="zh-CN" dirty="0"/>
              <a:t>的内核数，可以使用命令“</a:t>
            </a:r>
            <a:r>
              <a:rPr lang="en-US" altLang="zh-CN" dirty="0"/>
              <a:t>grep 'core id' /proc/</a:t>
            </a:r>
            <a:r>
              <a:rPr lang="en-US" altLang="zh-CN" dirty="0" err="1"/>
              <a:t>cpuinfo</a:t>
            </a:r>
            <a:r>
              <a:rPr lang="en-US" altLang="zh-CN" dirty="0"/>
              <a:t> | sort -u | </a:t>
            </a:r>
            <a:r>
              <a:rPr lang="en-US" altLang="zh-CN" dirty="0" err="1"/>
              <a:t>wc</a:t>
            </a:r>
            <a:r>
              <a:rPr lang="en-US" altLang="zh-CN" dirty="0"/>
              <a:t> -l</a:t>
            </a:r>
            <a:r>
              <a:rPr lang="zh-CN" altLang="zh-CN" dirty="0"/>
              <a:t>”，可以看到该</a:t>
            </a:r>
            <a:r>
              <a:rPr lang="en-US" altLang="zh-CN" dirty="0"/>
              <a:t>CPU</a:t>
            </a:r>
            <a:r>
              <a:rPr lang="zh-CN" altLang="zh-CN" dirty="0"/>
              <a:t>有</a:t>
            </a:r>
            <a:r>
              <a:rPr lang="en-US" altLang="zh-CN" dirty="0"/>
              <a:t>4</a:t>
            </a:r>
            <a:r>
              <a:rPr lang="zh-CN" altLang="zh-CN" dirty="0"/>
              <a:t>颗内核。</a:t>
            </a:r>
          </a:p>
        </p:txBody>
      </p:sp>
      <p:pic>
        <p:nvPicPr>
          <p:cNvPr id="8194" name="图片 1">
            <a:extLst>
              <a:ext uri="{FF2B5EF4-FFF2-40B4-BE49-F238E27FC236}">
                <a16:creationId xmlns:a16="http://schemas.microsoft.com/office/drawing/2014/main" id="{D59503AC-D2F3-4865-BC70-DD38AA0822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4724" y="3480971"/>
            <a:ext cx="5427943" cy="117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966F07AC-B145-4D25-B9E7-6ADA749B4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4724" y="4905378"/>
            <a:ext cx="5427943" cy="79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6040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0314" y="454276"/>
            <a:ext cx="871137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a:t>
            </a:r>
            <a:r>
              <a:rPr lang="zh-CN" altLang="zh-CN" b="1" dirty="0"/>
              <a:t>查看</a:t>
            </a:r>
            <a:r>
              <a:rPr lang="en-US" altLang="zh-CN" b="1" dirty="0"/>
              <a:t>CPU</a:t>
            </a:r>
            <a:r>
              <a:rPr lang="zh-CN" altLang="zh-CN" b="1" dirty="0"/>
              <a:t>的线程数</a:t>
            </a:r>
          </a:p>
          <a:p>
            <a:pPr indent="457200" latinLnBrk="1"/>
            <a:r>
              <a:rPr lang="zh-CN" altLang="zh-CN" dirty="0"/>
              <a:t>可以使用命令“</a:t>
            </a:r>
            <a:r>
              <a:rPr lang="en-US" altLang="zh-CN" dirty="0"/>
              <a:t>grep 'processor' /proc/</a:t>
            </a:r>
            <a:r>
              <a:rPr lang="en-US" altLang="zh-CN" dirty="0" err="1"/>
              <a:t>cpuinfo</a:t>
            </a:r>
            <a:r>
              <a:rPr lang="en-US" altLang="zh-CN" dirty="0"/>
              <a:t> | sort -u | </a:t>
            </a:r>
            <a:r>
              <a:rPr lang="en-US" altLang="zh-CN" dirty="0" err="1"/>
              <a:t>wc</a:t>
            </a:r>
            <a:r>
              <a:rPr lang="en-US" altLang="zh-CN" dirty="0"/>
              <a:t> -l</a:t>
            </a:r>
            <a:r>
              <a:rPr lang="zh-CN" altLang="zh-CN" dirty="0"/>
              <a:t>”命令来查看</a:t>
            </a:r>
            <a:r>
              <a:rPr lang="en-US" altLang="zh-CN" dirty="0"/>
              <a:t>CPU</a:t>
            </a:r>
            <a:r>
              <a:rPr lang="zh-CN" altLang="zh-CN" dirty="0"/>
              <a:t>的线程数，所以该</a:t>
            </a:r>
            <a:r>
              <a:rPr lang="en-US" altLang="zh-CN" dirty="0"/>
              <a:t>CPU</a:t>
            </a:r>
            <a:r>
              <a:rPr lang="zh-CN" altLang="zh-CN" dirty="0"/>
              <a:t>为</a:t>
            </a:r>
            <a:r>
              <a:rPr lang="en-US" altLang="zh-CN" dirty="0"/>
              <a:t>4</a:t>
            </a:r>
            <a:r>
              <a:rPr lang="zh-CN" altLang="zh-CN" dirty="0"/>
              <a:t>核</a:t>
            </a:r>
            <a:r>
              <a:rPr lang="en-US" altLang="zh-CN" dirty="0"/>
              <a:t>4</a:t>
            </a:r>
            <a:r>
              <a:rPr lang="zh-CN" altLang="zh-CN" dirty="0"/>
              <a:t>线程的。</a:t>
            </a:r>
            <a:endParaRPr lang="en-US" altLang="zh-CN" dirty="0"/>
          </a:p>
          <a:p>
            <a:pPr indent="457200" latinLnBrk="1"/>
            <a:r>
              <a:rPr lang="en-US" altLang="zh-CN" b="1" dirty="0"/>
              <a:t>6. </a:t>
            </a:r>
            <a:r>
              <a:rPr lang="zh-CN" altLang="zh-CN" b="1" dirty="0"/>
              <a:t>查看</a:t>
            </a:r>
            <a:r>
              <a:rPr lang="en-US" altLang="zh-CN" b="1" dirty="0"/>
              <a:t>CPU</a:t>
            </a:r>
            <a:r>
              <a:rPr lang="zh-CN" altLang="zh-CN" b="1" dirty="0"/>
              <a:t>的详细参数</a:t>
            </a:r>
          </a:p>
          <a:p>
            <a:pPr indent="457200" latinLnBrk="1"/>
            <a:r>
              <a:rPr lang="zh-CN" altLang="zh-CN" dirty="0"/>
              <a:t>可以使用命令“</a:t>
            </a:r>
            <a:r>
              <a:rPr lang="en-US" altLang="zh-CN" dirty="0"/>
              <a:t>cat /proc/</a:t>
            </a:r>
            <a:r>
              <a:rPr lang="en-US" altLang="zh-CN" dirty="0" err="1"/>
              <a:t>cpuinfo</a:t>
            </a:r>
            <a:r>
              <a:rPr lang="zh-CN" altLang="zh-CN" dirty="0"/>
              <a:t>”来查看</a:t>
            </a:r>
            <a:r>
              <a:rPr lang="en-US" altLang="zh-CN" dirty="0"/>
              <a:t>CPU</a:t>
            </a:r>
            <a:r>
              <a:rPr lang="zh-CN" altLang="zh-CN" dirty="0"/>
              <a:t>的更详细的信息，包括</a:t>
            </a:r>
            <a:r>
              <a:rPr lang="en-US" altLang="zh-CN" dirty="0"/>
              <a:t>CPU</a:t>
            </a:r>
            <a:r>
              <a:rPr lang="zh-CN" altLang="zh-CN" dirty="0"/>
              <a:t>的品牌，代数、频率、缓存等。</a:t>
            </a:r>
          </a:p>
        </p:txBody>
      </p:sp>
      <p:pic>
        <p:nvPicPr>
          <p:cNvPr id="9218" name="图片 1">
            <a:extLst>
              <a:ext uri="{FF2B5EF4-FFF2-40B4-BE49-F238E27FC236}">
                <a16:creationId xmlns:a16="http://schemas.microsoft.com/office/drawing/2014/main" id="{30325F0E-65B1-45E8-BF58-00A71A9CD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1925" y="3338594"/>
            <a:ext cx="42481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90CE5458-8ECE-44FF-B604-1063DC1126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1925" y="4076695"/>
            <a:ext cx="4248150" cy="186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849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0975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749647" y="495470"/>
            <a:ext cx="869270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t>
            </a:r>
            <a:r>
              <a:rPr lang="zh-CN" altLang="zh-CN" dirty="0"/>
              <a:t>在</a:t>
            </a:r>
            <a:r>
              <a:rPr lang="en-US" altLang="zh-CN" dirty="0"/>
              <a:t>Ubuntu</a:t>
            </a:r>
            <a:r>
              <a:rPr lang="zh-CN" altLang="zh-CN" dirty="0"/>
              <a:t>中使用的</a:t>
            </a:r>
            <a:r>
              <a:rPr lang="en-US" altLang="zh-CN" dirty="0"/>
              <a:t>Shell</a:t>
            </a:r>
            <a:r>
              <a:rPr lang="zh-CN" altLang="zh-CN" dirty="0"/>
              <a:t>是（）。</a:t>
            </a:r>
          </a:p>
          <a:p>
            <a:pPr indent="457200" latinLnBrk="1"/>
            <a:r>
              <a:rPr lang="en-US" altLang="zh-CN" dirty="0"/>
              <a:t>A. B Shell               B. Bash             C.  C Shell               D. K Shell</a:t>
            </a:r>
            <a:endParaRPr lang="zh-CN" altLang="zh-CN" dirty="0"/>
          </a:p>
          <a:p>
            <a:pPr indent="457200" latinLnBrk="1"/>
            <a:r>
              <a:rPr lang="en-US" altLang="zh-CN" dirty="0"/>
              <a:t>2.init</a:t>
            </a:r>
            <a:r>
              <a:rPr lang="zh-CN" altLang="zh-CN" dirty="0"/>
              <a:t>命令中，参数几是重启（）。</a:t>
            </a:r>
          </a:p>
          <a:p>
            <a:pPr indent="457200" latinLnBrk="1"/>
            <a:r>
              <a:rPr lang="en-US" altLang="zh-CN" dirty="0"/>
              <a:t>A. 0                B. 1           C. 2                D. 6</a:t>
            </a:r>
            <a:endParaRPr lang="zh-CN" altLang="zh-CN" dirty="0"/>
          </a:p>
          <a:p>
            <a:pPr indent="457200" latinLnBrk="1"/>
            <a:r>
              <a:rPr lang="zh-CN" altLang="zh-CN" dirty="0"/>
              <a:t>二、多选题：</a:t>
            </a:r>
          </a:p>
          <a:p>
            <a:pPr lvl="0" indent="457200" latinLnBrk="1"/>
            <a:r>
              <a:rPr lang="en-US" altLang="zh-CN" dirty="0"/>
              <a:t>1.</a:t>
            </a:r>
            <a:r>
              <a:rPr lang="zh-CN" altLang="zh-CN" dirty="0"/>
              <a:t>终端窗口中的命令提示符由哪些元素组成（）。</a:t>
            </a:r>
          </a:p>
          <a:p>
            <a:pPr indent="457200" latinLnBrk="1"/>
            <a:r>
              <a:rPr lang="en-US" altLang="zh-CN" dirty="0"/>
              <a:t>A. </a:t>
            </a:r>
            <a:r>
              <a:rPr lang="zh-CN" altLang="zh-CN" dirty="0"/>
              <a:t>用户名 </a:t>
            </a:r>
            <a:r>
              <a:rPr lang="en-US" altLang="zh-CN" dirty="0"/>
              <a:t>           B. </a:t>
            </a:r>
            <a:r>
              <a:rPr lang="zh-CN" altLang="zh-CN" dirty="0"/>
              <a:t>计算机名</a:t>
            </a:r>
            <a:r>
              <a:rPr lang="en-US" altLang="zh-CN" dirty="0"/>
              <a:t>              C. </a:t>
            </a:r>
            <a:r>
              <a:rPr lang="zh-CN" altLang="zh-CN" dirty="0"/>
              <a:t>用户目录</a:t>
            </a:r>
            <a:r>
              <a:rPr lang="en-US" altLang="zh-CN" dirty="0"/>
              <a:t>           D. $</a:t>
            </a:r>
            <a:endParaRPr lang="zh-CN" altLang="zh-CN" dirty="0"/>
          </a:p>
          <a:p>
            <a:pPr lvl="0" indent="457200" latinLnBrk="1"/>
            <a:r>
              <a:rPr lang="en-US" altLang="zh-CN" dirty="0"/>
              <a:t>2.</a:t>
            </a:r>
            <a:r>
              <a:rPr lang="zh-CN" altLang="zh-CN" dirty="0"/>
              <a:t>获取帮助信息的命令有（）。</a:t>
            </a:r>
          </a:p>
          <a:p>
            <a:pPr lvl="0" indent="457200" latinLnBrk="1"/>
            <a:r>
              <a:rPr lang="en-US" altLang="zh-CN" dirty="0"/>
              <a:t>A. help              B. —help           C. man               D. --man</a:t>
            </a:r>
            <a:endParaRPr lang="zh-CN" altLang="zh-CN" dirty="0"/>
          </a:p>
          <a:p>
            <a:pPr lvl="0" indent="457200" latinLnBrk="1"/>
            <a:r>
              <a:rPr lang="en-US" altLang="zh-CN" dirty="0"/>
              <a:t>3.</a:t>
            </a:r>
            <a:r>
              <a:rPr lang="zh-CN" altLang="zh-CN" dirty="0"/>
              <a:t>计算机关机命令有（）。</a:t>
            </a:r>
          </a:p>
          <a:p>
            <a:pPr indent="457200" latinLnBrk="1"/>
            <a:r>
              <a:rPr lang="en-US" altLang="zh-CN" dirty="0"/>
              <a:t>A. shutdown           B. halt        C. </a:t>
            </a:r>
            <a:r>
              <a:rPr lang="en-US" altLang="zh-CN" dirty="0" err="1"/>
              <a:t>poweroff</a:t>
            </a:r>
            <a:r>
              <a:rPr lang="en-US" altLang="zh-CN" dirty="0"/>
              <a:t>           D. </a:t>
            </a:r>
            <a:r>
              <a:rPr lang="en-US" altLang="zh-CN" dirty="0" err="1"/>
              <a:t>init</a:t>
            </a:r>
            <a:r>
              <a:rPr lang="en-US" altLang="zh-CN" dirty="0"/>
              <a:t> 0</a:t>
            </a:r>
          </a:p>
        </p:txBody>
      </p:sp>
    </p:spTree>
    <p:extLst>
      <p:ext uri="{BB962C8B-B14F-4D97-AF65-F5344CB8AC3E}">
        <p14:creationId xmlns:p14="http://schemas.microsoft.com/office/powerpoint/2010/main" val="14363569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72498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989856" y="1332528"/>
            <a:ext cx="821228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indent="457200" latinLnBrk="1"/>
            <a:r>
              <a:rPr lang="zh-CN" altLang="zh-CN" dirty="0"/>
              <a:t>简述</a:t>
            </a:r>
            <a:r>
              <a:rPr lang="en-US" altLang="zh-CN" dirty="0"/>
              <a:t>Tab</a:t>
            </a:r>
            <a:r>
              <a:rPr lang="zh-CN" altLang="zh-CN" dirty="0"/>
              <a:t>补全功能的作用及注意事项。</a:t>
            </a:r>
          </a:p>
          <a:p>
            <a:pPr indent="457200" latinLnBrk="1"/>
            <a:r>
              <a:rPr lang="zh-CN" altLang="zh-CN" dirty="0"/>
              <a:t>四、试一试：</a:t>
            </a:r>
          </a:p>
          <a:p>
            <a:pPr indent="457200" latinLnBrk="1"/>
            <a:r>
              <a:rPr lang="zh-CN" altLang="zh-CN" dirty="0"/>
              <a:t>按照</a:t>
            </a:r>
            <a:r>
              <a:rPr lang="en-US" altLang="zh-CN" dirty="0"/>
              <a:t>4.4.1</a:t>
            </a:r>
            <a:r>
              <a:rPr lang="zh-CN" altLang="zh-CN" dirty="0"/>
              <a:t>中的内容，使用命令让计算机关机或重启。</a:t>
            </a:r>
          </a:p>
          <a:p>
            <a:pPr indent="457200" latinLnBrk="1"/>
            <a:r>
              <a:rPr lang="zh-CN" altLang="zh-CN" dirty="0"/>
              <a:t>参考答案：</a:t>
            </a:r>
          </a:p>
          <a:p>
            <a:pPr indent="457200" latinLnBrk="1"/>
            <a:r>
              <a:rPr lang="zh-CN" altLang="zh-CN" dirty="0"/>
              <a:t>一、单选题</a:t>
            </a:r>
            <a:r>
              <a:rPr lang="en-US" altLang="zh-CN" dirty="0"/>
              <a:t>    1. B   2. D</a:t>
            </a:r>
            <a:endParaRPr lang="zh-CN" altLang="zh-CN" dirty="0"/>
          </a:p>
          <a:p>
            <a:pPr indent="457200" latinLnBrk="1"/>
            <a:r>
              <a:rPr lang="zh-CN" altLang="zh-CN" dirty="0"/>
              <a:t>二、多选题 </a:t>
            </a:r>
            <a:r>
              <a:rPr lang="en-US" altLang="zh-CN" dirty="0"/>
              <a:t>   1. ABCD   2. ABC   3. ABCD</a:t>
            </a:r>
            <a:endParaRPr lang="zh-CN" altLang="zh-CN" dirty="0"/>
          </a:p>
          <a:p>
            <a:pPr indent="457200" latinLnBrk="1"/>
            <a:r>
              <a:rPr lang="zh-CN" altLang="zh-CN" dirty="0"/>
              <a:t>三、简答题 </a:t>
            </a:r>
            <a:r>
              <a:rPr lang="en-US" altLang="zh-CN" dirty="0"/>
              <a:t>   1. </a:t>
            </a:r>
            <a:r>
              <a:rPr lang="zh-CN" altLang="zh-CN" dirty="0"/>
              <a:t>参考</a:t>
            </a:r>
            <a:r>
              <a:rPr lang="en-US" altLang="zh-CN" dirty="0"/>
              <a:t>3.3.6</a:t>
            </a:r>
            <a:r>
              <a:rPr lang="zh-CN" altLang="zh-CN" dirty="0"/>
              <a:t>的内容 </a:t>
            </a:r>
          </a:p>
          <a:p>
            <a:pPr indent="457200" latinLnBrk="1"/>
            <a:r>
              <a:rPr lang="zh-CN" altLang="zh-CN" dirty="0"/>
              <a:t>四、试一试 </a:t>
            </a:r>
            <a:r>
              <a:rPr lang="en-US" altLang="zh-CN" dirty="0"/>
              <a:t>    </a:t>
            </a:r>
            <a:r>
              <a:rPr lang="zh-CN" altLang="zh-CN" dirty="0"/>
              <a:t>参考</a:t>
            </a:r>
            <a:r>
              <a:rPr lang="en-US" altLang="zh-CN" dirty="0"/>
              <a:t>4.4.1</a:t>
            </a:r>
            <a:r>
              <a:rPr lang="zh-CN" altLang="zh-CN" dirty="0"/>
              <a:t>中的内容。</a:t>
            </a:r>
          </a:p>
        </p:txBody>
      </p:sp>
    </p:spTree>
    <p:extLst>
      <p:ext uri="{BB962C8B-B14F-4D97-AF65-F5344CB8AC3E}">
        <p14:creationId xmlns:p14="http://schemas.microsoft.com/office/powerpoint/2010/main" val="1573914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6358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64190" y="3972975"/>
            <a:ext cx="5109091" cy="830997"/>
          </a:xfrm>
          <a:prstGeom prst="rect">
            <a:avLst/>
          </a:prstGeom>
        </p:spPr>
        <p:txBody>
          <a:bodyPr wrap="none">
            <a:spAutoFit/>
          </a:bodyPr>
          <a:lstStyle/>
          <a:p>
            <a:r>
              <a:rPr lang="zh-CN" altLang="zh-CN" sz="4800" b="1" dirty="0"/>
              <a:t>终端窗口常见术语</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27621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9267503"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3.1.1 </a:t>
            </a:r>
            <a:r>
              <a:rPr lang="zh-CN" altLang="zh-CN" b="1" dirty="0"/>
              <a:t>命令行界面</a:t>
            </a:r>
          </a:p>
          <a:p>
            <a:pPr indent="457200" latinLnBrk="1"/>
            <a:r>
              <a:rPr lang="zh-CN" altLang="zh-CN" dirty="0"/>
              <a:t>命令行界面（</a:t>
            </a:r>
            <a:r>
              <a:rPr lang="en-US" altLang="zh-CN" dirty="0"/>
              <a:t>Command line Interface</a:t>
            </a:r>
            <a:r>
              <a:rPr lang="zh-CN" altLang="zh-CN" dirty="0"/>
              <a:t>，</a:t>
            </a:r>
            <a:r>
              <a:rPr lang="en-US" altLang="zh-CN" dirty="0"/>
              <a:t>CLI</a:t>
            </a:r>
            <a:r>
              <a:rPr lang="zh-CN" altLang="zh-CN" dirty="0"/>
              <a:t>）是在图形用户界面得到普及之前使用最为广泛的用户界面，它通常不支持鼠标，用户通过键盘输入指令，计算机接收到指令后，予以执行，并返回结果到命令行界面，完成人机交互。与此对应的就是常说的图形用户界面（</a:t>
            </a:r>
            <a:r>
              <a:rPr lang="en-US" altLang="zh-CN" dirty="0"/>
              <a:t>Graphical User Interface</a:t>
            </a:r>
            <a:r>
              <a:rPr lang="zh-CN" altLang="zh-CN" dirty="0"/>
              <a:t>，</a:t>
            </a:r>
            <a:r>
              <a:rPr lang="en-US" altLang="zh-CN" dirty="0"/>
              <a:t>GUI</a:t>
            </a:r>
            <a:r>
              <a:rPr lang="zh-CN" altLang="zh-CN" dirty="0"/>
              <a:t>）。</a:t>
            </a:r>
          </a:p>
        </p:txBody>
      </p:sp>
      <p:pic>
        <p:nvPicPr>
          <p:cNvPr id="2" name="图片 1">
            <a:extLst>
              <a:ext uri="{FF2B5EF4-FFF2-40B4-BE49-F238E27FC236}">
                <a16:creationId xmlns:a16="http://schemas.microsoft.com/office/drawing/2014/main" id="{C21B65A0-C251-48AB-8202-773FB1A51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683" y="2981286"/>
            <a:ext cx="3766877" cy="290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462A9C87-12AD-41C5-8F29-965757A618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4633" y="2981286"/>
            <a:ext cx="3693604" cy="290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66903" y="1677986"/>
            <a:ext cx="8258194"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3.1.2 </a:t>
            </a:r>
            <a:r>
              <a:rPr lang="zh-CN" altLang="zh-CN" b="1" dirty="0"/>
              <a:t>终端</a:t>
            </a:r>
          </a:p>
          <a:p>
            <a:pPr indent="457200" latinLnBrk="1"/>
            <a:r>
              <a:rPr lang="zh-CN" altLang="zh-CN" dirty="0"/>
              <a:t>终端（</a:t>
            </a:r>
            <a:r>
              <a:rPr lang="en-US" altLang="zh-CN" dirty="0"/>
              <a:t>Terminal</a:t>
            </a:r>
            <a:r>
              <a:rPr lang="zh-CN" altLang="zh-CN" dirty="0"/>
              <a:t>），历史上是一种让用户输入数据至计算机，并显示结果的设备。而控制台（</a:t>
            </a:r>
            <a:r>
              <a:rPr lang="en-US" altLang="zh-CN" dirty="0" err="1"/>
              <a:t>Consle</a:t>
            </a:r>
            <a:r>
              <a:rPr lang="zh-CN" altLang="zh-CN" dirty="0"/>
              <a:t>）是一种特殊终端，是与计算机主机一体的，是计算机的一个组成部分，用于系统管理员管理主机，权限比普通终端要大很多。随着个人电脑的普及，终端和控制台逐渐合二为一，现在被看做是同义词。</a:t>
            </a:r>
          </a:p>
        </p:txBody>
      </p:sp>
    </p:spTree>
    <p:extLst>
      <p:ext uri="{BB962C8B-B14F-4D97-AF65-F5344CB8AC3E}">
        <p14:creationId xmlns:p14="http://schemas.microsoft.com/office/powerpoint/2010/main" val="2728786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5920" y="1363661"/>
            <a:ext cx="8820160" cy="327977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3.1.3 </a:t>
            </a:r>
            <a:r>
              <a:rPr lang="zh-CN" altLang="zh-CN" b="1" dirty="0"/>
              <a:t>终端模拟器</a:t>
            </a:r>
          </a:p>
          <a:p>
            <a:pPr indent="457200" latinLnBrk="1"/>
            <a:r>
              <a:rPr lang="zh-CN" altLang="zh-CN" dirty="0"/>
              <a:t>随着终端硬件的消失，无法与图形接口兼容的命令程序并不能直接读取输入设备的输入，也无法将结果显示到显示设备上。此时需要一个特殊的程序来模拟传统终端的功能，所以，终端模拟器（</a:t>
            </a:r>
            <a:r>
              <a:rPr lang="en-US" altLang="zh-CN" dirty="0"/>
              <a:t>Terminal Emulator</a:t>
            </a:r>
            <a:r>
              <a:rPr lang="zh-CN" altLang="zh-CN" dirty="0"/>
              <a:t>），也叫做终端仿真器就出现了。</a:t>
            </a:r>
          </a:p>
          <a:p>
            <a:pPr indent="457200"/>
            <a:r>
              <a:rPr lang="zh-CN" altLang="zh-CN" dirty="0"/>
              <a:t>对于那些命令行</a:t>
            </a:r>
            <a:r>
              <a:rPr lang="en-US" altLang="zh-CN" dirty="0"/>
              <a:t>(CLI)</a:t>
            </a:r>
            <a:r>
              <a:rPr lang="zh-CN" altLang="zh-CN" dirty="0"/>
              <a:t>程序，终端模拟器会“假装”成一个传统终端设备；而对于现代的图形接口，终端模拟器会“假装”成一个</a:t>
            </a:r>
            <a:r>
              <a:rPr lang="en-US" altLang="zh-CN" dirty="0"/>
              <a:t>GUI</a:t>
            </a:r>
            <a:r>
              <a:rPr lang="zh-CN" altLang="zh-CN" dirty="0"/>
              <a:t>程序。</a:t>
            </a:r>
          </a:p>
        </p:txBody>
      </p:sp>
    </p:spTree>
    <p:extLst>
      <p:ext uri="{BB962C8B-B14F-4D97-AF65-F5344CB8AC3E}">
        <p14:creationId xmlns:p14="http://schemas.microsoft.com/office/powerpoint/2010/main" val="1772123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218224"/>
            <a:ext cx="979884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3.1.4 </a:t>
            </a:r>
            <a:r>
              <a:rPr lang="zh-CN" altLang="zh-CN" b="1" dirty="0"/>
              <a:t>终端窗口与虚拟控制台</a:t>
            </a:r>
          </a:p>
          <a:p>
            <a:pPr indent="457200" latinLnBrk="1"/>
            <a:r>
              <a:rPr lang="zh-CN" altLang="zh-CN" dirty="0"/>
              <a:t>大部分的终端模拟器都是在</a:t>
            </a:r>
            <a:r>
              <a:rPr lang="en-US" altLang="zh-CN" dirty="0"/>
              <a:t>GUI</a:t>
            </a:r>
            <a:r>
              <a:rPr lang="zh-CN" altLang="zh-CN" dirty="0"/>
              <a:t>中运行，但前面章节中的知识拓展中提到了，</a:t>
            </a:r>
            <a:r>
              <a:rPr lang="en-US" altLang="zh-CN" dirty="0"/>
              <a:t>Ubuntu</a:t>
            </a:r>
            <a:r>
              <a:rPr lang="zh-CN" altLang="zh-CN" dirty="0"/>
              <a:t>还可以通过使用键盘上的</a:t>
            </a:r>
            <a:r>
              <a:rPr lang="en-US" altLang="zh-CN" dirty="0"/>
              <a:t>Ctrl+Alt+F1</a:t>
            </a:r>
            <a:r>
              <a:rPr lang="zh-CN" altLang="zh-CN" dirty="0"/>
              <a:t>～</a:t>
            </a:r>
            <a:r>
              <a:rPr lang="en-US" altLang="zh-CN" dirty="0"/>
              <a:t>F6</a:t>
            </a:r>
            <a:r>
              <a:rPr lang="zh-CN" altLang="zh-CN" dirty="0"/>
              <a:t>来切换图形界面和一种特殊的全屏终端界面，虽然这些终端界面不在</a:t>
            </a:r>
            <a:r>
              <a:rPr lang="en-US" altLang="zh-CN" dirty="0"/>
              <a:t>GUI</a:t>
            </a:r>
            <a:r>
              <a:rPr lang="zh-CN" altLang="zh-CN" dirty="0"/>
              <a:t>中运行，但它们也是终端模拟器的一种。这些全屏的终端界面与那些运行在</a:t>
            </a:r>
            <a:r>
              <a:rPr lang="en-US" altLang="zh-CN" dirty="0"/>
              <a:t>GUI</a:t>
            </a:r>
            <a:r>
              <a:rPr lang="zh-CN" altLang="zh-CN" dirty="0"/>
              <a:t>下的终端模拟器的唯一区别就是它们是由操作系统内核直接提供的。这些由内核直接提供的终端界面被叫做虚拟控制台</a:t>
            </a:r>
            <a:r>
              <a:rPr lang="en-US" altLang="zh-CN" dirty="0"/>
              <a:t>(Virtual Console)</a:t>
            </a:r>
            <a:r>
              <a:rPr lang="zh-CN" altLang="zh-CN" dirty="0"/>
              <a:t>，而上面提到的那些运行在图形界面上的终端模拟器则被叫做终端窗口</a:t>
            </a:r>
            <a:r>
              <a:rPr lang="en-US" altLang="zh-CN" dirty="0"/>
              <a:t>(Terminal Window)</a:t>
            </a:r>
            <a:r>
              <a:rPr lang="zh-CN" altLang="zh-CN" dirty="0"/>
              <a:t>。除此之外并没有什么差别。</a:t>
            </a:r>
          </a:p>
          <a:p>
            <a:pPr indent="457200" latinLnBrk="1"/>
            <a:r>
              <a:rPr lang="zh-CN" altLang="zh-CN" dirty="0"/>
              <a:t>而常说的</a:t>
            </a:r>
            <a:r>
              <a:rPr lang="en-US" altLang="zh-CN" dirty="0" err="1"/>
              <a:t>tty</a:t>
            </a:r>
            <a:r>
              <a:rPr lang="zh-CN" altLang="zh-CN" dirty="0"/>
              <a:t>就是终端的统称，</a:t>
            </a:r>
            <a:r>
              <a:rPr lang="en-US" altLang="zh-CN" dirty="0" err="1"/>
              <a:t>tty</a:t>
            </a:r>
            <a:r>
              <a:rPr lang="zh-CN" altLang="zh-CN" dirty="0"/>
              <a:t>就是最早作为终端的“电传打字机”的英文缩写。</a:t>
            </a:r>
          </a:p>
        </p:txBody>
      </p:sp>
    </p:spTree>
    <p:extLst>
      <p:ext uri="{BB962C8B-B14F-4D97-AF65-F5344CB8AC3E}">
        <p14:creationId xmlns:p14="http://schemas.microsoft.com/office/powerpoint/2010/main" val="78686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6427" y="692150"/>
            <a:ext cx="867914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3.1.5 Shell</a:t>
            </a:r>
            <a:r>
              <a:rPr lang="zh-CN" altLang="zh-CN" b="1" dirty="0"/>
              <a:t>命令接口</a:t>
            </a:r>
          </a:p>
          <a:p>
            <a:pPr indent="457200" latinLnBrk="1"/>
            <a:r>
              <a:rPr lang="zh-CN" altLang="zh-CN" dirty="0"/>
              <a:t>一般来说操作系统并不包含与用户交互的功能，用户和操作系统进行交互时需要通过</a:t>
            </a:r>
            <a:r>
              <a:rPr lang="en-US" altLang="zh-CN" dirty="0"/>
              <a:t>Shell</a:t>
            </a:r>
            <a:r>
              <a:rPr lang="zh-CN" altLang="zh-CN" dirty="0"/>
              <a:t>（壳）程序。</a:t>
            </a:r>
            <a:r>
              <a:rPr lang="en-US" altLang="zh-CN" dirty="0"/>
              <a:t>Shell</a:t>
            </a:r>
            <a:r>
              <a:rPr lang="zh-CN" altLang="zh-CN" dirty="0"/>
              <a:t>泛指为用户提供用户界面的程序。通常</a:t>
            </a:r>
            <a:r>
              <a:rPr lang="en-US" altLang="zh-CN" dirty="0"/>
              <a:t>Shell</a:t>
            </a:r>
            <a:r>
              <a:rPr lang="zh-CN" altLang="zh-CN" dirty="0"/>
              <a:t>分为两类，命令行</a:t>
            </a:r>
            <a:r>
              <a:rPr lang="en-US" altLang="zh-CN" dirty="0"/>
              <a:t>Shell</a:t>
            </a:r>
            <a:r>
              <a:rPr lang="zh-CN" altLang="zh-CN" dirty="0"/>
              <a:t>提供一个命令行界面（</a:t>
            </a:r>
            <a:r>
              <a:rPr lang="en-US" altLang="zh-CN" dirty="0"/>
              <a:t>CLI</a:t>
            </a:r>
            <a:r>
              <a:rPr lang="zh-CN" altLang="zh-CN" dirty="0"/>
              <a:t>），而图形</a:t>
            </a:r>
            <a:r>
              <a:rPr lang="en-US" altLang="zh-CN" dirty="0"/>
              <a:t>Shell</a:t>
            </a:r>
            <a:r>
              <a:rPr lang="zh-CN" altLang="zh-CN" dirty="0"/>
              <a:t>提供一个图形用户界面（</a:t>
            </a:r>
            <a:r>
              <a:rPr lang="en-US" altLang="zh-CN" dirty="0"/>
              <a:t>GUI</a:t>
            </a:r>
            <a:r>
              <a:rPr lang="zh-CN" altLang="zh-CN" dirty="0"/>
              <a:t>）。</a:t>
            </a:r>
          </a:p>
          <a:p>
            <a:pPr marL="457200" indent="457200" latinLnBrk="1">
              <a:buAutoNum type="arabicPeriod"/>
            </a:pPr>
            <a:r>
              <a:rPr lang="en-US" altLang="zh-CN" b="1" dirty="0"/>
              <a:t>Shell</a:t>
            </a:r>
            <a:r>
              <a:rPr lang="zh-CN" altLang="zh-CN" b="1" dirty="0"/>
              <a:t>命令接口的组成。</a:t>
            </a:r>
            <a:endParaRPr lang="en-US" altLang="zh-CN" b="1" dirty="0"/>
          </a:p>
          <a:p>
            <a:pPr marL="457200" indent="457200" latinLnBrk="1">
              <a:buAutoNum type="arabicPeriod" startAt="2"/>
            </a:pPr>
            <a:r>
              <a:rPr lang="en-US" altLang="zh-CN" b="1" dirty="0"/>
              <a:t>Shell</a:t>
            </a:r>
            <a:r>
              <a:rPr lang="zh-CN" altLang="zh-CN" b="1" dirty="0"/>
              <a:t>的版本</a:t>
            </a:r>
            <a:endParaRPr lang="en-US" altLang="zh-CN" b="1" dirty="0"/>
          </a:p>
          <a:p>
            <a:pPr indent="457200" latinLnBrk="1"/>
            <a:r>
              <a:rPr lang="en-US" altLang="zh-CN" b="1" dirty="0"/>
              <a:t>3.1.6 </a:t>
            </a:r>
            <a:r>
              <a:rPr lang="zh-CN" altLang="zh-CN" b="1" dirty="0"/>
              <a:t>命名</a:t>
            </a:r>
          </a:p>
          <a:p>
            <a:pPr indent="457200" latinLnBrk="1"/>
            <a:r>
              <a:rPr lang="zh-CN" altLang="zh-CN" dirty="0"/>
              <a:t>由于没有统一的标准，所以在日常使用和资料查询时，命令行模式、命令行窗口、命令窗口、字符环境、终端、终端命令、字符界面、虚拟控制台、终端窗口等，都是指的同一个，所以以下都以终端窗口代表上述内容。</a:t>
            </a:r>
          </a:p>
        </p:txBody>
      </p:sp>
    </p:spTree>
    <p:extLst>
      <p:ext uri="{BB962C8B-B14F-4D97-AF65-F5344CB8AC3E}">
        <p14:creationId xmlns:p14="http://schemas.microsoft.com/office/powerpoint/2010/main" val="291443144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TotalTime>
  <Words>2630</Words>
  <Application>Microsoft Office PowerPoint</Application>
  <PresentationFormat>宽屏</PresentationFormat>
  <Paragraphs>159</Paragraphs>
  <Slides>35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570</cp:revision>
  <dcterms:created xsi:type="dcterms:W3CDTF">2020-06-26T11:31:00Z</dcterms:created>
  <dcterms:modified xsi:type="dcterms:W3CDTF">2023-02-16T09:44:27Z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