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365" r:id="rId3"/>
    <p:sldId id="292" r:id="rId4"/>
    <p:sldId id="290" r:id="rId5"/>
    <p:sldId id="367" r:id="rId6"/>
    <p:sldId id="454" r:id="rId7"/>
    <p:sldId id="455" r:id="rId8"/>
    <p:sldId id="456" r:id="rId9"/>
    <p:sldId id="457" r:id="rId10"/>
    <p:sldId id="458" r:id="rId11"/>
    <p:sldId id="459" r:id="rId12"/>
    <p:sldId id="460" r:id="rId13"/>
    <p:sldId id="461" r:id="rId14"/>
    <p:sldId id="462" r:id="rId15"/>
    <p:sldId id="463" r:id="rId16"/>
    <p:sldId id="464" r:id="rId17"/>
    <p:sldId id="465" r:id="rId18"/>
    <p:sldId id="466" r:id="rId19"/>
    <p:sldId id="467" r:id="rId20"/>
    <p:sldId id="468" r:id="rId21"/>
    <p:sldId id="413" r:id="rId22"/>
    <p:sldId id="414" r:id="rId23"/>
    <p:sldId id="286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B8AD"/>
    <a:srgbClr val="7D6B63"/>
    <a:srgbClr val="D99211"/>
    <a:srgbClr val="EDA221"/>
    <a:srgbClr val="FFBC04"/>
    <a:srgbClr val="FEB801"/>
    <a:srgbClr val="B57A0F"/>
    <a:srgbClr val="D18C11"/>
    <a:srgbClr val="C3830F"/>
    <a:srgbClr val="9665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0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66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id="{4E08BE82-6930-4EF0-9FF3-EB768F7D28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75891" y="-4547769"/>
            <a:ext cx="12073131" cy="8658691"/>
          </a:xfrm>
          <a:prstGeom prst="rect">
            <a:avLst/>
          </a:prstGeom>
        </p:spPr>
      </p:pic>
      <p:pic>
        <p:nvPicPr>
          <p:cNvPr id="8" name="图片 7" descr="图片包含 游戏机&#10;&#10;描述已自动生成">
            <a:extLst>
              <a:ext uri="{FF2B5EF4-FFF2-40B4-BE49-F238E27FC236}">
                <a16:creationId xmlns:a16="http://schemas.microsoft.com/office/drawing/2014/main" id="{CA132A93-7E31-4F2C-AD69-267977D5A1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929" y="2987565"/>
            <a:ext cx="8590542" cy="616102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CA44BA0-EDA4-4024-A8AD-FDD11A4F89D5}"/>
              </a:ext>
            </a:extLst>
          </p:cNvPr>
          <p:cNvSpPr txBox="1"/>
          <p:nvPr userDrawn="1"/>
        </p:nvSpPr>
        <p:spPr>
          <a:xfrm>
            <a:off x="3817408" y="6408107"/>
            <a:ext cx="6920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/>
                </a:solidFill>
              </a:rPr>
              <a:t>关注微信公众平台</a:t>
            </a:r>
            <a:r>
              <a:rPr lang="en-US" altLang="zh-CN" sz="1100" dirty="0">
                <a:solidFill>
                  <a:schemeClr val="tx1"/>
                </a:solidFill>
              </a:rPr>
              <a:t>DSSF007</a:t>
            </a:r>
            <a:r>
              <a:rPr lang="zh-CN" altLang="en-US" sz="1100" dirty="0">
                <a:solidFill>
                  <a:schemeClr val="tx1"/>
                </a:solidFill>
              </a:rPr>
              <a:t>，回复关键字“经典课堂”获取更多资源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7760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43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034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0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05031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/>
          </a:p>
        </p:txBody>
      </p:sp>
      <p:sp>
        <p:nvSpPr>
          <p:cNvPr id="6" name="文本框 5"/>
          <p:cNvSpPr txBox="1"/>
          <p:nvPr/>
        </p:nvSpPr>
        <p:spPr>
          <a:xfrm>
            <a:off x="1513646" y="4186262"/>
            <a:ext cx="94877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Linux</a:t>
            </a: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系统基础操作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1349213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4321196" y="3972975"/>
            <a:ext cx="69765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/>
              <a:t>GNOME</a:t>
            </a:r>
            <a:r>
              <a:rPr lang="zh-CN" altLang="zh-CN" sz="4800" b="1" dirty="0"/>
              <a:t>桌面环境的使用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1661847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02133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43885" y="768609"/>
            <a:ext cx="8904228" cy="2807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2.2.1 GNOME</a:t>
            </a:r>
            <a:r>
              <a:rPr lang="zh-CN" altLang="zh-CN" b="1" dirty="0"/>
              <a:t>桌面布局及功能</a:t>
            </a:r>
          </a:p>
          <a:p>
            <a:pPr indent="457200" latinLnBrk="1"/>
            <a:r>
              <a:rPr lang="zh-CN" altLang="zh-CN" dirty="0"/>
              <a:t>登录</a:t>
            </a:r>
            <a:r>
              <a:rPr lang="en-US" altLang="zh-CN" dirty="0"/>
              <a:t>Ubuntu</a:t>
            </a:r>
            <a:r>
              <a:rPr lang="zh-CN" altLang="zh-CN" dirty="0"/>
              <a:t>后，首先看到的就是桌面，整个界面包括了顶部的状态栏，左侧收藏夹以及面积最大的桌面区。</a:t>
            </a:r>
            <a:endParaRPr lang="en-US" altLang="zh-CN" dirty="0"/>
          </a:p>
          <a:p>
            <a:pPr indent="457200" latinLnBrk="1"/>
            <a:r>
              <a:rPr lang="en-US" altLang="zh-CN" b="1" dirty="0"/>
              <a:t>1. </a:t>
            </a:r>
            <a:r>
              <a:rPr lang="zh-CN" altLang="zh-CN" b="1" dirty="0"/>
              <a:t>状态栏</a:t>
            </a:r>
          </a:p>
          <a:p>
            <a:pPr indent="457200" latinLnBrk="1"/>
            <a:r>
              <a:rPr lang="en-US" altLang="zh-CN" b="1" dirty="0"/>
              <a:t>2. </a:t>
            </a:r>
            <a:r>
              <a:rPr lang="zh-CN" altLang="zh-CN" b="1" dirty="0"/>
              <a:t>收藏夹栏</a:t>
            </a:r>
          </a:p>
          <a:p>
            <a:pPr indent="457200" latinLnBrk="1"/>
            <a:r>
              <a:rPr lang="en-US" altLang="zh-CN" b="1" dirty="0"/>
              <a:t>3. </a:t>
            </a:r>
            <a:r>
              <a:rPr lang="zh-CN" altLang="zh-CN" b="1" dirty="0"/>
              <a:t>桌面区</a:t>
            </a: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53E1F4FB-4E06-4C0C-BB09-6F5921226E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84" y="2905126"/>
            <a:ext cx="4989663" cy="2807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12448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2031334" y="840049"/>
            <a:ext cx="8129332" cy="466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2.2.2 </a:t>
            </a:r>
            <a:r>
              <a:rPr lang="zh-CN" altLang="zh-CN" b="1" dirty="0"/>
              <a:t>系统设置</a:t>
            </a:r>
          </a:p>
          <a:p>
            <a:pPr indent="457200" latinLnBrk="1"/>
            <a:r>
              <a:rPr lang="zh-CN" altLang="zh-CN" dirty="0"/>
              <a:t>随着使用习惯的改变，</a:t>
            </a:r>
            <a:r>
              <a:rPr lang="en-US" altLang="zh-CN" dirty="0"/>
              <a:t>Ubuntu</a:t>
            </a:r>
            <a:r>
              <a:rPr lang="zh-CN" altLang="zh-CN" dirty="0"/>
              <a:t>一类的</a:t>
            </a:r>
            <a:r>
              <a:rPr lang="en-US" altLang="zh-CN" dirty="0"/>
              <a:t>Linux</a:t>
            </a:r>
            <a:r>
              <a:rPr lang="zh-CN" altLang="zh-CN" dirty="0"/>
              <a:t>操作系统也在向着易用性的方向发展。即使是不会使用终端命令的普通用户，也可以快速上手，通过图形界面对系统进行各种设置。</a:t>
            </a:r>
          </a:p>
          <a:p>
            <a:pPr indent="457200" latinLnBrk="1"/>
            <a:r>
              <a:rPr lang="en-US" altLang="zh-CN" b="1" dirty="0"/>
              <a:t>1. </a:t>
            </a:r>
            <a:r>
              <a:rPr lang="zh-CN" altLang="zh-CN" b="1" dirty="0"/>
              <a:t>进入系统设置界面</a:t>
            </a:r>
          </a:p>
          <a:p>
            <a:pPr indent="457200" latinLnBrk="1"/>
            <a:r>
              <a:rPr lang="zh-CN" altLang="zh-CN" dirty="0"/>
              <a:t>读者可以通过多种方法进入到系统设置界面。如双击</a:t>
            </a:r>
            <a:r>
              <a:rPr lang="en-US" altLang="zh-CN" dirty="0"/>
              <a:t>super</a:t>
            </a:r>
            <a:r>
              <a:rPr lang="zh-CN" altLang="zh-CN" dirty="0"/>
              <a:t>键，打开所有程序界面，单击“设置”按钮，接下来就进入了“设置”界面。</a:t>
            </a:r>
            <a:endParaRPr lang="en-US" altLang="zh-CN" dirty="0"/>
          </a:p>
          <a:p>
            <a:pPr indent="457200" latinLnBrk="1"/>
            <a:r>
              <a:rPr lang="en-US" altLang="zh-CN" b="1" dirty="0"/>
              <a:t>2. </a:t>
            </a:r>
            <a:r>
              <a:rPr lang="zh-CN" altLang="zh-CN" b="1" dirty="0"/>
              <a:t>功能选项简介</a:t>
            </a:r>
          </a:p>
          <a:p>
            <a:pPr indent="457200"/>
            <a:r>
              <a:rPr lang="zh-CN" altLang="zh-CN" dirty="0"/>
              <a:t>和</a:t>
            </a:r>
            <a:r>
              <a:rPr lang="en-US" altLang="zh-CN" dirty="0"/>
              <a:t>Windows</a:t>
            </a:r>
            <a:r>
              <a:rPr lang="zh-CN" altLang="zh-CN" dirty="0"/>
              <a:t>的“设置”功能一样，在“设置”界面中，可以对系统的参数进行设置。</a:t>
            </a:r>
          </a:p>
        </p:txBody>
      </p:sp>
    </p:spTree>
    <p:extLst>
      <p:ext uri="{BB962C8B-B14F-4D97-AF65-F5344CB8AC3E}">
        <p14:creationId xmlns:p14="http://schemas.microsoft.com/office/powerpoint/2010/main" val="9169224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549109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3277069" y="3972975"/>
            <a:ext cx="86805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/>
              <a:t>Ubuntu</a:t>
            </a:r>
            <a:r>
              <a:rPr lang="zh-CN" altLang="zh-CN" sz="4800" b="1" dirty="0"/>
              <a:t>的必要设置及常见操作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861743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41395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2031334" y="940061"/>
            <a:ext cx="8129332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2.3.1 </a:t>
            </a:r>
            <a:r>
              <a:rPr lang="zh-CN" altLang="zh-CN" b="1" dirty="0"/>
              <a:t>分辨率设置</a:t>
            </a:r>
          </a:p>
          <a:p>
            <a:pPr indent="457200" latinLnBrk="1"/>
            <a:r>
              <a:rPr lang="en-US" altLang="zh-CN" dirty="0"/>
              <a:t>Ubuntu</a:t>
            </a:r>
            <a:r>
              <a:rPr lang="zh-CN" altLang="zh-CN" dirty="0"/>
              <a:t>可以根据显示器的参数自动设置成最佳分辨率，如果用户需要设置成其他分辨率或者使用了虚拟机</a:t>
            </a:r>
            <a:r>
              <a:rPr lang="zh-CN" altLang="en-US" dirty="0"/>
              <a:t>。</a:t>
            </a:r>
            <a:endParaRPr lang="zh-CN" altLang="zh-CN" dirty="0"/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8AC28E9F-48B8-4514-841D-820B5B1C19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529" y="2662241"/>
            <a:ext cx="4380942" cy="288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14759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25267" y="1493644"/>
            <a:ext cx="8941466" cy="326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2.3.2 </a:t>
            </a:r>
            <a:r>
              <a:rPr lang="zh-CN" altLang="zh-CN" b="1" dirty="0"/>
              <a:t>更新系统及软件</a:t>
            </a:r>
          </a:p>
          <a:p>
            <a:pPr indent="457200" latinLnBrk="1"/>
            <a:r>
              <a:rPr lang="zh-CN" altLang="zh-CN" dirty="0"/>
              <a:t>前面在介绍镜像站的时候说过，由于地理位置和访问人数的关系，直接从</a:t>
            </a:r>
            <a:r>
              <a:rPr lang="en-US" altLang="zh-CN" dirty="0"/>
              <a:t>Ubuntu</a:t>
            </a:r>
            <a:r>
              <a:rPr lang="zh-CN" altLang="zh-CN" dirty="0"/>
              <a:t>等</a:t>
            </a:r>
            <a:r>
              <a:rPr lang="en-US" altLang="zh-CN" dirty="0"/>
              <a:t>Linux</a:t>
            </a:r>
            <a:r>
              <a:rPr lang="zh-CN" altLang="zh-CN" dirty="0"/>
              <a:t>发行版的官网进行软件的更新和下载速度非常慢。所以在国内有很多镜像站，用来分流以便提高下载速度。所以在安装</a:t>
            </a:r>
            <a:r>
              <a:rPr lang="en-US" altLang="zh-CN" dirty="0"/>
              <a:t>Ubuntu</a:t>
            </a:r>
            <a:r>
              <a:rPr lang="zh-CN" altLang="zh-CN" dirty="0"/>
              <a:t>后，建议更改软件下载、升级所在的服务器地址，也就是常说的更改软件源。</a:t>
            </a:r>
            <a:endParaRPr lang="en-US" altLang="zh-CN" dirty="0"/>
          </a:p>
          <a:p>
            <a:pPr indent="457200" latinLnBrk="1"/>
            <a:r>
              <a:rPr lang="en-US" altLang="zh-CN" b="1" dirty="0"/>
              <a:t>1. </a:t>
            </a:r>
            <a:r>
              <a:rPr lang="zh-CN" altLang="zh-CN" b="1" dirty="0"/>
              <a:t>更新系统软件和补丁</a:t>
            </a:r>
          </a:p>
          <a:p>
            <a:pPr indent="457200" latinLnBrk="1"/>
            <a:r>
              <a:rPr lang="en-US" altLang="zh-CN" b="1" dirty="0"/>
              <a:t>2. </a:t>
            </a:r>
            <a:r>
              <a:rPr lang="zh-CN" altLang="zh-CN" b="1" dirty="0"/>
              <a:t>更新软件</a:t>
            </a:r>
          </a:p>
        </p:txBody>
      </p:sp>
    </p:spTree>
    <p:extLst>
      <p:ext uri="{BB962C8B-B14F-4D97-AF65-F5344CB8AC3E}">
        <p14:creationId xmlns:p14="http://schemas.microsoft.com/office/powerpoint/2010/main" val="38358695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2063880" y="549275"/>
            <a:ext cx="8064239" cy="1924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2.3.3 </a:t>
            </a:r>
            <a:r>
              <a:rPr lang="zh-CN" altLang="zh-CN" b="1" dirty="0"/>
              <a:t>设置系统锁定时间</a:t>
            </a:r>
          </a:p>
          <a:p>
            <a:pPr indent="457200" latinLnBrk="1"/>
            <a:r>
              <a:rPr lang="zh-CN" altLang="zh-CN" dirty="0"/>
              <a:t>默认经过一段时间后，屏幕会熄灭以节约电能，同时系统会自动锁定，解锁需要输入用户密码，有时感觉息屏或锁屏时间太短，或者不需要锁定，可以调整时间</a:t>
            </a:r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4936D071-4F56-40E7-BFC3-80CCB7251D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134" y="2812205"/>
            <a:ext cx="3928607" cy="2950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1">
            <a:extLst>
              <a:ext uri="{FF2B5EF4-FFF2-40B4-BE49-F238E27FC236}">
                <a16:creationId xmlns:a16="http://schemas.microsoft.com/office/drawing/2014/main" id="{01588997-DF45-433E-A512-4BDC5ABC80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7392" y="2812205"/>
            <a:ext cx="3928607" cy="2950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56670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423825" y="1405618"/>
            <a:ext cx="9344349" cy="3731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2.3.4 </a:t>
            </a:r>
            <a:r>
              <a:rPr lang="zh-CN" altLang="zh-CN" b="1" dirty="0"/>
              <a:t>在</a:t>
            </a:r>
            <a:r>
              <a:rPr lang="en-US" altLang="zh-CN" b="1" dirty="0"/>
              <a:t>Ubuntu Software</a:t>
            </a:r>
            <a:r>
              <a:rPr lang="zh-CN" altLang="zh-CN" b="1" dirty="0"/>
              <a:t>中管理软件</a:t>
            </a:r>
          </a:p>
          <a:p>
            <a:pPr indent="457200" latinLnBrk="1"/>
            <a:r>
              <a:rPr lang="en-US" altLang="zh-CN" dirty="0"/>
              <a:t>Ubuntu Software</a:t>
            </a:r>
            <a:r>
              <a:rPr lang="zh-CN" altLang="zh-CN" dirty="0"/>
              <a:t>类似于手机中的应用市场，可以通过图形界面方便的安装软件而不需要繁琐的使用命令。随着</a:t>
            </a:r>
            <a:r>
              <a:rPr lang="en-US" altLang="zh-CN" dirty="0"/>
              <a:t>Ubuntu</a:t>
            </a:r>
            <a:r>
              <a:rPr lang="zh-CN" altLang="zh-CN" dirty="0"/>
              <a:t>生态圈的发展，</a:t>
            </a:r>
            <a:r>
              <a:rPr lang="en-US" altLang="zh-CN" dirty="0"/>
              <a:t>Ubuntu Software</a:t>
            </a:r>
            <a:r>
              <a:rPr lang="zh-CN" altLang="zh-CN" dirty="0"/>
              <a:t>中的软件也越来越多。下面介绍在</a:t>
            </a:r>
            <a:r>
              <a:rPr lang="en-US" altLang="zh-CN" dirty="0"/>
              <a:t>Ubuntu Software</a:t>
            </a:r>
            <a:r>
              <a:rPr lang="zh-CN" altLang="zh-CN" dirty="0"/>
              <a:t>中，如何进行软件的搜索、下载、安装等操作。当然首先建议更换为最快的软件源。</a:t>
            </a:r>
            <a:endParaRPr lang="en-US" altLang="zh-CN" dirty="0"/>
          </a:p>
          <a:p>
            <a:pPr indent="457200" latinLnBrk="1"/>
            <a:r>
              <a:rPr lang="en-US" altLang="zh-CN" b="1" dirty="0"/>
              <a:t>1. </a:t>
            </a:r>
            <a:r>
              <a:rPr lang="zh-CN" altLang="zh-CN" b="1" dirty="0"/>
              <a:t>软件的安装</a:t>
            </a:r>
          </a:p>
          <a:p>
            <a:pPr indent="457200" latinLnBrk="1"/>
            <a:r>
              <a:rPr lang="en-US" altLang="zh-CN" b="1" dirty="0"/>
              <a:t>2. </a:t>
            </a:r>
            <a:r>
              <a:rPr lang="zh-CN" altLang="zh-CN" b="1" dirty="0"/>
              <a:t>设置软件权限</a:t>
            </a:r>
          </a:p>
          <a:p>
            <a:pPr indent="457200" latinLnBrk="1"/>
            <a:r>
              <a:rPr lang="en-US" altLang="zh-CN" b="1" dirty="0"/>
              <a:t>3. </a:t>
            </a:r>
            <a:r>
              <a:rPr lang="zh-CN" altLang="zh-CN" b="1" dirty="0"/>
              <a:t>卸载软件</a:t>
            </a:r>
          </a:p>
        </p:txBody>
      </p:sp>
    </p:spTree>
    <p:extLst>
      <p:ext uri="{BB962C8B-B14F-4D97-AF65-F5344CB8AC3E}">
        <p14:creationId xmlns:p14="http://schemas.microsoft.com/office/powerpoint/2010/main" val="223656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353189" y="457421"/>
            <a:ext cx="9485621" cy="5577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2.3.5 </a:t>
            </a:r>
            <a:r>
              <a:rPr lang="zh-CN" altLang="zh-CN" b="1" dirty="0"/>
              <a:t>使用</a:t>
            </a:r>
            <a:r>
              <a:rPr lang="en-US" altLang="zh-CN" b="1" dirty="0" err="1"/>
              <a:t>Deepin</a:t>
            </a:r>
            <a:r>
              <a:rPr lang="en-US" altLang="zh-CN" b="1" dirty="0"/>
              <a:t>-wine</a:t>
            </a:r>
            <a:r>
              <a:rPr lang="zh-CN" altLang="zh-CN" b="1" dirty="0"/>
              <a:t>安装微信</a:t>
            </a:r>
          </a:p>
          <a:p>
            <a:pPr indent="457200"/>
            <a:r>
              <a:rPr lang="en-US" altLang="zh-CN" dirty="0" err="1"/>
              <a:t>Deepin</a:t>
            </a:r>
            <a:r>
              <a:rPr lang="en-US" altLang="zh-CN" dirty="0"/>
              <a:t>-wine</a:t>
            </a:r>
            <a:r>
              <a:rPr lang="zh-CN" altLang="zh-CN" dirty="0"/>
              <a:t>是由武汉深之度科技有限公司开发的基于</a:t>
            </a:r>
            <a:r>
              <a:rPr lang="en-US" altLang="zh-CN" dirty="0"/>
              <a:t>Wine</a:t>
            </a:r>
            <a:r>
              <a:rPr lang="zh-CN" altLang="zh-CN" dirty="0"/>
              <a:t>的兼容层</a:t>
            </a:r>
            <a:r>
              <a:rPr lang="en-US" altLang="zh-CN" dirty="0"/>
              <a:t>,</a:t>
            </a:r>
            <a:r>
              <a:rPr lang="zh-CN" altLang="zh-CN" dirty="0"/>
              <a:t>它附属于</a:t>
            </a:r>
            <a:r>
              <a:rPr lang="en-US" altLang="zh-CN" dirty="0" err="1"/>
              <a:t>deepin</a:t>
            </a:r>
            <a:r>
              <a:rPr lang="en-US" altLang="zh-CN" dirty="0"/>
              <a:t> Linux</a:t>
            </a:r>
            <a:r>
              <a:rPr lang="zh-CN" altLang="zh-CN" dirty="0"/>
              <a:t>，</a:t>
            </a:r>
            <a:r>
              <a:rPr lang="en-US" altLang="zh-CN" dirty="0" err="1"/>
              <a:t>Deepin</a:t>
            </a:r>
            <a:r>
              <a:rPr lang="en-US" altLang="zh-CN" dirty="0"/>
              <a:t>-wine </a:t>
            </a:r>
            <a:r>
              <a:rPr lang="zh-CN" altLang="zh-CN" dirty="0"/>
              <a:t>的应用程序几乎是开箱即用的。这个程序的目的就是只需点一点鼠标就可以运行部分</a:t>
            </a:r>
            <a:r>
              <a:rPr lang="en-US" altLang="zh-CN" dirty="0"/>
              <a:t>Windows</a:t>
            </a:r>
            <a:r>
              <a:rPr lang="zh-CN" altLang="zh-CN" dirty="0"/>
              <a:t>应用，而不需要在终端输入命令。</a:t>
            </a:r>
          </a:p>
          <a:p>
            <a:pPr indent="457200" latinLnBrk="1"/>
            <a:r>
              <a:rPr lang="en-US" altLang="zh-CN" b="1" dirty="0"/>
              <a:t>1. Wine</a:t>
            </a:r>
            <a:r>
              <a:rPr lang="zh-CN" altLang="zh-CN" b="1" dirty="0"/>
              <a:t>简介</a:t>
            </a:r>
          </a:p>
          <a:p>
            <a:pPr indent="457200" latinLnBrk="1"/>
            <a:r>
              <a:rPr lang="en-US" altLang="zh-CN" dirty="0"/>
              <a:t>Wine</a:t>
            </a:r>
            <a:r>
              <a:rPr lang="zh-CN" altLang="zh-CN" dirty="0"/>
              <a:t>是一个能够在多种</a:t>
            </a:r>
            <a:r>
              <a:rPr lang="en-US" altLang="zh-CN" dirty="0"/>
              <a:t>POSIX-compliant</a:t>
            </a:r>
            <a:r>
              <a:rPr lang="zh-CN" altLang="zh-CN" dirty="0"/>
              <a:t>操作系统（诸如</a:t>
            </a:r>
            <a:r>
              <a:rPr lang="en-US" altLang="zh-CN" dirty="0"/>
              <a:t>Linux</a:t>
            </a:r>
            <a:r>
              <a:rPr lang="zh-CN" altLang="zh-CN" dirty="0"/>
              <a:t>，</a:t>
            </a:r>
            <a:r>
              <a:rPr lang="en-US" altLang="zh-CN" dirty="0"/>
              <a:t>Mac OSX</a:t>
            </a:r>
            <a:r>
              <a:rPr lang="zh-CN" altLang="zh-CN" dirty="0"/>
              <a:t>及</a:t>
            </a:r>
            <a:r>
              <a:rPr lang="en-US" altLang="zh-CN" dirty="0"/>
              <a:t>BSD</a:t>
            </a:r>
            <a:r>
              <a:rPr lang="zh-CN" altLang="zh-CN" dirty="0"/>
              <a:t>等）上运行的</a:t>
            </a:r>
            <a:r>
              <a:rPr lang="en-US" altLang="zh-CN" dirty="0"/>
              <a:t>Windows</a:t>
            </a:r>
            <a:r>
              <a:rPr lang="zh-CN" altLang="zh-CN" dirty="0"/>
              <a:t>应用的兼容层。</a:t>
            </a:r>
            <a:endParaRPr lang="en-US" altLang="zh-CN" dirty="0"/>
          </a:p>
          <a:p>
            <a:pPr indent="457200" latinLnBrk="1"/>
            <a:r>
              <a:rPr lang="en-US" altLang="zh-CN" b="1" dirty="0"/>
              <a:t>2. </a:t>
            </a:r>
            <a:r>
              <a:rPr lang="zh-CN" altLang="zh-CN" b="1" dirty="0"/>
              <a:t>添加仓库</a:t>
            </a:r>
          </a:p>
          <a:p>
            <a:pPr indent="457200"/>
            <a:r>
              <a:rPr lang="zh-CN" altLang="zh-CN" dirty="0"/>
              <a:t>在安装微信前，需要添加</a:t>
            </a:r>
            <a:r>
              <a:rPr lang="en-US" altLang="zh-CN" dirty="0" err="1"/>
              <a:t>Deepin</a:t>
            </a:r>
            <a:r>
              <a:rPr lang="en-US" altLang="zh-CN" dirty="0"/>
              <a:t>-wine</a:t>
            </a:r>
            <a:r>
              <a:rPr lang="zh-CN" altLang="zh-CN" dirty="0"/>
              <a:t>仓库才能使用。</a:t>
            </a:r>
            <a:endParaRPr lang="en-US" altLang="zh-CN" dirty="0"/>
          </a:p>
          <a:p>
            <a:pPr indent="457200"/>
            <a:r>
              <a:rPr lang="en-US" altLang="zh-CN" b="1" dirty="0"/>
              <a:t>3. </a:t>
            </a:r>
            <a:r>
              <a:rPr lang="zh-CN" altLang="zh-CN" b="1" dirty="0"/>
              <a:t>安装微信</a:t>
            </a:r>
          </a:p>
          <a:p>
            <a:pPr indent="457200"/>
            <a:r>
              <a:rPr lang="en-US" altLang="zh-CN" b="1" dirty="0"/>
              <a:t>4. </a:t>
            </a:r>
            <a:r>
              <a:rPr lang="zh-CN" altLang="zh-CN" b="1" dirty="0"/>
              <a:t>卸载微信</a:t>
            </a:r>
          </a:p>
          <a:p>
            <a:pPr indent="457200"/>
            <a:r>
              <a:rPr lang="en-US" altLang="zh-CN" b="1" dirty="0"/>
              <a:t>5. </a:t>
            </a:r>
            <a:r>
              <a:rPr lang="zh-CN" altLang="zh-CN" b="1" dirty="0"/>
              <a:t>查询软件包列表</a:t>
            </a:r>
          </a:p>
        </p:txBody>
      </p:sp>
    </p:spTree>
    <p:extLst>
      <p:ext uri="{BB962C8B-B14F-4D97-AF65-F5344CB8AC3E}">
        <p14:creationId xmlns:p14="http://schemas.microsoft.com/office/powerpoint/2010/main" val="19472476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71619" y="942099"/>
            <a:ext cx="8935096" cy="468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2.3.6 </a:t>
            </a:r>
            <a:r>
              <a:rPr lang="zh-CN" altLang="zh-CN" b="1" dirty="0"/>
              <a:t>使用</a:t>
            </a:r>
            <a:r>
              <a:rPr lang="en-US" altLang="zh-CN" b="1" dirty="0"/>
              <a:t>snap</a:t>
            </a:r>
            <a:r>
              <a:rPr lang="zh-CN" altLang="zh-CN" b="1" dirty="0"/>
              <a:t>安装软件</a:t>
            </a:r>
          </a:p>
          <a:p>
            <a:pPr indent="457200" latinLnBrk="1"/>
            <a:r>
              <a:rPr lang="en-US" altLang="zh-CN" dirty="0"/>
              <a:t>Ubuntu Snaps</a:t>
            </a:r>
            <a:r>
              <a:rPr lang="zh-CN" altLang="zh-CN" dirty="0"/>
              <a:t>是</a:t>
            </a:r>
            <a:r>
              <a:rPr lang="en-US" altLang="zh-CN" dirty="0"/>
              <a:t>Ubuntu</a:t>
            </a:r>
            <a:r>
              <a:rPr lang="zh-CN" altLang="zh-CN" dirty="0"/>
              <a:t>引入的一种容器化的软件包格式。与传统的</a:t>
            </a:r>
            <a:r>
              <a:rPr lang="en-US" altLang="zh-CN" dirty="0" err="1"/>
              <a:t>dpkg</a:t>
            </a:r>
            <a:r>
              <a:rPr lang="en-US" altLang="zh-CN" dirty="0"/>
              <a:t>/apt</a:t>
            </a:r>
            <a:r>
              <a:rPr lang="zh-CN" altLang="zh-CN" dirty="0"/>
              <a:t>有着很大的区别。</a:t>
            </a:r>
            <a:r>
              <a:rPr lang="en-US" altLang="zh-CN" dirty="0"/>
              <a:t>Ubuntu Snaps</a:t>
            </a:r>
            <a:r>
              <a:rPr lang="zh-CN" altLang="zh-CN" dirty="0"/>
              <a:t>可以让开发者将他们的软件更新包随时发布给用户，而不必等待</a:t>
            </a:r>
            <a:r>
              <a:rPr lang="en-US" altLang="zh-CN" dirty="0"/>
              <a:t>Ubuntu</a:t>
            </a:r>
            <a:r>
              <a:rPr lang="zh-CN" altLang="zh-CN" dirty="0"/>
              <a:t>自身的发行版更新周期。其次</a:t>
            </a:r>
            <a:r>
              <a:rPr lang="en-US" altLang="zh-CN" dirty="0"/>
              <a:t>Snap</a:t>
            </a:r>
            <a:r>
              <a:rPr lang="zh-CN" altLang="zh-CN" dirty="0"/>
              <a:t>应用可以同时安装多个版本的软件而不会互相干扰。</a:t>
            </a:r>
          </a:p>
          <a:p>
            <a:pPr marL="457200" indent="457200" latinLnBrk="1">
              <a:buAutoNum type="arabicPeriod"/>
            </a:pPr>
            <a:r>
              <a:rPr lang="zh-CN" altLang="zh-CN" b="1" dirty="0"/>
              <a:t>使用</a:t>
            </a:r>
            <a:r>
              <a:rPr lang="en-US" altLang="zh-CN" b="1" dirty="0"/>
              <a:t>Snap</a:t>
            </a:r>
            <a:r>
              <a:rPr lang="zh-CN" altLang="zh-CN" b="1" dirty="0"/>
              <a:t>搜索软件</a:t>
            </a:r>
            <a:endParaRPr lang="en-US" altLang="zh-CN" b="1" dirty="0"/>
          </a:p>
          <a:p>
            <a:pPr indent="457200" latinLnBrk="1"/>
            <a:r>
              <a:rPr lang="en-US" altLang="zh-CN" b="1" dirty="0"/>
              <a:t>2.   </a:t>
            </a:r>
            <a:r>
              <a:rPr lang="zh-CN" altLang="zh-CN" b="1" dirty="0"/>
              <a:t>使用</a:t>
            </a:r>
            <a:r>
              <a:rPr lang="en-US" altLang="zh-CN" b="1" dirty="0"/>
              <a:t>Snap</a:t>
            </a:r>
            <a:r>
              <a:rPr lang="zh-CN" altLang="zh-CN" b="1" dirty="0"/>
              <a:t>安装软件</a:t>
            </a:r>
          </a:p>
          <a:p>
            <a:pPr indent="457200" latinLnBrk="1"/>
            <a:r>
              <a:rPr lang="en-US" altLang="zh-CN" b="1" dirty="0"/>
              <a:t>3.   </a:t>
            </a:r>
            <a:r>
              <a:rPr lang="zh-CN" altLang="zh-CN" b="1" dirty="0"/>
              <a:t>使用软件</a:t>
            </a:r>
          </a:p>
          <a:p>
            <a:pPr indent="457200" latinLnBrk="1"/>
            <a:r>
              <a:rPr lang="en-US" altLang="zh-CN" b="1" dirty="0"/>
              <a:t>4.   </a:t>
            </a:r>
            <a:r>
              <a:rPr lang="zh-CN" altLang="zh-CN" b="1" dirty="0"/>
              <a:t>查看软件</a:t>
            </a:r>
          </a:p>
          <a:p>
            <a:pPr indent="457200" latinLnBrk="1"/>
            <a:r>
              <a:rPr lang="en-US" altLang="zh-CN" b="1" dirty="0"/>
              <a:t>5.   </a:t>
            </a:r>
            <a:r>
              <a:rPr lang="zh-CN" altLang="zh-CN" b="1" dirty="0"/>
              <a:t>卸载软件</a:t>
            </a:r>
          </a:p>
        </p:txBody>
      </p:sp>
    </p:spTree>
    <p:extLst>
      <p:ext uri="{BB962C8B-B14F-4D97-AF65-F5344CB8AC3E}">
        <p14:creationId xmlns:p14="http://schemas.microsoft.com/office/powerpoint/2010/main" val="18195727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467625" y="81545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内容概要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23">
            <a:extLst>
              <a:ext uri="{FF2B5EF4-FFF2-40B4-BE49-F238E27FC236}">
                <a16:creationId xmlns:a16="http://schemas.microsoft.com/office/drawing/2014/main" id="{941DACB2-96BE-4F8E-8E47-2A1BB8582795}"/>
              </a:ext>
            </a:extLst>
          </p:cNvPr>
          <p:cNvSpPr txBox="1"/>
          <p:nvPr/>
        </p:nvSpPr>
        <p:spPr>
          <a:xfrm>
            <a:off x="1530496" y="1418924"/>
            <a:ext cx="9558356" cy="4192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zh-CN" altLang="zh-CN" dirty="0"/>
              <a:t>通过上一章的介绍，读者了解了</a:t>
            </a:r>
            <a:r>
              <a:rPr lang="en-US" altLang="zh-CN" dirty="0"/>
              <a:t>Linux</a:t>
            </a:r>
            <a:r>
              <a:rPr lang="zh-CN" altLang="zh-CN" dirty="0"/>
              <a:t>的基础知识、安装介质制作以及</a:t>
            </a:r>
            <a:r>
              <a:rPr lang="en-US" altLang="zh-CN" dirty="0"/>
              <a:t>Ubuntu</a:t>
            </a:r>
            <a:r>
              <a:rPr lang="zh-CN" altLang="zh-CN" dirty="0"/>
              <a:t>的安装。在本章中，将向读者介绍</a:t>
            </a:r>
            <a:r>
              <a:rPr lang="en-US" altLang="zh-CN" dirty="0"/>
              <a:t>Linux</a:t>
            </a:r>
            <a:r>
              <a:rPr lang="zh-CN" altLang="zh-CN" dirty="0"/>
              <a:t>的界面、组成以及一些常用操作。通过本章的学习，读者可以正常的使用</a:t>
            </a:r>
            <a:r>
              <a:rPr lang="en-US" altLang="zh-CN" dirty="0"/>
              <a:t>Ubuntu</a:t>
            </a:r>
            <a:r>
              <a:rPr lang="zh-CN" altLang="zh-CN" dirty="0"/>
              <a:t>进行一些常见的操作了。</a:t>
            </a:r>
          </a:p>
          <a:p>
            <a:pPr indent="457200" latinLnBrk="1"/>
            <a:r>
              <a:rPr lang="zh-CN" altLang="zh-CN" b="1" dirty="0"/>
              <a:t>本章重点难点：</a:t>
            </a:r>
            <a:endParaRPr lang="zh-CN" altLang="zh-CN" dirty="0"/>
          </a:p>
          <a:p>
            <a:pPr indent="457200" latinLnBrk="1"/>
            <a:r>
              <a:rPr lang="en-US" altLang="zh-CN" dirty="0"/>
              <a:t>Ubuntu</a:t>
            </a:r>
            <a:r>
              <a:rPr lang="zh-CN" altLang="zh-CN" dirty="0"/>
              <a:t>的桌面环境</a:t>
            </a:r>
          </a:p>
          <a:p>
            <a:pPr indent="457200" latinLnBrk="1"/>
            <a:r>
              <a:rPr lang="en-US" altLang="zh-CN" dirty="0"/>
              <a:t>GMONE</a:t>
            </a:r>
            <a:r>
              <a:rPr lang="zh-CN" altLang="zh-CN" dirty="0"/>
              <a:t>的使用</a:t>
            </a:r>
          </a:p>
          <a:p>
            <a:pPr indent="457200" latinLnBrk="1"/>
            <a:r>
              <a:rPr lang="zh-CN" altLang="zh-CN" dirty="0"/>
              <a:t>系统设置的内容</a:t>
            </a:r>
          </a:p>
          <a:p>
            <a:pPr indent="457200" latinLnBrk="1"/>
            <a:r>
              <a:rPr lang="en-US" altLang="zh-CN" dirty="0"/>
              <a:t>Ubuntu</a:t>
            </a:r>
            <a:r>
              <a:rPr lang="zh-CN" altLang="zh-CN" dirty="0"/>
              <a:t>的常见操作</a:t>
            </a:r>
          </a:p>
          <a:p>
            <a:pPr indent="457200" latinLnBrk="1"/>
            <a:r>
              <a:rPr lang="zh-CN" altLang="zh-CN" dirty="0"/>
              <a:t>软件的安装和管理</a:t>
            </a:r>
          </a:p>
        </p:txBody>
      </p:sp>
    </p:spTree>
    <p:extLst>
      <p:ext uri="{BB962C8B-B14F-4D97-AF65-F5344CB8AC3E}">
        <p14:creationId xmlns:p14="http://schemas.microsoft.com/office/powerpoint/2010/main" val="7819708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28452" y="1841984"/>
            <a:ext cx="8935096" cy="2807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2.3.7 </a:t>
            </a:r>
            <a:r>
              <a:rPr lang="zh-CN" altLang="zh-CN" b="1" dirty="0"/>
              <a:t>其他常见的必要操作</a:t>
            </a:r>
          </a:p>
          <a:p>
            <a:pPr indent="457200"/>
            <a:r>
              <a:rPr lang="zh-CN" altLang="zh-CN" dirty="0"/>
              <a:t>除了以上介绍的常见操作外，还有在“系统设置”中，根据自己的需要调节系统的外观、字体、壁纸等。另外，根据需要设置一些常见快捷键，比如更改输入法的顺序、切换输入法的方法、快速调出主目录等快捷键。</a:t>
            </a:r>
          </a:p>
          <a:p>
            <a:pPr indent="457200"/>
            <a:r>
              <a:rPr lang="zh-CN" altLang="zh-CN" dirty="0"/>
              <a:t>在使用过程中，通过系统设置对系统进行优化，满足用户的使用习惯，是用好</a:t>
            </a:r>
            <a:r>
              <a:rPr lang="en-US" altLang="zh-CN" dirty="0"/>
              <a:t>Ubuntu</a:t>
            </a:r>
            <a:r>
              <a:rPr lang="zh-CN" altLang="zh-CN" dirty="0"/>
              <a:t>的第一步。</a:t>
            </a:r>
          </a:p>
        </p:txBody>
      </p:sp>
    </p:spTree>
    <p:extLst>
      <p:ext uri="{BB962C8B-B14F-4D97-AF65-F5344CB8AC3E}">
        <p14:creationId xmlns:p14="http://schemas.microsoft.com/office/powerpoint/2010/main" val="5762731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5388114" y="52427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课后作业</a:t>
            </a:r>
          </a:p>
        </p:txBody>
      </p:sp>
      <p:sp>
        <p:nvSpPr>
          <p:cNvPr id="12" name="文本框 23">
            <a:extLst>
              <a:ext uri="{FF2B5EF4-FFF2-40B4-BE49-F238E27FC236}">
                <a16:creationId xmlns:a16="http://schemas.microsoft.com/office/drawing/2014/main" id="{24C80903-3EF0-4951-B2D6-5BC5D53945C6}"/>
              </a:ext>
            </a:extLst>
          </p:cNvPr>
          <p:cNvSpPr txBox="1"/>
          <p:nvPr/>
        </p:nvSpPr>
        <p:spPr>
          <a:xfrm>
            <a:off x="1690404" y="538786"/>
            <a:ext cx="9095772" cy="5577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zh-CN" altLang="zh-CN" dirty="0"/>
              <a:t>一、单选题：</a:t>
            </a:r>
          </a:p>
          <a:p>
            <a:pPr indent="457200" latinLnBrk="1"/>
            <a:r>
              <a:rPr lang="en-US" altLang="zh-CN" dirty="0"/>
              <a:t>1. X</a:t>
            </a:r>
            <a:r>
              <a:rPr lang="zh-CN" altLang="zh-CN" dirty="0"/>
              <a:t>窗口采用的架构是（）。</a:t>
            </a:r>
          </a:p>
          <a:p>
            <a:pPr indent="457200" latinLnBrk="1"/>
            <a:r>
              <a:rPr lang="en-US" altLang="zh-CN" dirty="0"/>
              <a:t>A</a:t>
            </a:r>
            <a:r>
              <a:rPr lang="zh-CN" altLang="zh-CN" dirty="0"/>
              <a:t>．</a:t>
            </a:r>
            <a:r>
              <a:rPr lang="en-US" altLang="zh-CN" dirty="0"/>
              <a:t>B/S</a:t>
            </a:r>
            <a:r>
              <a:rPr lang="zh-CN" altLang="zh-CN" dirty="0"/>
              <a:t>架构</a:t>
            </a:r>
            <a:r>
              <a:rPr lang="en-US" altLang="zh-CN" dirty="0"/>
              <a:t>          B.C/S</a:t>
            </a:r>
            <a:r>
              <a:rPr lang="zh-CN" altLang="zh-CN" dirty="0"/>
              <a:t>架构</a:t>
            </a:r>
            <a:r>
              <a:rPr lang="en-US" altLang="zh-CN" dirty="0"/>
              <a:t>           C.ARM</a:t>
            </a:r>
            <a:r>
              <a:rPr lang="zh-CN" altLang="zh-CN" dirty="0"/>
              <a:t>架构 </a:t>
            </a:r>
            <a:r>
              <a:rPr lang="en-US" altLang="zh-CN" dirty="0"/>
              <a:t>         D.</a:t>
            </a:r>
            <a:r>
              <a:rPr lang="zh-CN" altLang="zh-CN" dirty="0"/>
              <a:t>云架构</a:t>
            </a:r>
          </a:p>
          <a:p>
            <a:pPr indent="457200" latinLnBrk="1"/>
            <a:r>
              <a:rPr lang="en-US" altLang="zh-CN" dirty="0"/>
              <a:t>2. Ubuntu</a:t>
            </a:r>
            <a:r>
              <a:rPr lang="zh-CN" altLang="zh-CN" dirty="0"/>
              <a:t>现在使用的桌面环境是（）。</a:t>
            </a:r>
          </a:p>
          <a:p>
            <a:pPr indent="457200" latinLnBrk="1"/>
            <a:r>
              <a:rPr lang="en-US" altLang="zh-CN" dirty="0"/>
              <a:t>A</a:t>
            </a:r>
            <a:r>
              <a:rPr lang="zh-CN" altLang="zh-CN" dirty="0"/>
              <a:t>．</a:t>
            </a:r>
            <a:r>
              <a:rPr lang="en-US" altLang="zh-CN" dirty="0"/>
              <a:t>KDE               </a:t>
            </a:r>
            <a:r>
              <a:rPr lang="en-US" altLang="zh-CN" dirty="0" err="1"/>
              <a:t>B.Windows</a:t>
            </a:r>
            <a:r>
              <a:rPr lang="en-US" altLang="zh-CN" dirty="0"/>
              <a:t>           C.GNOME             </a:t>
            </a:r>
            <a:r>
              <a:rPr lang="en-US" altLang="zh-CN" dirty="0" err="1"/>
              <a:t>D.xfce</a:t>
            </a:r>
            <a:endParaRPr lang="zh-CN" altLang="zh-CN" dirty="0"/>
          </a:p>
          <a:p>
            <a:pPr indent="457200" latinLnBrk="1"/>
            <a:r>
              <a:rPr lang="zh-CN" altLang="zh-CN" dirty="0"/>
              <a:t>二、多选题：</a:t>
            </a:r>
          </a:p>
          <a:p>
            <a:pPr lvl="0" indent="457200" latinLnBrk="1"/>
            <a:r>
              <a:rPr lang="en-US" altLang="zh-CN" dirty="0"/>
              <a:t>1. X</a:t>
            </a:r>
            <a:r>
              <a:rPr lang="zh-CN" altLang="zh-CN" dirty="0"/>
              <a:t>窗口组成包括（）。</a:t>
            </a:r>
          </a:p>
          <a:p>
            <a:pPr indent="457200" latinLnBrk="1"/>
            <a:r>
              <a:rPr lang="en-US" altLang="zh-CN" dirty="0"/>
              <a:t>A</a:t>
            </a:r>
            <a:r>
              <a:rPr lang="zh-CN" altLang="zh-CN" dirty="0"/>
              <a:t>．</a:t>
            </a:r>
            <a:r>
              <a:rPr lang="en-US" altLang="zh-CN" dirty="0"/>
              <a:t>X</a:t>
            </a:r>
            <a:r>
              <a:rPr lang="zh-CN" altLang="zh-CN" dirty="0"/>
              <a:t>服务端</a:t>
            </a:r>
            <a:r>
              <a:rPr lang="en-US" altLang="zh-CN" dirty="0"/>
              <a:t>          B.X</a:t>
            </a:r>
            <a:r>
              <a:rPr lang="zh-CN" altLang="zh-CN" dirty="0"/>
              <a:t>客户端  </a:t>
            </a:r>
            <a:r>
              <a:rPr lang="en-US" altLang="zh-CN" dirty="0"/>
              <a:t>         C.X</a:t>
            </a:r>
            <a:r>
              <a:rPr lang="zh-CN" altLang="zh-CN" dirty="0"/>
              <a:t>服务器</a:t>
            </a:r>
            <a:r>
              <a:rPr lang="en-US" altLang="zh-CN" dirty="0"/>
              <a:t>         D.X</a:t>
            </a:r>
            <a:r>
              <a:rPr lang="zh-CN" altLang="zh-CN" dirty="0"/>
              <a:t>协议</a:t>
            </a:r>
          </a:p>
          <a:p>
            <a:pPr lvl="0" indent="457200" latinLnBrk="1"/>
            <a:r>
              <a:rPr lang="en-US" altLang="zh-CN" dirty="0"/>
              <a:t>2. GNOME</a:t>
            </a:r>
            <a:r>
              <a:rPr lang="zh-CN" altLang="zh-CN" dirty="0"/>
              <a:t>桌面环境的特点有（）。</a:t>
            </a:r>
          </a:p>
          <a:p>
            <a:pPr lvl="0" indent="457200" latinLnBrk="1"/>
            <a:r>
              <a:rPr lang="zh-CN" altLang="zh-CN" dirty="0"/>
              <a:t>自由性 </a:t>
            </a:r>
            <a:r>
              <a:rPr lang="en-US" altLang="zh-CN" dirty="0"/>
              <a:t>          B.</a:t>
            </a:r>
            <a:r>
              <a:rPr lang="zh-CN" altLang="zh-CN" dirty="0"/>
              <a:t>平衡性</a:t>
            </a:r>
            <a:r>
              <a:rPr lang="en-US" altLang="zh-CN" dirty="0"/>
              <a:t>             C.</a:t>
            </a:r>
            <a:r>
              <a:rPr lang="zh-CN" altLang="zh-CN" dirty="0"/>
              <a:t>模式简单 </a:t>
            </a:r>
            <a:r>
              <a:rPr lang="en-US" altLang="zh-CN" dirty="0"/>
              <a:t>       D.</a:t>
            </a:r>
            <a:r>
              <a:rPr lang="zh-CN" altLang="zh-CN" dirty="0"/>
              <a:t>支持多种语言</a:t>
            </a:r>
          </a:p>
          <a:p>
            <a:pPr lvl="0" indent="457200" latinLnBrk="1"/>
            <a:r>
              <a:rPr lang="en-US" altLang="zh-CN" dirty="0"/>
              <a:t>3. </a:t>
            </a:r>
            <a:r>
              <a:rPr lang="zh-CN" altLang="zh-CN" dirty="0"/>
              <a:t>快速打开所有程序的快捷键有（）。</a:t>
            </a:r>
          </a:p>
          <a:p>
            <a:pPr indent="457200" latinLnBrk="1"/>
            <a:r>
              <a:rPr lang="en-US" altLang="zh-CN" dirty="0"/>
              <a:t>A.</a:t>
            </a:r>
            <a:r>
              <a:rPr lang="zh-CN" altLang="zh-CN" dirty="0"/>
              <a:t>双击</a:t>
            </a:r>
            <a:r>
              <a:rPr lang="en-US" altLang="zh-CN" dirty="0"/>
              <a:t>Super</a:t>
            </a:r>
            <a:r>
              <a:rPr lang="zh-CN" altLang="zh-CN" dirty="0"/>
              <a:t>键</a:t>
            </a:r>
            <a:r>
              <a:rPr lang="en-US" altLang="zh-CN" dirty="0"/>
              <a:t>      </a:t>
            </a:r>
            <a:r>
              <a:rPr lang="en-US" altLang="zh-CN" dirty="0" err="1"/>
              <a:t>B.Super+A</a:t>
            </a:r>
            <a:r>
              <a:rPr lang="en-US" altLang="zh-CN" dirty="0"/>
              <a:t>             </a:t>
            </a:r>
            <a:r>
              <a:rPr lang="en-US" altLang="zh-CN" dirty="0" err="1"/>
              <a:t>C.Super+Q</a:t>
            </a:r>
            <a:r>
              <a:rPr lang="en-US" altLang="zh-CN" dirty="0"/>
              <a:t>         </a:t>
            </a:r>
            <a:r>
              <a:rPr lang="en-US" altLang="zh-CN" dirty="0" err="1"/>
              <a:t>D.Super</a:t>
            </a:r>
            <a:r>
              <a:rPr lang="en-US" altLang="zh-CN" dirty="0"/>
              <a:t>+</a:t>
            </a:r>
            <a:r>
              <a:rPr lang="zh-CN" altLang="zh-CN" dirty="0"/>
              <a:t>空格</a:t>
            </a:r>
          </a:p>
        </p:txBody>
      </p:sp>
    </p:spTree>
    <p:extLst>
      <p:ext uri="{BB962C8B-B14F-4D97-AF65-F5344CB8AC3E}">
        <p14:creationId xmlns:p14="http://schemas.microsoft.com/office/powerpoint/2010/main" val="14363569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5388114" y="72498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课后作业</a:t>
            </a:r>
          </a:p>
        </p:txBody>
      </p:sp>
      <p:sp>
        <p:nvSpPr>
          <p:cNvPr id="12" name="文本框 23">
            <a:extLst>
              <a:ext uri="{FF2B5EF4-FFF2-40B4-BE49-F238E27FC236}">
                <a16:creationId xmlns:a16="http://schemas.microsoft.com/office/drawing/2014/main" id="{24C80903-3EF0-4951-B2D6-5BC5D53945C6}"/>
              </a:ext>
            </a:extLst>
          </p:cNvPr>
          <p:cNvSpPr txBox="1"/>
          <p:nvPr/>
        </p:nvSpPr>
        <p:spPr>
          <a:xfrm>
            <a:off x="2146624" y="826580"/>
            <a:ext cx="8513921" cy="5116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zh-CN" altLang="zh-CN" dirty="0"/>
              <a:t>三、简答题：</a:t>
            </a:r>
          </a:p>
          <a:p>
            <a:pPr lvl="0" indent="457200" latinLnBrk="1"/>
            <a:r>
              <a:rPr lang="en-US" altLang="zh-CN" dirty="0"/>
              <a:t>1. </a:t>
            </a:r>
            <a:r>
              <a:rPr lang="zh-CN" altLang="zh-CN" dirty="0"/>
              <a:t>简述</a:t>
            </a:r>
            <a:r>
              <a:rPr lang="en-US" altLang="zh-CN" dirty="0"/>
              <a:t>X</a:t>
            </a:r>
            <a:r>
              <a:rPr lang="zh-CN" altLang="zh-CN" dirty="0"/>
              <a:t>窗口的组成和作用。</a:t>
            </a:r>
          </a:p>
          <a:p>
            <a:pPr lvl="0" indent="457200" latinLnBrk="1"/>
            <a:r>
              <a:rPr lang="en-US" altLang="zh-CN" dirty="0"/>
              <a:t>2. </a:t>
            </a:r>
            <a:r>
              <a:rPr lang="zh-CN" altLang="zh-CN" dirty="0"/>
              <a:t>简述</a:t>
            </a:r>
            <a:r>
              <a:rPr lang="en-US" altLang="zh-CN" dirty="0"/>
              <a:t>GNOME</a:t>
            </a:r>
            <a:r>
              <a:rPr lang="zh-CN" altLang="zh-CN" dirty="0"/>
              <a:t>桌面环境和</a:t>
            </a:r>
            <a:r>
              <a:rPr lang="en-US" altLang="zh-CN" dirty="0"/>
              <a:t>KED</a:t>
            </a:r>
            <a:r>
              <a:rPr lang="zh-CN" altLang="zh-CN" dirty="0"/>
              <a:t>桌面环境的特点。</a:t>
            </a:r>
          </a:p>
          <a:p>
            <a:pPr indent="457200" latinLnBrk="1"/>
            <a:r>
              <a:rPr lang="zh-CN" altLang="zh-CN" dirty="0"/>
              <a:t>四、试一试：</a:t>
            </a:r>
          </a:p>
          <a:p>
            <a:pPr indent="457200" latinLnBrk="1"/>
            <a:r>
              <a:rPr lang="en-US" altLang="zh-CN" dirty="0"/>
              <a:t>1. </a:t>
            </a:r>
            <a:r>
              <a:rPr lang="zh-CN" altLang="zh-CN" dirty="0"/>
              <a:t>按照</a:t>
            </a:r>
            <a:r>
              <a:rPr lang="en-US" altLang="zh-CN" dirty="0"/>
              <a:t>2.3.4</a:t>
            </a:r>
            <a:r>
              <a:rPr lang="zh-CN" altLang="zh-CN" dirty="0"/>
              <a:t>中的内容，在</a:t>
            </a:r>
            <a:r>
              <a:rPr lang="en-US" altLang="zh-CN" dirty="0"/>
              <a:t>Ubuntu Software</a:t>
            </a:r>
            <a:r>
              <a:rPr lang="zh-CN" altLang="zh-CN" dirty="0"/>
              <a:t>中，查找并下载软件。</a:t>
            </a:r>
          </a:p>
          <a:p>
            <a:pPr indent="457200" latinLnBrk="1"/>
            <a:r>
              <a:rPr lang="en-US" altLang="zh-CN" dirty="0"/>
              <a:t>2. </a:t>
            </a:r>
            <a:r>
              <a:rPr lang="zh-CN" altLang="zh-CN" dirty="0"/>
              <a:t>按照</a:t>
            </a:r>
            <a:r>
              <a:rPr lang="en-US" altLang="zh-CN" dirty="0"/>
              <a:t>2.3.5</a:t>
            </a:r>
            <a:r>
              <a:rPr lang="zh-CN" altLang="zh-CN" dirty="0"/>
              <a:t>中的内容，使用</a:t>
            </a:r>
            <a:r>
              <a:rPr lang="en-US" altLang="zh-CN" dirty="0" err="1"/>
              <a:t>Deepin</a:t>
            </a:r>
            <a:r>
              <a:rPr lang="en-US" altLang="zh-CN" dirty="0"/>
              <a:t>-wine</a:t>
            </a:r>
            <a:r>
              <a:rPr lang="zh-CN" altLang="zh-CN" dirty="0"/>
              <a:t>安装</a:t>
            </a:r>
            <a:r>
              <a:rPr lang="en-US" altLang="zh-CN" dirty="0"/>
              <a:t>QQ</a:t>
            </a:r>
            <a:r>
              <a:rPr lang="zh-CN" altLang="zh-CN" dirty="0"/>
              <a:t>。</a:t>
            </a:r>
          </a:p>
          <a:p>
            <a:pPr indent="457200" latinLnBrk="1"/>
            <a:r>
              <a:rPr lang="zh-CN" altLang="zh-CN" dirty="0"/>
              <a:t>参考答案：</a:t>
            </a:r>
          </a:p>
          <a:p>
            <a:pPr indent="457200" latinLnBrk="1"/>
            <a:r>
              <a:rPr lang="zh-CN" altLang="zh-CN" dirty="0"/>
              <a:t>一、单选题</a:t>
            </a:r>
            <a:r>
              <a:rPr lang="en-US" altLang="zh-CN" dirty="0"/>
              <a:t>    1. B   2. C</a:t>
            </a:r>
            <a:endParaRPr lang="zh-CN" altLang="zh-CN" dirty="0"/>
          </a:p>
          <a:p>
            <a:pPr indent="457200" latinLnBrk="1"/>
            <a:r>
              <a:rPr lang="zh-CN" altLang="zh-CN" dirty="0"/>
              <a:t>二、多选题 </a:t>
            </a:r>
            <a:r>
              <a:rPr lang="en-US" altLang="zh-CN" dirty="0"/>
              <a:t>   1. ABD   2. ACD   3. AB</a:t>
            </a:r>
            <a:endParaRPr lang="zh-CN" altLang="zh-CN" dirty="0"/>
          </a:p>
          <a:p>
            <a:pPr indent="457200" latinLnBrk="1"/>
            <a:r>
              <a:rPr lang="zh-CN" altLang="zh-CN" dirty="0"/>
              <a:t>三、简答题 </a:t>
            </a:r>
            <a:r>
              <a:rPr lang="en-US" altLang="zh-CN" dirty="0"/>
              <a:t>   1. </a:t>
            </a:r>
            <a:r>
              <a:rPr lang="zh-CN" altLang="zh-CN" dirty="0"/>
              <a:t>参考</a:t>
            </a:r>
            <a:r>
              <a:rPr lang="en-US" altLang="zh-CN" dirty="0"/>
              <a:t>2.1.1</a:t>
            </a:r>
            <a:r>
              <a:rPr lang="zh-CN" altLang="zh-CN" dirty="0"/>
              <a:t>的内容 </a:t>
            </a:r>
            <a:r>
              <a:rPr lang="en-US" altLang="zh-CN" dirty="0"/>
              <a:t>   2. </a:t>
            </a:r>
            <a:r>
              <a:rPr lang="zh-CN" altLang="zh-CN" dirty="0"/>
              <a:t>参考</a:t>
            </a:r>
            <a:r>
              <a:rPr lang="en-US" altLang="zh-CN" dirty="0"/>
              <a:t>2.1.2</a:t>
            </a:r>
            <a:r>
              <a:rPr lang="zh-CN" altLang="zh-CN" dirty="0"/>
              <a:t>和</a:t>
            </a:r>
            <a:r>
              <a:rPr lang="en-US" altLang="zh-CN" dirty="0"/>
              <a:t>2.1.3</a:t>
            </a:r>
            <a:r>
              <a:rPr lang="zh-CN" altLang="zh-CN" dirty="0"/>
              <a:t>的内容</a:t>
            </a:r>
          </a:p>
          <a:p>
            <a:pPr indent="457200" latinLnBrk="1"/>
            <a:r>
              <a:rPr lang="zh-CN" altLang="zh-CN" dirty="0"/>
              <a:t>四、试一试 </a:t>
            </a:r>
            <a:r>
              <a:rPr lang="en-US" altLang="zh-CN" dirty="0"/>
              <a:t>   1. </a:t>
            </a:r>
            <a:r>
              <a:rPr lang="zh-CN" altLang="zh-CN" dirty="0"/>
              <a:t>参考</a:t>
            </a:r>
            <a:r>
              <a:rPr lang="en-US" altLang="zh-CN" dirty="0"/>
              <a:t>2.3.4</a:t>
            </a:r>
            <a:r>
              <a:rPr lang="zh-CN" altLang="zh-CN" dirty="0"/>
              <a:t>的内容 </a:t>
            </a:r>
            <a:r>
              <a:rPr lang="en-US" altLang="zh-CN" dirty="0"/>
              <a:t>   2. </a:t>
            </a:r>
            <a:r>
              <a:rPr lang="zh-CN" altLang="zh-CN" dirty="0"/>
              <a:t>参考</a:t>
            </a:r>
            <a:r>
              <a:rPr lang="en-US" altLang="zh-CN" dirty="0"/>
              <a:t>2.3.5</a:t>
            </a:r>
            <a:r>
              <a:rPr lang="zh-CN" altLang="zh-CN" dirty="0"/>
              <a:t>的内容。</a:t>
            </a:r>
          </a:p>
        </p:txBody>
      </p:sp>
    </p:spTree>
    <p:extLst>
      <p:ext uri="{BB962C8B-B14F-4D97-AF65-F5344CB8AC3E}">
        <p14:creationId xmlns:p14="http://schemas.microsoft.com/office/powerpoint/2010/main" val="15739143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1462C79-EED8-4446-9394-C84809A93914}"/>
              </a:ext>
            </a:extLst>
          </p:cNvPr>
          <p:cNvSpPr txBox="1"/>
          <p:nvPr/>
        </p:nvSpPr>
        <p:spPr>
          <a:xfrm>
            <a:off x="7016207" y="2019534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D95A4E9-B9A9-4823-9C3E-3F97BCF3B0C7}"/>
              </a:ext>
            </a:extLst>
          </p:cNvPr>
          <p:cNvCxnSpPr/>
          <p:nvPr/>
        </p:nvCxnSpPr>
        <p:spPr>
          <a:xfrm flipH="1">
            <a:off x="7165507" y="2148866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E3E11741-E0AE-4C99-8BB0-FA2B455F1FD4}"/>
              </a:ext>
            </a:extLst>
          </p:cNvPr>
          <p:cNvSpPr txBox="1"/>
          <p:nvPr/>
        </p:nvSpPr>
        <p:spPr>
          <a:xfrm>
            <a:off x="7018875" y="3047843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FCD55F1-7E53-4D94-B849-03B234E0F197}"/>
              </a:ext>
            </a:extLst>
          </p:cNvPr>
          <p:cNvSpPr txBox="1"/>
          <p:nvPr/>
        </p:nvSpPr>
        <p:spPr>
          <a:xfrm>
            <a:off x="7040219" y="4100300"/>
            <a:ext cx="673921" cy="515979"/>
          </a:xfrm>
          <a:custGeom>
            <a:avLst/>
            <a:gdLst/>
            <a:ahLst/>
            <a:cxnLst/>
            <a:rect l="l" t="t" r="r" b="b"/>
            <a:pathLst>
              <a:path w="1083170" h="833437">
                <a:moveTo>
                  <a:pt x="678582" y="604837"/>
                </a:moveTo>
                <a:cubicBezTo>
                  <a:pt x="696789" y="604837"/>
                  <a:pt x="709687" y="612155"/>
                  <a:pt x="717277" y="626789"/>
                </a:cubicBezTo>
                <a:cubicBezTo>
                  <a:pt x="724868" y="641424"/>
                  <a:pt x="728663" y="653628"/>
                  <a:pt x="728663" y="663401"/>
                </a:cubicBezTo>
                <a:cubicBezTo>
                  <a:pt x="728663" y="679673"/>
                  <a:pt x="725488" y="693489"/>
                  <a:pt x="719138" y="704850"/>
                </a:cubicBezTo>
                <a:cubicBezTo>
                  <a:pt x="712788" y="716210"/>
                  <a:pt x="709613" y="726777"/>
                  <a:pt x="709613" y="736550"/>
                </a:cubicBezTo>
                <a:cubicBezTo>
                  <a:pt x="709613" y="756096"/>
                  <a:pt x="721680" y="772368"/>
                  <a:pt x="745815" y="785366"/>
                </a:cubicBezTo>
                <a:lnTo>
                  <a:pt x="749812" y="786901"/>
                </a:lnTo>
                <a:lnTo>
                  <a:pt x="720682" y="804171"/>
                </a:lnTo>
                <a:lnTo>
                  <a:pt x="685800" y="785812"/>
                </a:lnTo>
                <a:cubicBezTo>
                  <a:pt x="644525" y="754062"/>
                  <a:pt x="623888" y="717550"/>
                  <a:pt x="623888" y="676275"/>
                </a:cubicBezTo>
                <a:cubicBezTo>
                  <a:pt x="623888" y="657225"/>
                  <a:pt x="629965" y="640556"/>
                  <a:pt x="642119" y="626268"/>
                </a:cubicBezTo>
                <a:cubicBezTo>
                  <a:pt x="654273" y="611981"/>
                  <a:pt x="666428" y="604837"/>
                  <a:pt x="678582" y="604837"/>
                </a:cubicBez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842963" y="0"/>
                </a:moveTo>
                <a:cubicBezTo>
                  <a:pt x="906463" y="0"/>
                  <a:pt x="957263" y="20017"/>
                  <a:pt x="995363" y="60052"/>
                </a:cubicBezTo>
                <a:cubicBezTo>
                  <a:pt x="1033463" y="100087"/>
                  <a:pt x="1052513" y="142527"/>
                  <a:pt x="1052513" y="187374"/>
                </a:cubicBezTo>
                <a:cubicBezTo>
                  <a:pt x="1052513" y="235446"/>
                  <a:pt x="1040606" y="276299"/>
                  <a:pt x="1016794" y="309934"/>
                </a:cubicBezTo>
                <a:cubicBezTo>
                  <a:pt x="992981" y="343569"/>
                  <a:pt x="955675" y="368399"/>
                  <a:pt x="904875" y="384423"/>
                </a:cubicBezTo>
                <a:cubicBezTo>
                  <a:pt x="974725" y="409624"/>
                  <a:pt x="1022350" y="442714"/>
                  <a:pt x="1047750" y="483691"/>
                </a:cubicBezTo>
                <a:cubicBezTo>
                  <a:pt x="1060450" y="504180"/>
                  <a:pt x="1069975" y="524662"/>
                  <a:pt x="1076325" y="545138"/>
                </a:cubicBezTo>
                <a:lnTo>
                  <a:pt x="1083170" y="589266"/>
                </a:lnTo>
                <a:lnTo>
                  <a:pt x="994921" y="641585"/>
                </a:lnTo>
                <a:lnTo>
                  <a:pt x="1000125" y="597619"/>
                </a:lnTo>
                <a:cubicBezTo>
                  <a:pt x="1000125" y="539774"/>
                  <a:pt x="985044" y="493179"/>
                  <a:pt x="954881" y="457832"/>
                </a:cubicBezTo>
                <a:cubicBezTo>
                  <a:pt x="924719" y="422486"/>
                  <a:pt x="868363" y="404812"/>
                  <a:pt x="785813" y="404812"/>
                </a:cubicBezTo>
                <a:lnTo>
                  <a:pt x="785813" y="376237"/>
                </a:lnTo>
                <a:cubicBezTo>
                  <a:pt x="847676" y="376237"/>
                  <a:pt x="893304" y="360734"/>
                  <a:pt x="922697" y="329728"/>
                </a:cubicBezTo>
                <a:cubicBezTo>
                  <a:pt x="952091" y="298723"/>
                  <a:pt x="966788" y="255463"/>
                  <a:pt x="966788" y="199950"/>
                </a:cubicBezTo>
                <a:cubicBezTo>
                  <a:pt x="966788" y="154260"/>
                  <a:pt x="955117" y="114275"/>
                  <a:pt x="931776" y="79995"/>
                </a:cubicBezTo>
                <a:cubicBezTo>
                  <a:pt x="908435" y="45715"/>
                  <a:pt x="871885" y="28575"/>
                  <a:pt x="822127" y="28575"/>
                </a:cubicBezTo>
                <a:cubicBezTo>
                  <a:pt x="800348" y="28575"/>
                  <a:pt x="776945" y="34267"/>
                  <a:pt x="751917" y="45653"/>
                </a:cubicBezTo>
                <a:cubicBezTo>
                  <a:pt x="726889" y="57038"/>
                  <a:pt x="714375" y="75728"/>
                  <a:pt x="714375" y="101724"/>
                </a:cubicBezTo>
                <a:cubicBezTo>
                  <a:pt x="714375" y="127769"/>
                  <a:pt x="717550" y="144040"/>
                  <a:pt x="723900" y="150539"/>
                </a:cubicBezTo>
                <a:cubicBezTo>
                  <a:pt x="730250" y="157038"/>
                  <a:pt x="733425" y="165174"/>
                  <a:pt x="733425" y="174947"/>
                </a:cubicBezTo>
                <a:cubicBezTo>
                  <a:pt x="733425" y="191219"/>
                  <a:pt x="730250" y="204229"/>
                  <a:pt x="723900" y="213977"/>
                </a:cubicBezTo>
                <a:cubicBezTo>
                  <a:pt x="717550" y="223726"/>
                  <a:pt x="706438" y="228600"/>
                  <a:pt x="690563" y="228600"/>
                </a:cubicBezTo>
                <a:cubicBezTo>
                  <a:pt x="677863" y="228600"/>
                  <a:pt x="665956" y="223837"/>
                  <a:pt x="654844" y="214312"/>
                </a:cubicBezTo>
                <a:cubicBezTo>
                  <a:pt x="643731" y="204787"/>
                  <a:pt x="638175" y="187325"/>
                  <a:pt x="638175" y="161925"/>
                </a:cubicBezTo>
                <a:cubicBezTo>
                  <a:pt x="638175" y="114300"/>
                  <a:pt x="658813" y="75406"/>
                  <a:pt x="700088" y="45243"/>
                </a:cubicBezTo>
                <a:cubicBezTo>
                  <a:pt x="741363" y="15081"/>
                  <a:pt x="788988" y="0"/>
                  <a:pt x="8429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7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155BBDE-66C3-48B0-BDED-F0412293DAEB}"/>
              </a:ext>
            </a:extLst>
          </p:cNvPr>
          <p:cNvCxnSpPr/>
          <p:nvPr/>
        </p:nvCxnSpPr>
        <p:spPr>
          <a:xfrm flipH="1">
            <a:off x="7178576" y="3179182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FC40EEEA-082D-4E9C-AD82-845A3CAF94C9}"/>
              </a:ext>
            </a:extLst>
          </p:cNvPr>
          <p:cNvCxnSpPr/>
          <p:nvPr/>
        </p:nvCxnSpPr>
        <p:spPr>
          <a:xfrm flipH="1">
            <a:off x="7149984" y="4246879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hlinkClick r:id="rId2" action="ppaction://hlinksldjump"/>
            <a:extLst>
              <a:ext uri="{FF2B5EF4-FFF2-40B4-BE49-F238E27FC236}">
                <a16:creationId xmlns:a16="http://schemas.microsoft.com/office/drawing/2014/main" id="{9ABC2E97-B359-4AB2-848B-D2653B68151A}"/>
              </a:ext>
            </a:extLst>
          </p:cNvPr>
          <p:cNvSpPr txBox="1"/>
          <p:nvPr/>
        </p:nvSpPr>
        <p:spPr>
          <a:xfrm>
            <a:off x="7923334" y="3032381"/>
            <a:ext cx="29787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GNOME</a:t>
            </a:r>
            <a:r>
              <a:rPr lang="zh-CN" altLang="zh-CN" dirty="0"/>
              <a:t>桌面环境的使用</a:t>
            </a:r>
            <a:endParaRPr lang="zh-CN" altLang="en-US" dirty="0"/>
          </a:p>
        </p:txBody>
      </p:sp>
      <p:sp>
        <p:nvSpPr>
          <p:cNvPr id="12" name="文本框 11">
            <a:hlinkClick r:id="" action="ppaction://noaction"/>
            <a:extLst>
              <a:ext uri="{FF2B5EF4-FFF2-40B4-BE49-F238E27FC236}">
                <a16:creationId xmlns:a16="http://schemas.microsoft.com/office/drawing/2014/main" id="{434003EC-243D-457F-A944-3C9706F6BB77}"/>
              </a:ext>
            </a:extLst>
          </p:cNvPr>
          <p:cNvSpPr txBox="1"/>
          <p:nvPr/>
        </p:nvSpPr>
        <p:spPr>
          <a:xfrm>
            <a:off x="7937189" y="4095385"/>
            <a:ext cx="36760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Ubuntu</a:t>
            </a:r>
            <a:r>
              <a:rPr lang="zh-CN" altLang="zh-CN" dirty="0"/>
              <a:t>的必要设置及常见操作</a:t>
            </a:r>
            <a:endParaRPr lang="zh-CN" altLang="en-US" dirty="0"/>
          </a:p>
        </p:txBody>
      </p:sp>
      <p:sp>
        <p:nvSpPr>
          <p:cNvPr id="20" name="文本框 19">
            <a:hlinkClick r:id="rId2" action="ppaction://hlinksldjump"/>
            <a:extLst>
              <a:ext uri="{FF2B5EF4-FFF2-40B4-BE49-F238E27FC236}">
                <a16:creationId xmlns:a16="http://schemas.microsoft.com/office/drawing/2014/main" id="{3122339D-CDC1-4187-945F-E2820B411B1E}"/>
              </a:ext>
            </a:extLst>
          </p:cNvPr>
          <p:cNvSpPr txBox="1"/>
          <p:nvPr/>
        </p:nvSpPr>
        <p:spPr>
          <a:xfrm>
            <a:off x="7918566" y="1984623"/>
            <a:ext cx="21451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X</a:t>
            </a:r>
            <a:r>
              <a:rPr lang="zh-CN" altLang="zh-CN" dirty="0"/>
              <a:t>窗口与桌面环境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6219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2349349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321332" y="3972975"/>
            <a:ext cx="492474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/>
              <a:t>X</a:t>
            </a:r>
            <a:r>
              <a:rPr lang="zh-CN" altLang="zh-CN" sz="4800" b="1" dirty="0"/>
              <a:t>窗口与桌面环境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661983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2423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899130" y="959371"/>
            <a:ext cx="8393737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dirty="0"/>
              <a:t>Windows</a:t>
            </a:r>
            <a:r>
              <a:rPr lang="zh-CN" altLang="zh-CN" dirty="0"/>
              <a:t>的桌面环境基本上是固定的，即使是使用了第三方软件也仅仅是起到了美化作用。而</a:t>
            </a:r>
            <a:r>
              <a:rPr lang="en-US" altLang="zh-CN" dirty="0"/>
              <a:t>Linux</a:t>
            </a:r>
            <a:r>
              <a:rPr lang="zh-CN" altLang="zh-CN" dirty="0"/>
              <a:t>的桌面环境可以做到千人千面，这是和</a:t>
            </a:r>
            <a:r>
              <a:rPr lang="en-US" altLang="zh-CN" dirty="0"/>
              <a:t>Linux</a:t>
            </a:r>
            <a:r>
              <a:rPr lang="zh-CN" altLang="zh-CN" dirty="0"/>
              <a:t>的</a:t>
            </a:r>
            <a:r>
              <a:rPr lang="en-US" altLang="zh-CN" dirty="0"/>
              <a:t>X</a:t>
            </a:r>
            <a:r>
              <a:rPr lang="zh-CN" altLang="zh-CN" dirty="0"/>
              <a:t>窗口有关系的。</a:t>
            </a:r>
            <a:r>
              <a:rPr lang="en-US" altLang="zh-CN" dirty="0"/>
              <a:t>X</a:t>
            </a:r>
            <a:r>
              <a:rPr lang="zh-CN" altLang="zh-CN" dirty="0"/>
              <a:t>窗口简单来说就是</a:t>
            </a:r>
            <a:r>
              <a:rPr lang="en-US" altLang="zh-CN" dirty="0"/>
              <a:t>Linux</a:t>
            </a:r>
            <a:r>
              <a:rPr lang="zh-CN" altLang="zh-CN" dirty="0"/>
              <a:t>的视窗系统。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B3BE6F3-0026-4A5D-BAA1-B45AFF7CD7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460" y="2647951"/>
            <a:ext cx="5265075" cy="2707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23439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899131" y="1502295"/>
            <a:ext cx="8393737" cy="326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2.1.1 X</a:t>
            </a:r>
            <a:r>
              <a:rPr lang="zh-CN" altLang="zh-CN" b="1" dirty="0"/>
              <a:t>窗口简介</a:t>
            </a:r>
          </a:p>
          <a:p>
            <a:pPr indent="457200" latinLnBrk="1"/>
            <a:r>
              <a:rPr lang="en-US" altLang="zh-CN" dirty="0"/>
              <a:t>X</a:t>
            </a:r>
            <a:r>
              <a:rPr lang="zh-CN" altLang="zh-CN" dirty="0"/>
              <a:t>窗口，也叫做</a:t>
            </a:r>
            <a:r>
              <a:rPr lang="en-US" altLang="zh-CN" dirty="0"/>
              <a:t>X Windows</a:t>
            </a:r>
            <a:r>
              <a:rPr lang="zh-CN" altLang="zh-CN" dirty="0"/>
              <a:t>图形用户接口，是一种计算机软件系统和网络协议，提供了一个基础的图形用户界面（</a:t>
            </a:r>
            <a:r>
              <a:rPr lang="en-US" altLang="zh-CN" dirty="0"/>
              <a:t>GUI</a:t>
            </a:r>
            <a:r>
              <a:rPr lang="zh-CN" altLang="zh-CN" dirty="0"/>
              <a:t>）和丰富的输入设备能力联网计算机。它创建了一个硬件抽象层，允许设备独立性和重用方案的任何计算机上实现。</a:t>
            </a:r>
          </a:p>
          <a:p>
            <a:pPr marL="457200" indent="457200" latinLnBrk="1">
              <a:buAutoNum type="arabicPeriod"/>
            </a:pPr>
            <a:r>
              <a:rPr lang="en-US" altLang="zh-CN" b="1" dirty="0"/>
              <a:t>X</a:t>
            </a:r>
            <a:r>
              <a:rPr lang="zh-CN" altLang="zh-CN" b="1" dirty="0"/>
              <a:t>窗口的作用</a:t>
            </a:r>
            <a:endParaRPr lang="en-US" altLang="zh-CN" b="1" dirty="0"/>
          </a:p>
          <a:p>
            <a:pPr indent="457200" latinLnBrk="1"/>
            <a:r>
              <a:rPr lang="en-US" altLang="zh-CN" b="1" dirty="0"/>
              <a:t>2.   X</a:t>
            </a:r>
            <a:r>
              <a:rPr lang="zh-CN" altLang="zh-CN" b="1" dirty="0"/>
              <a:t>窗口的组成</a:t>
            </a:r>
          </a:p>
        </p:txBody>
      </p:sp>
    </p:spTree>
    <p:extLst>
      <p:ext uri="{BB962C8B-B14F-4D97-AF65-F5344CB8AC3E}">
        <p14:creationId xmlns:p14="http://schemas.microsoft.com/office/powerpoint/2010/main" val="7744869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2030653" y="1230832"/>
            <a:ext cx="8130694" cy="3731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2.1.2 KDE</a:t>
            </a:r>
            <a:r>
              <a:rPr lang="zh-CN" altLang="zh-CN" b="1" dirty="0"/>
              <a:t>桌面环境</a:t>
            </a:r>
          </a:p>
          <a:p>
            <a:pPr indent="457200" latinLnBrk="1"/>
            <a:r>
              <a:rPr lang="en-US" altLang="zh-CN" dirty="0"/>
              <a:t>KDE</a:t>
            </a:r>
            <a:r>
              <a:rPr lang="zh-CN" altLang="zh-CN" dirty="0"/>
              <a:t>（</a:t>
            </a:r>
            <a:r>
              <a:rPr lang="en-US" altLang="zh-CN" dirty="0"/>
              <a:t>K Desktop Environment</a:t>
            </a:r>
            <a:r>
              <a:rPr lang="zh-CN" altLang="zh-CN" dirty="0"/>
              <a:t>，</a:t>
            </a:r>
            <a:r>
              <a:rPr lang="en-US" altLang="zh-CN" dirty="0"/>
              <a:t>K</a:t>
            </a:r>
            <a:r>
              <a:rPr lang="zh-CN" altLang="zh-CN" dirty="0"/>
              <a:t>桌面环境）是</a:t>
            </a:r>
            <a:r>
              <a:rPr lang="en-US" altLang="zh-CN" dirty="0"/>
              <a:t>UNIX</a:t>
            </a:r>
            <a:r>
              <a:rPr lang="zh-CN" altLang="zh-CN" dirty="0"/>
              <a:t>上可用的，易于使用的现代桌面环境。和一些如</a:t>
            </a:r>
            <a:r>
              <a:rPr lang="en-US" altLang="zh-CN" dirty="0"/>
              <a:t>GNU/Linux</a:t>
            </a:r>
            <a:r>
              <a:rPr lang="zh-CN" altLang="zh-CN" dirty="0"/>
              <a:t>这样的自由的类</a:t>
            </a:r>
            <a:r>
              <a:rPr lang="en-US" altLang="zh-CN" dirty="0"/>
              <a:t>UNIX</a:t>
            </a:r>
            <a:r>
              <a:rPr lang="zh-CN" altLang="zh-CN" dirty="0"/>
              <a:t>一起，</a:t>
            </a:r>
            <a:r>
              <a:rPr lang="en-US" altLang="zh-CN" dirty="0"/>
              <a:t>UNIX/KDE</a:t>
            </a:r>
            <a:r>
              <a:rPr lang="zh-CN" altLang="zh-CN" dirty="0"/>
              <a:t>组成了一个对于任何人都可用的完全自由和开放的计算平台，而且完全免费，任何人都可以修改它的源代码，发布了大量的可用的能和商业操作系统</a:t>
            </a:r>
            <a:r>
              <a:rPr lang="en-US" altLang="zh-CN" dirty="0"/>
              <a:t>/</a:t>
            </a:r>
            <a:r>
              <a:rPr lang="zh-CN" altLang="zh-CN" dirty="0"/>
              <a:t>桌面组合的合适的替代品，为计算机用户带来一个开放、可靠、稳定和专利自由的计算环境。</a:t>
            </a:r>
            <a:r>
              <a:rPr lang="en-US" altLang="zh-CN" dirty="0"/>
              <a:t>KDE</a:t>
            </a:r>
            <a:r>
              <a:rPr lang="zh-CN" altLang="zh-CN" dirty="0"/>
              <a:t>深受世界范围内的科学家和计算机专业人士喜爱。</a:t>
            </a:r>
          </a:p>
        </p:txBody>
      </p:sp>
    </p:spTree>
    <p:extLst>
      <p:ext uri="{BB962C8B-B14F-4D97-AF65-F5344CB8AC3E}">
        <p14:creationId xmlns:p14="http://schemas.microsoft.com/office/powerpoint/2010/main" val="40851692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432045" y="606421"/>
            <a:ext cx="9327910" cy="5116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2.1.3 GNOME</a:t>
            </a:r>
            <a:r>
              <a:rPr lang="zh-CN" altLang="zh-CN" b="1" dirty="0"/>
              <a:t>桌面环境</a:t>
            </a:r>
          </a:p>
          <a:p>
            <a:pPr indent="457200" latinLnBrk="1"/>
            <a:r>
              <a:rPr lang="en-US" altLang="zh-CN" dirty="0"/>
              <a:t>Ubuntu</a:t>
            </a:r>
            <a:r>
              <a:rPr lang="zh-CN" altLang="zh-CN" dirty="0"/>
              <a:t>在几个版本中，使用过</a:t>
            </a:r>
            <a:r>
              <a:rPr lang="en-US" altLang="zh-CN" dirty="0"/>
              <a:t>Unity</a:t>
            </a:r>
            <a:r>
              <a:rPr lang="zh-CN" altLang="zh-CN" dirty="0"/>
              <a:t>桌面环境，但从</a:t>
            </a:r>
            <a:r>
              <a:rPr lang="en-US" altLang="zh-CN" dirty="0"/>
              <a:t>18.04</a:t>
            </a:r>
            <a:r>
              <a:rPr lang="zh-CN" altLang="zh-CN" dirty="0"/>
              <a:t>开始，又开始使用</a:t>
            </a:r>
            <a:r>
              <a:rPr lang="en-US" altLang="zh-CN" dirty="0"/>
              <a:t>GNOME</a:t>
            </a:r>
            <a:r>
              <a:rPr lang="zh-CN" altLang="zh-CN" dirty="0"/>
              <a:t>桌面环境，下面介绍</a:t>
            </a:r>
            <a:r>
              <a:rPr lang="en-US" altLang="zh-CN" dirty="0"/>
              <a:t>GNOME</a:t>
            </a:r>
            <a:r>
              <a:rPr lang="zh-CN" altLang="zh-CN" dirty="0"/>
              <a:t>桌面环境的相关知识。</a:t>
            </a:r>
          </a:p>
          <a:p>
            <a:pPr marL="457200" indent="457200" latinLnBrk="1">
              <a:buAutoNum type="arabicPeriod"/>
            </a:pPr>
            <a:r>
              <a:rPr lang="en-US" altLang="zh-CN" b="1" dirty="0"/>
              <a:t>GNOME</a:t>
            </a:r>
            <a:r>
              <a:rPr lang="zh-CN" altLang="zh-CN" b="1" dirty="0"/>
              <a:t>桌面环境简介</a:t>
            </a:r>
            <a:endParaRPr lang="en-US" altLang="zh-CN" b="1" dirty="0"/>
          </a:p>
          <a:p>
            <a:pPr indent="457200" latinLnBrk="1"/>
            <a:r>
              <a:rPr lang="en-US" altLang="zh-CN" dirty="0"/>
              <a:t>GNOME</a:t>
            </a:r>
            <a:r>
              <a:rPr lang="zh-CN" altLang="zh-CN" dirty="0"/>
              <a:t>即</a:t>
            </a:r>
            <a:r>
              <a:rPr lang="en-US" altLang="zh-CN" dirty="0"/>
              <a:t>GNU</a:t>
            </a:r>
            <a:r>
              <a:rPr lang="zh-CN" altLang="zh-CN" dirty="0"/>
              <a:t>网络对象模型环境</a:t>
            </a:r>
            <a:r>
              <a:rPr lang="en-US" altLang="zh-CN" dirty="0"/>
              <a:t>(GNU Network Object Model Environment),1999</a:t>
            </a:r>
            <a:r>
              <a:rPr lang="zh-CN" altLang="zh-CN" dirty="0"/>
              <a:t>年</a:t>
            </a:r>
            <a:r>
              <a:rPr lang="en-US" altLang="zh-CN" dirty="0"/>
              <a:t>,</a:t>
            </a:r>
            <a:r>
              <a:rPr lang="zh-CN" altLang="zh-CN" dirty="0"/>
              <a:t>墨西哥程序员</a:t>
            </a:r>
            <a:r>
              <a:rPr lang="en-US" altLang="zh-CN" dirty="0"/>
              <a:t>Miguel</a:t>
            </a:r>
            <a:r>
              <a:rPr lang="zh-CN" altLang="zh-CN" dirty="0"/>
              <a:t>开发了</a:t>
            </a:r>
            <a:r>
              <a:rPr lang="en-US" altLang="zh-CN" dirty="0"/>
              <a:t>Linux</a:t>
            </a:r>
            <a:r>
              <a:rPr lang="zh-CN" altLang="zh-CN" dirty="0"/>
              <a:t>下的桌面系统</a:t>
            </a:r>
            <a:r>
              <a:rPr lang="en-US" altLang="zh-CN" dirty="0"/>
              <a:t>GNOME 1.0</a:t>
            </a:r>
            <a:r>
              <a:rPr lang="zh-CN" altLang="zh-CN" dirty="0"/>
              <a:t>。</a:t>
            </a:r>
            <a:r>
              <a:rPr lang="en-US" altLang="zh-CN" dirty="0"/>
              <a:t>GNOME</a:t>
            </a:r>
            <a:r>
              <a:rPr lang="zh-CN" altLang="zh-CN" dirty="0"/>
              <a:t>是一种</a:t>
            </a:r>
            <a:r>
              <a:rPr lang="en-US" altLang="zh-CN" dirty="0"/>
              <a:t>GNU</a:t>
            </a:r>
            <a:r>
              <a:rPr lang="zh-CN" altLang="zh-CN" dirty="0"/>
              <a:t>网络对象模型环境，</a:t>
            </a:r>
            <a:r>
              <a:rPr lang="en-US" altLang="zh-CN" dirty="0"/>
              <a:t>GNU</a:t>
            </a:r>
            <a:r>
              <a:rPr lang="zh-CN" altLang="zh-CN" dirty="0"/>
              <a:t>计划的一部分，开放源码运动的一个重要组成部分，是一种让使用者容易操作和设定电脑环境的工具，目标是基于自由软件，为</a:t>
            </a:r>
            <a:r>
              <a:rPr lang="en-US" altLang="zh-CN" dirty="0"/>
              <a:t>Unix</a:t>
            </a:r>
            <a:r>
              <a:rPr lang="zh-CN" altLang="zh-CN" dirty="0"/>
              <a:t>或者类</a:t>
            </a:r>
            <a:r>
              <a:rPr lang="en-US" altLang="zh-CN" dirty="0"/>
              <a:t>Unix</a:t>
            </a:r>
            <a:r>
              <a:rPr lang="zh-CN" altLang="zh-CN" dirty="0"/>
              <a:t>操作系统构造一个功能完善、操作简单以及界面友好的桌面环境，是</a:t>
            </a:r>
            <a:r>
              <a:rPr lang="en-US" altLang="zh-CN" dirty="0"/>
              <a:t>GNU</a:t>
            </a:r>
            <a:r>
              <a:rPr lang="zh-CN" altLang="zh-CN" dirty="0"/>
              <a:t>计划的正式桌面。</a:t>
            </a:r>
            <a:r>
              <a:rPr lang="en-US" altLang="zh-CN" dirty="0"/>
              <a:t>GNOME</a:t>
            </a:r>
            <a:r>
              <a:rPr lang="zh-CN" altLang="zh-CN" dirty="0"/>
              <a:t>可以运行在包括</a:t>
            </a:r>
            <a:r>
              <a:rPr lang="en-US" altLang="zh-CN" dirty="0"/>
              <a:t>GNU/Linux</a:t>
            </a:r>
            <a:r>
              <a:rPr lang="zh-CN" altLang="zh-CN" dirty="0"/>
              <a:t>，</a:t>
            </a:r>
            <a:r>
              <a:rPr lang="en-US" altLang="zh-CN" dirty="0"/>
              <a:t>Solaris</a:t>
            </a:r>
            <a:r>
              <a:rPr lang="zh-CN" altLang="zh-CN" dirty="0"/>
              <a:t>，</a:t>
            </a:r>
            <a:r>
              <a:rPr lang="en-US" altLang="zh-CN" dirty="0"/>
              <a:t>HP-UX</a:t>
            </a:r>
            <a:r>
              <a:rPr lang="zh-CN" altLang="zh-CN" dirty="0"/>
              <a:t>，</a:t>
            </a:r>
            <a:r>
              <a:rPr lang="en-US" altLang="zh-CN" dirty="0"/>
              <a:t>BSD</a:t>
            </a:r>
            <a:r>
              <a:rPr lang="zh-CN" altLang="zh-CN" dirty="0"/>
              <a:t>和</a:t>
            </a:r>
            <a:r>
              <a:rPr lang="en-US" altLang="zh-CN" dirty="0"/>
              <a:t>Apple's Darwin</a:t>
            </a:r>
            <a:r>
              <a:rPr lang="zh-CN" altLang="zh-CN" dirty="0"/>
              <a:t>系统上。</a:t>
            </a:r>
          </a:p>
        </p:txBody>
      </p:sp>
    </p:spTree>
    <p:extLst>
      <p:ext uri="{BB962C8B-B14F-4D97-AF65-F5344CB8AC3E}">
        <p14:creationId xmlns:p14="http://schemas.microsoft.com/office/powerpoint/2010/main" val="31742030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43886" y="1620831"/>
            <a:ext cx="8904228" cy="32940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2. GNOME</a:t>
            </a:r>
            <a:r>
              <a:rPr lang="zh-CN" altLang="zh-CN" b="1" dirty="0"/>
              <a:t>桌面环境的特点</a:t>
            </a:r>
          </a:p>
          <a:p>
            <a:pPr indent="457200" latinLnBrk="1"/>
            <a:r>
              <a:rPr lang="en-US" altLang="zh-CN" dirty="0"/>
              <a:t>GNOME</a:t>
            </a:r>
            <a:r>
              <a:rPr lang="zh-CN" altLang="zh-CN" dirty="0"/>
              <a:t>计划提供了两个东西：</a:t>
            </a:r>
            <a:r>
              <a:rPr lang="en-US" altLang="zh-CN" dirty="0"/>
              <a:t>GNOME</a:t>
            </a:r>
            <a:r>
              <a:rPr lang="zh-CN" altLang="zh-CN" dirty="0"/>
              <a:t>桌面环境，一个对最终用户来说符合直觉并十分吸引人的桌面；还有</a:t>
            </a:r>
            <a:r>
              <a:rPr lang="en-US" altLang="zh-CN" dirty="0"/>
              <a:t>GNOME</a:t>
            </a:r>
            <a:r>
              <a:rPr lang="zh-CN" altLang="zh-CN" dirty="0"/>
              <a:t>开发平台，一个能使开发的应用程序与桌面其它部分集成的可扩展框架。</a:t>
            </a:r>
            <a:r>
              <a:rPr lang="en-US" altLang="zh-CN" dirty="0"/>
              <a:t>GNOME</a:t>
            </a:r>
            <a:r>
              <a:rPr lang="zh-CN" altLang="zh-CN" dirty="0"/>
              <a:t>的主要特点有：</a:t>
            </a:r>
          </a:p>
          <a:p>
            <a:pPr indent="457200" latinLnBrk="1"/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）自由性</a:t>
            </a:r>
            <a:endParaRPr lang="en-US" altLang="zh-CN" dirty="0"/>
          </a:p>
          <a:p>
            <a:pPr indent="457200" latinLnBrk="1"/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）模式简单</a:t>
            </a:r>
          </a:p>
          <a:p>
            <a:pPr indent="457200" latinLnBrk="1"/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）支持多种语言</a:t>
            </a:r>
          </a:p>
        </p:txBody>
      </p:sp>
    </p:spTree>
    <p:extLst>
      <p:ext uri="{BB962C8B-B14F-4D97-AF65-F5344CB8AC3E}">
        <p14:creationId xmlns:p14="http://schemas.microsoft.com/office/powerpoint/2010/main" val="8454530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1248</TotalTime>
  <Words>1635</Words>
  <Application>Microsoft Office PowerPoint</Application>
  <PresentationFormat>宽屏</PresentationFormat>
  <Paragraphs>106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9" baseType="lpstr">
      <vt:lpstr>微软雅黑</vt:lpstr>
      <vt:lpstr>幼圆</vt:lpstr>
      <vt:lpstr>站酷小薇LOGO体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555</cp:revision>
  <dcterms:created xsi:type="dcterms:W3CDTF">2020-06-26T11:31:00Z</dcterms:created>
  <dcterms:modified xsi:type="dcterms:W3CDTF">2023-02-16T09:44:22Z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KSOTemplateUUID">
    <vt:lpwstr>v1.0_mb_s+3ElstvPcfk5zy2frAFoQ==</vt:lpwstr>
  </property>
</Properties>
</file>