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35" r:id="rId7"/>
    <p:sldId id="536" r:id="rId8"/>
    <p:sldId id="537" r:id="rId9"/>
    <p:sldId id="538" r:id="rId10"/>
    <p:sldId id="539" r:id="rId11"/>
    <p:sldId id="540" r:id="rId12"/>
    <p:sldId id="541" r:id="rId13"/>
    <p:sldId id="542" r:id="rId14"/>
    <p:sldId id="543" r:id="rId15"/>
    <p:sldId id="544" r:id="rId16"/>
    <p:sldId id="545" r:id="rId17"/>
    <p:sldId id="546" r:id="rId18"/>
    <p:sldId id="547" r:id="rId19"/>
    <p:sldId id="548" r:id="rId20"/>
    <p:sldId id="549" r:id="rId21"/>
    <p:sldId id="550" r:id="rId22"/>
    <p:sldId id="551" r:id="rId23"/>
    <p:sldId id="552" r:id="rId24"/>
    <p:sldId id="413" r:id="rId25"/>
    <p:sldId id="553" r:id="rId26"/>
    <p:sldId id="28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7" d="100"/>
          <a:sy n="67" d="100"/>
        </p:scale>
        <p:origin x="96"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081091" y="4186262"/>
            <a:ext cx="10258425"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7</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Linux</a:t>
            </a:r>
            <a:r>
              <a:rPr lang="zh-CN" altLang="zh-CN" sz="6000" b="1" dirty="0">
                <a:solidFill>
                  <a:schemeClr val="bg1"/>
                </a:solidFill>
                <a:latin typeface="微软雅黑" panose="020B0503020204020204" pitchFamily="34" charset="-122"/>
                <a:ea typeface="微软雅黑" panose="020B0503020204020204" pitchFamily="34" charset="-122"/>
              </a:rPr>
              <a:t>网络及网络服务</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43080" y="1563361"/>
            <a:ext cx="1010584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7.2.2 </a:t>
            </a:r>
            <a:r>
              <a:rPr lang="zh-CN" altLang="zh-CN" b="1" dirty="0"/>
              <a:t>使用终端窗口配置网络参数</a:t>
            </a:r>
          </a:p>
          <a:p>
            <a:pPr indent="457200" latinLnBrk="1"/>
            <a:r>
              <a:rPr lang="zh-CN" altLang="zh-CN" dirty="0"/>
              <a:t>使用终端窗口配置网络参数是比较常见的操作，在一些服务器、实验环境中经常遇到。</a:t>
            </a:r>
          </a:p>
          <a:p>
            <a:pPr indent="457200" latinLnBrk="1"/>
            <a:r>
              <a:rPr lang="en-US" altLang="zh-CN" b="1" dirty="0"/>
              <a:t>1. </a:t>
            </a:r>
            <a:r>
              <a:rPr lang="zh-CN" altLang="zh-CN" b="1" dirty="0"/>
              <a:t>增加</a:t>
            </a:r>
            <a:r>
              <a:rPr lang="en-US" altLang="zh-CN" b="1" dirty="0"/>
              <a:t>IP</a:t>
            </a:r>
            <a:r>
              <a:rPr lang="zh-CN" altLang="zh-CN" b="1" dirty="0"/>
              <a:t>地址</a:t>
            </a:r>
          </a:p>
          <a:p>
            <a:pPr indent="457200"/>
            <a:r>
              <a:rPr lang="zh-CN" altLang="zh-CN" dirty="0"/>
              <a:t>增加</a:t>
            </a:r>
            <a:r>
              <a:rPr lang="en-US" altLang="zh-CN" dirty="0"/>
              <a:t>IP</a:t>
            </a:r>
            <a:r>
              <a:rPr lang="zh-CN" altLang="zh-CN" dirty="0"/>
              <a:t>地址的命令是“</a:t>
            </a:r>
            <a:r>
              <a:rPr lang="en-US" altLang="zh-CN" dirty="0" err="1"/>
              <a:t>sudo</a:t>
            </a:r>
            <a:r>
              <a:rPr lang="en-US" altLang="zh-CN" dirty="0"/>
              <a:t> </a:t>
            </a:r>
            <a:r>
              <a:rPr lang="en-US" altLang="zh-CN" dirty="0" err="1"/>
              <a:t>ip</a:t>
            </a:r>
            <a:r>
              <a:rPr lang="en-US" altLang="zh-CN" dirty="0"/>
              <a:t> </a:t>
            </a:r>
            <a:r>
              <a:rPr lang="en-US" altLang="zh-CN" dirty="0" err="1"/>
              <a:t>addr</a:t>
            </a:r>
            <a:r>
              <a:rPr lang="en-US" altLang="zh-CN" dirty="0"/>
              <a:t> add </a:t>
            </a:r>
            <a:r>
              <a:rPr lang="en-US" altLang="zh-CN" dirty="0" err="1"/>
              <a:t>ip</a:t>
            </a:r>
            <a:r>
              <a:rPr lang="en-US" altLang="zh-CN" dirty="0"/>
              <a:t>/</a:t>
            </a:r>
            <a:r>
              <a:rPr lang="zh-CN" altLang="zh-CN" dirty="0"/>
              <a:t>子网掩码位数 </a:t>
            </a:r>
            <a:r>
              <a:rPr lang="en-US" altLang="zh-CN" dirty="0"/>
              <a:t>dev </a:t>
            </a:r>
            <a:r>
              <a:rPr lang="zh-CN" altLang="zh-CN" dirty="0"/>
              <a:t>接口”，可以简写</a:t>
            </a:r>
            <a:r>
              <a:rPr lang="zh-CN" altLang="en-US" dirty="0"/>
              <a:t>。</a:t>
            </a:r>
            <a:endParaRPr lang="en-US" altLang="zh-CN" dirty="0"/>
          </a:p>
          <a:p>
            <a:pPr indent="457200" latinLnBrk="1"/>
            <a:r>
              <a:rPr lang="en-US" altLang="zh-CN" b="1" dirty="0"/>
              <a:t>2. </a:t>
            </a:r>
            <a:r>
              <a:rPr lang="zh-CN" altLang="zh-CN" b="1" dirty="0"/>
              <a:t>删除</a:t>
            </a:r>
            <a:r>
              <a:rPr lang="en-US" altLang="zh-CN" b="1" dirty="0"/>
              <a:t>IP</a:t>
            </a:r>
            <a:r>
              <a:rPr lang="zh-CN" altLang="zh-CN" b="1" dirty="0"/>
              <a:t>地址</a:t>
            </a:r>
          </a:p>
          <a:p>
            <a:pPr indent="457200"/>
            <a:r>
              <a:rPr lang="zh-CN" altLang="zh-CN" dirty="0"/>
              <a:t>删除</a:t>
            </a:r>
            <a:r>
              <a:rPr lang="en-US" altLang="zh-CN" dirty="0"/>
              <a:t>IP</a:t>
            </a:r>
            <a:r>
              <a:rPr lang="zh-CN" altLang="zh-CN" dirty="0"/>
              <a:t>地址的命令是“</a:t>
            </a:r>
            <a:r>
              <a:rPr lang="en-US" altLang="zh-CN" dirty="0" err="1"/>
              <a:t>sudo</a:t>
            </a:r>
            <a:r>
              <a:rPr lang="en-US" altLang="zh-CN" dirty="0"/>
              <a:t> </a:t>
            </a:r>
            <a:r>
              <a:rPr lang="en-US" altLang="zh-CN" dirty="0" err="1"/>
              <a:t>ip</a:t>
            </a:r>
            <a:r>
              <a:rPr lang="en-US" altLang="zh-CN" dirty="0"/>
              <a:t> </a:t>
            </a:r>
            <a:r>
              <a:rPr lang="en-US" altLang="zh-CN" dirty="0" err="1"/>
              <a:t>addr</a:t>
            </a:r>
            <a:r>
              <a:rPr lang="en-US" altLang="zh-CN" dirty="0"/>
              <a:t> del </a:t>
            </a:r>
            <a:r>
              <a:rPr lang="en-US" altLang="zh-CN" dirty="0" err="1"/>
              <a:t>ip</a:t>
            </a:r>
            <a:r>
              <a:rPr lang="en-US" altLang="zh-CN" dirty="0"/>
              <a:t>/</a:t>
            </a:r>
            <a:r>
              <a:rPr lang="zh-CN" altLang="zh-CN" dirty="0"/>
              <a:t>子网掩码位数 </a:t>
            </a:r>
            <a:r>
              <a:rPr lang="en-US" altLang="zh-CN" dirty="0"/>
              <a:t>dev </a:t>
            </a:r>
            <a:r>
              <a:rPr lang="zh-CN" altLang="zh-CN" dirty="0"/>
              <a:t>接口”，可以简写</a:t>
            </a:r>
            <a:r>
              <a:rPr lang="zh-CN" altLang="en-US" dirty="0"/>
              <a:t>。</a:t>
            </a:r>
            <a:endParaRPr lang="en-US" altLang="zh-CN" dirty="0"/>
          </a:p>
          <a:p>
            <a:pPr indent="457200" latinLnBrk="1"/>
            <a:r>
              <a:rPr lang="en-US" altLang="zh-CN" b="1" dirty="0"/>
              <a:t>3. </a:t>
            </a:r>
            <a:r>
              <a:rPr lang="zh-CN" altLang="zh-CN" b="1" dirty="0"/>
              <a:t>增加及删除路由条目</a:t>
            </a:r>
          </a:p>
          <a:p>
            <a:pPr indent="457200"/>
            <a:r>
              <a:rPr lang="zh-CN" altLang="zh-CN" dirty="0"/>
              <a:t>增加路由条目的命令可以使用“</a:t>
            </a:r>
            <a:r>
              <a:rPr lang="en-US" altLang="zh-CN" dirty="0" err="1"/>
              <a:t>ip</a:t>
            </a:r>
            <a:r>
              <a:rPr lang="en-US" altLang="zh-CN" dirty="0"/>
              <a:t> route add </a:t>
            </a:r>
            <a:r>
              <a:rPr lang="en-US" altLang="zh-CN" dirty="0" err="1"/>
              <a:t>ip</a:t>
            </a:r>
            <a:r>
              <a:rPr lang="zh-CN" altLang="zh-CN" dirty="0"/>
              <a:t>网段 </a:t>
            </a:r>
            <a:r>
              <a:rPr lang="en-US" altLang="zh-CN" dirty="0"/>
              <a:t>via </a:t>
            </a:r>
            <a:r>
              <a:rPr lang="zh-CN" altLang="zh-CN" dirty="0"/>
              <a:t>下一跳地址 </a:t>
            </a:r>
            <a:r>
              <a:rPr lang="en-US" altLang="zh-CN" dirty="0"/>
              <a:t>dev </a:t>
            </a:r>
            <a:r>
              <a:rPr lang="zh-CN" altLang="zh-CN" dirty="0"/>
              <a:t>接口”</a:t>
            </a:r>
            <a:r>
              <a:rPr lang="zh-CN" altLang="en-US" dirty="0"/>
              <a:t>。</a:t>
            </a:r>
            <a:endParaRPr lang="zh-CN" altLang="zh-CN" dirty="0"/>
          </a:p>
        </p:txBody>
      </p:sp>
    </p:spTree>
    <p:extLst>
      <p:ext uri="{BB962C8B-B14F-4D97-AF65-F5344CB8AC3E}">
        <p14:creationId xmlns:p14="http://schemas.microsoft.com/office/powerpoint/2010/main" val="1702977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332528"/>
            <a:ext cx="9729695"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7.2.3 </a:t>
            </a:r>
            <a:r>
              <a:rPr lang="zh-CN" altLang="zh-CN" b="1" dirty="0"/>
              <a:t>修改网络参数配置文件</a:t>
            </a:r>
          </a:p>
          <a:p>
            <a:pPr indent="457200" latinLnBrk="1"/>
            <a:r>
              <a:rPr lang="zh-CN" altLang="zh-CN" dirty="0"/>
              <a:t>上面介绍的内容都是临时生效，重启服务、网卡、计算机后，配置失效。所以要使网络参数永久生效，需要修改网络参数的配置文件，包括</a:t>
            </a:r>
            <a:r>
              <a:rPr lang="en-US" altLang="zh-CN" dirty="0"/>
              <a:t>DNS</a:t>
            </a:r>
            <a:r>
              <a:rPr lang="zh-CN" altLang="zh-CN" dirty="0"/>
              <a:t>的修改都需要修改配置文件。由于</a:t>
            </a:r>
            <a:r>
              <a:rPr lang="en-US" altLang="zh-CN" dirty="0" err="1"/>
              <a:t>resolv.conf</a:t>
            </a:r>
            <a:r>
              <a:rPr lang="zh-CN" altLang="zh-CN" dirty="0"/>
              <a:t>也已经不再使用了，所以需要修改</a:t>
            </a:r>
            <a:r>
              <a:rPr lang="en-US" altLang="zh-CN" dirty="0" err="1"/>
              <a:t>netplan</a:t>
            </a:r>
            <a:r>
              <a:rPr lang="zh-CN" altLang="zh-CN" dirty="0"/>
              <a:t>的配置文件。</a:t>
            </a:r>
            <a:endParaRPr lang="en-US" altLang="zh-CN" dirty="0"/>
          </a:p>
          <a:p>
            <a:pPr indent="457200" latinLnBrk="1"/>
            <a:r>
              <a:rPr lang="en-US" altLang="zh-CN" b="1" dirty="0"/>
              <a:t>1. </a:t>
            </a:r>
            <a:r>
              <a:rPr lang="en-US" altLang="zh-CN" b="1" dirty="0" err="1"/>
              <a:t>netplan</a:t>
            </a:r>
            <a:r>
              <a:rPr lang="zh-CN" altLang="zh-CN" b="1" dirty="0"/>
              <a:t>简介</a:t>
            </a:r>
          </a:p>
          <a:p>
            <a:pPr indent="457200" latinLnBrk="1"/>
            <a:r>
              <a:rPr lang="zh-CN" altLang="zh-CN" dirty="0"/>
              <a:t>由于较新版本的</a:t>
            </a:r>
            <a:r>
              <a:rPr lang="en-US" altLang="zh-CN" dirty="0"/>
              <a:t>Ubuntu</a:t>
            </a:r>
            <a:r>
              <a:rPr lang="zh-CN" altLang="zh-CN" dirty="0"/>
              <a:t>修改了</a:t>
            </a:r>
            <a:r>
              <a:rPr lang="en-US" altLang="zh-CN" dirty="0"/>
              <a:t>IP</a:t>
            </a:r>
            <a:r>
              <a:rPr lang="zh-CN" altLang="zh-CN" dirty="0"/>
              <a:t>地址配置程序</a:t>
            </a:r>
            <a:r>
              <a:rPr lang="en-US" altLang="zh-CN" dirty="0"/>
              <a:t>,Ubuntu</a:t>
            </a:r>
            <a:r>
              <a:rPr lang="zh-CN" altLang="zh-CN" dirty="0"/>
              <a:t>和</a:t>
            </a:r>
            <a:r>
              <a:rPr lang="en-US" altLang="zh-CN" dirty="0"/>
              <a:t>Debian</a:t>
            </a:r>
            <a:r>
              <a:rPr lang="zh-CN" altLang="zh-CN" dirty="0"/>
              <a:t>的软件架构师删除了以前的</a:t>
            </a:r>
            <a:r>
              <a:rPr lang="en-US" altLang="zh-CN" dirty="0" err="1"/>
              <a:t>ifup</a:t>
            </a:r>
            <a:r>
              <a:rPr lang="en-US" altLang="zh-CN" dirty="0"/>
              <a:t>/</a:t>
            </a:r>
            <a:r>
              <a:rPr lang="en-US" altLang="zh-CN" dirty="0" err="1"/>
              <a:t>ifdown</a:t>
            </a:r>
            <a:r>
              <a:rPr lang="zh-CN" altLang="zh-CN" dirty="0"/>
              <a:t>命令和</a:t>
            </a:r>
            <a:r>
              <a:rPr lang="en-US" altLang="zh-CN" dirty="0"/>
              <a:t>/</a:t>
            </a:r>
            <a:r>
              <a:rPr lang="en-US" altLang="zh-CN" dirty="0" err="1"/>
              <a:t>etc</a:t>
            </a:r>
            <a:r>
              <a:rPr lang="en-US" altLang="zh-CN" dirty="0"/>
              <a:t>/network/interfaces</a:t>
            </a:r>
            <a:r>
              <a:rPr lang="zh-CN" altLang="zh-CN" dirty="0"/>
              <a:t>配置文件</a:t>
            </a:r>
            <a:r>
              <a:rPr lang="en-US" altLang="zh-CN" dirty="0"/>
              <a:t>,</a:t>
            </a:r>
            <a:r>
              <a:rPr lang="zh-CN" altLang="zh-CN" dirty="0"/>
              <a:t>改为使用</a:t>
            </a:r>
            <a:r>
              <a:rPr lang="en-US" altLang="zh-CN" dirty="0" err="1"/>
              <a:t>netplan</a:t>
            </a:r>
            <a:r>
              <a:rPr lang="zh-CN" altLang="zh-CN" dirty="0"/>
              <a:t>命令管理</a:t>
            </a:r>
            <a:r>
              <a:rPr lang="en-US" altLang="zh-CN" dirty="0"/>
              <a:t>IP</a:t>
            </a:r>
            <a:r>
              <a:rPr lang="zh-CN" altLang="zh-CN" dirty="0"/>
              <a:t>地址。其配置文件为</a:t>
            </a:r>
            <a:r>
              <a:rPr lang="en-US" altLang="zh-CN" dirty="0"/>
              <a:t>/</a:t>
            </a:r>
            <a:r>
              <a:rPr lang="en-US" altLang="zh-CN" dirty="0" err="1"/>
              <a:t>etc</a:t>
            </a:r>
            <a:r>
              <a:rPr lang="en-US" altLang="zh-CN" dirty="0"/>
              <a:t>/</a:t>
            </a:r>
            <a:r>
              <a:rPr lang="en-US" altLang="zh-CN" dirty="0" err="1"/>
              <a:t>netplan</a:t>
            </a:r>
            <a:r>
              <a:rPr lang="en-US" altLang="zh-CN" dirty="0"/>
              <a:t>/*.</a:t>
            </a:r>
            <a:r>
              <a:rPr lang="en-US" altLang="zh-CN" dirty="0" err="1"/>
              <a:t>yaml</a:t>
            </a:r>
            <a:r>
              <a:rPr lang="zh-CN" altLang="zh-CN" dirty="0"/>
              <a:t>，</a:t>
            </a:r>
            <a:r>
              <a:rPr lang="en-US" altLang="zh-CN" dirty="0" err="1"/>
              <a:t>netplan</a:t>
            </a:r>
            <a:r>
              <a:rPr lang="zh-CN" altLang="zh-CN" dirty="0"/>
              <a:t>从该文件读取配置信息并交给后台程序。</a:t>
            </a:r>
          </a:p>
        </p:txBody>
      </p:sp>
    </p:spTree>
    <p:extLst>
      <p:ext uri="{BB962C8B-B14F-4D97-AF65-F5344CB8AC3E}">
        <p14:creationId xmlns:p14="http://schemas.microsoft.com/office/powerpoint/2010/main" val="1238608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17735" y="434975"/>
            <a:ext cx="895653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修改配置文件</a:t>
            </a:r>
          </a:p>
          <a:p>
            <a:pPr indent="457200"/>
            <a:r>
              <a:rPr lang="zh-CN" altLang="zh-CN" dirty="0"/>
              <a:t>修改配置文件，可以设置网卡的</a:t>
            </a:r>
            <a:r>
              <a:rPr lang="en-US" altLang="zh-CN" dirty="0"/>
              <a:t>IP</a:t>
            </a:r>
            <a:r>
              <a:rPr lang="zh-CN" altLang="zh-CN" dirty="0"/>
              <a:t>地址、网关、</a:t>
            </a:r>
            <a:r>
              <a:rPr lang="en-US" altLang="zh-CN" dirty="0"/>
              <a:t>DNS</a:t>
            </a:r>
            <a:r>
              <a:rPr lang="zh-CN" altLang="zh-CN" dirty="0"/>
              <a:t>、</a:t>
            </a:r>
            <a:r>
              <a:rPr lang="en-US" altLang="zh-CN" dirty="0"/>
              <a:t>DHCP</a:t>
            </a:r>
            <a:r>
              <a:rPr lang="zh-CN" altLang="zh-CN" dirty="0"/>
              <a:t>自动获取等内容。使用命令“</a:t>
            </a:r>
            <a:r>
              <a:rPr lang="en-US" altLang="zh-CN" dirty="0" err="1"/>
              <a:t>sudo</a:t>
            </a:r>
            <a:r>
              <a:rPr lang="en-US" altLang="zh-CN" dirty="0"/>
              <a:t> vim /</a:t>
            </a:r>
            <a:r>
              <a:rPr lang="en-US" altLang="zh-CN" dirty="0" err="1"/>
              <a:t>etc</a:t>
            </a:r>
            <a:r>
              <a:rPr lang="en-US" altLang="zh-CN" dirty="0"/>
              <a:t>/</a:t>
            </a:r>
            <a:r>
              <a:rPr lang="en-US" altLang="zh-CN" dirty="0" err="1"/>
              <a:t>netplan</a:t>
            </a:r>
            <a:r>
              <a:rPr lang="en-US" altLang="zh-CN" dirty="0"/>
              <a:t>/01-network-manager-all.yaml</a:t>
            </a:r>
            <a:r>
              <a:rPr lang="zh-CN" altLang="zh-CN" dirty="0"/>
              <a:t>”进入编辑状态</a:t>
            </a:r>
            <a:r>
              <a:rPr lang="zh-CN" altLang="en-US" dirty="0"/>
              <a:t>。</a:t>
            </a:r>
            <a:endParaRPr lang="en-US" altLang="zh-CN" dirty="0"/>
          </a:p>
          <a:p>
            <a:pPr indent="457200" latinLnBrk="1"/>
            <a:r>
              <a:rPr lang="en-US" altLang="zh-CN" b="1" dirty="0"/>
              <a:t>3. </a:t>
            </a:r>
            <a:r>
              <a:rPr lang="zh-CN" altLang="zh-CN" b="1" dirty="0"/>
              <a:t>测试配置</a:t>
            </a:r>
          </a:p>
          <a:p>
            <a:pPr indent="457200" latinLnBrk="1"/>
            <a:r>
              <a:rPr lang="zh-CN" altLang="zh-CN" dirty="0"/>
              <a:t>配置完毕后使用“</a:t>
            </a:r>
            <a:r>
              <a:rPr lang="en-US" altLang="zh-CN" dirty="0" err="1"/>
              <a:t>wq</a:t>
            </a:r>
            <a:r>
              <a:rPr lang="zh-CN" altLang="zh-CN" dirty="0"/>
              <a:t>”退出配置界面，然后使用命令“</a:t>
            </a:r>
            <a:r>
              <a:rPr lang="en-US" altLang="zh-CN" dirty="0" err="1"/>
              <a:t>sudo</a:t>
            </a:r>
            <a:r>
              <a:rPr lang="en-US" altLang="zh-CN" dirty="0"/>
              <a:t> </a:t>
            </a:r>
            <a:r>
              <a:rPr lang="en-US" altLang="zh-CN" dirty="0" err="1"/>
              <a:t>netplan</a:t>
            </a:r>
            <a:r>
              <a:rPr lang="en-US" altLang="zh-CN" dirty="0"/>
              <a:t> apply try</a:t>
            </a:r>
            <a:r>
              <a:rPr lang="zh-CN" altLang="zh-CN" dirty="0"/>
              <a:t>”来测试配置内容是否正确，如果正确，则会自动启用该配置。如果不正确，则会显示错误的内容，修改后再次执行即可。</a:t>
            </a:r>
          </a:p>
        </p:txBody>
      </p:sp>
      <p:pic>
        <p:nvPicPr>
          <p:cNvPr id="4098" name="图片 1">
            <a:extLst>
              <a:ext uri="{FF2B5EF4-FFF2-40B4-BE49-F238E27FC236}">
                <a16:creationId xmlns:a16="http://schemas.microsoft.com/office/drawing/2014/main" id="{F364E656-491F-4A2E-BC11-52ECF51198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7831" y="4362449"/>
            <a:ext cx="7216337"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2509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9760" y="1402283"/>
            <a:ext cx="8672480" cy="374121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7.2.4 </a:t>
            </a:r>
            <a:r>
              <a:rPr lang="zh-CN" altLang="zh-CN" b="1" dirty="0"/>
              <a:t>常见的网络命令的使用</a:t>
            </a:r>
          </a:p>
          <a:p>
            <a:pPr indent="457200" latinLnBrk="1"/>
            <a:r>
              <a:rPr lang="zh-CN" altLang="zh-CN" dirty="0"/>
              <a:t>前面介绍了网络基本信息的查看和配置。用户可以在</a:t>
            </a:r>
            <a:r>
              <a:rPr lang="en-US" altLang="zh-CN" dirty="0" err="1"/>
              <a:t>ip</a:t>
            </a:r>
            <a:r>
              <a:rPr lang="zh-CN" altLang="zh-CN" dirty="0"/>
              <a:t>工具或其他网络管理工具中找到很多废弃的命令替代程序。</a:t>
            </a:r>
          </a:p>
          <a:p>
            <a:pPr indent="457200" latinLnBrk="1"/>
            <a:r>
              <a:rPr lang="en-US" altLang="zh-CN" b="1" dirty="0"/>
              <a:t>1. ping</a:t>
            </a:r>
            <a:r>
              <a:rPr lang="zh-CN" altLang="zh-CN" b="1" dirty="0"/>
              <a:t>命令</a:t>
            </a:r>
          </a:p>
          <a:p>
            <a:pPr indent="457200"/>
            <a:r>
              <a:rPr lang="zh-CN" altLang="zh-CN" dirty="0"/>
              <a:t>和</a:t>
            </a:r>
            <a:r>
              <a:rPr lang="en-US" altLang="zh-CN" dirty="0"/>
              <a:t>Windows</a:t>
            </a:r>
            <a:r>
              <a:rPr lang="zh-CN" altLang="zh-CN" dirty="0"/>
              <a:t>中的</a:t>
            </a:r>
            <a:r>
              <a:rPr lang="en-US" altLang="zh-CN" dirty="0"/>
              <a:t>ping</a:t>
            </a:r>
            <a:r>
              <a:rPr lang="zh-CN" altLang="zh-CN" dirty="0"/>
              <a:t>类似，</a:t>
            </a:r>
            <a:r>
              <a:rPr lang="en-US" altLang="zh-CN" dirty="0"/>
              <a:t>Linux</a:t>
            </a:r>
            <a:r>
              <a:rPr lang="zh-CN" altLang="zh-CN" dirty="0"/>
              <a:t>的</a:t>
            </a:r>
            <a:r>
              <a:rPr lang="en-US" altLang="zh-CN" dirty="0"/>
              <a:t>ping</a:t>
            </a:r>
            <a:r>
              <a:rPr lang="zh-CN" altLang="zh-CN" dirty="0"/>
              <a:t>命令也可以检测网络逻辑链路的状态。</a:t>
            </a:r>
            <a:endParaRPr lang="en-US" altLang="zh-CN" dirty="0"/>
          </a:p>
          <a:p>
            <a:pPr indent="457200" latinLnBrk="1"/>
            <a:r>
              <a:rPr lang="en-US" altLang="zh-CN" b="1" dirty="0"/>
              <a:t>2. </a:t>
            </a:r>
            <a:r>
              <a:rPr lang="en-US" altLang="zh-CN" b="1" dirty="0" err="1"/>
              <a:t>nslookup</a:t>
            </a:r>
            <a:r>
              <a:rPr lang="zh-CN" altLang="zh-CN" b="1" dirty="0"/>
              <a:t>命令</a:t>
            </a:r>
            <a:r>
              <a:rPr lang="en-US" altLang="zh-CN" b="1" dirty="0"/>
              <a:t>	</a:t>
            </a:r>
            <a:endParaRPr lang="zh-CN" altLang="zh-CN" b="1" dirty="0"/>
          </a:p>
          <a:p>
            <a:pPr indent="457200"/>
            <a:r>
              <a:rPr lang="zh-CN" altLang="zh-CN" dirty="0"/>
              <a:t>将域名解析成</a:t>
            </a:r>
            <a:r>
              <a:rPr lang="en-US" altLang="zh-CN" dirty="0" err="1"/>
              <a:t>ip</a:t>
            </a:r>
            <a:r>
              <a:rPr lang="zh-CN" altLang="zh-CN" dirty="0"/>
              <a:t>地址</a:t>
            </a:r>
            <a:r>
              <a:rPr lang="zh-CN" altLang="en-US" dirty="0"/>
              <a:t>。</a:t>
            </a:r>
            <a:endParaRPr lang="en-US" altLang="zh-CN" dirty="0"/>
          </a:p>
        </p:txBody>
      </p:sp>
    </p:spTree>
    <p:extLst>
      <p:ext uri="{BB962C8B-B14F-4D97-AF65-F5344CB8AC3E}">
        <p14:creationId xmlns:p14="http://schemas.microsoft.com/office/powerpoint/2010/main" val="640622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324168" y="1840365"/>
            <a:ext cx="7543663"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en-US" altLang="zh-CN" b="1" dirty="0" err="1"/>
              <a:t>tcpdump</a:t>
            </a:r>
            <a:r>
              <a:rPr lang="zh-CN" altLang="zh-CN" b="1" dirty="0"/>
              <a:t>命令</a:t>
            </a:r>
          </a:p>
          <a:p>
            <a:pPr indent="457200"/>
            <a:r>
              <a:rPr lang="zh-CN" altLang="zh-CN" dirty="0"/>
              <a:t>网络数据包截获分析工具。</a:t>
            </a:r>
            <a:endParaRPr lang="en-US" altLang="zh-CN" dirty="0"/>
          </a:p>
          <a:p>
            <a:pPr indent="457200" latinLnBrk="1"/>
            <a:r>
              <a:rPr lang="en-US" altLang="zh-CN" b="1" dirty="0"/>
              <a:t>4. ftp</a:t>
            </a:r>
            <a:r>
              <a:rPr lang="zh-CN" altLang="zh-CN" b="1" dirty="0"/>
              <a:t>命令</a:t>
            </a:r>
          </a:p>
          <a:p>
            <a:pPr indent="457200"/>
            <a:r>
              <a:rPr lang="zh-CN" altLang="zh-CN" dirty="0"/>
              <a:t>用来连接</a:t>
            </a:r>
            <a:r>
              <a:rPr lang="en-US" altLang="zh-CN" dirty="0"/>
              <a:t>ftp</a:t>
            </a:r>
            <a:r>
              <a:rPr lang="zh-CN" altLang="zh-CN" dirty="0"/>
              <a:t>服务器，上传下载数据时使用。</a:t>
            </a:r>
            <a:endParaRPr lang="en-US" altLang="zh-CN" dirty="0"/>
          </a:p>
          <a:p>
            <a:pPr indent="457200" latinLnBrk="1"/>
            <a:r>
              <a:rPr lang="en-US" altLang="zh-CN" b="1" dirty="0"/>
              <a:t>5. telnet</a:t>
            </a:r>
            <a:r>
              <a:rPr lang="zh-CN" altLang="zh-CN" b="1" dirty="0"/>
              <a:t>命令</a:t>
            </a:r>
          </a:p>
          <a:p>
            <a:pPr indent="457200" latinLnBrk="1"/>
            <a:r>
              <a:rPr lang="zh-CN" altLang="zh-CN" dirty="0"/>
              <a:t>远程登录协议，用来远程登陆并管理网络设备。</a:t>
            </a:r>
          </a:p>
        </p:txBody>
      </p:sp>
    </p:spTree>
    <p:extLst>
      <p:ext uri="{BB962C8B-B14F-4D97-AF65-F5344CB8AC3E}">
        <p14:creationId xmlns:p14="http://schemas.microsoft.com/office/powerpoint/2010/main" val="4121936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5724644" cy="830997"/>
          </a:xfrm>
          <a:prstGeom prst="rect">
            <a:avLst/>
          </a:prstGeom>
        </p:spPr>
        <p:txBody>
          <a:bodyPr wrap="none">
            <a:spAutoFit/>
          </a:bodyPr>
          <a:lstStyle/>
          <a:p>
            <a:r>
              <a:rPr lang="zh-CN" altLang="zh-CN" sz="4800" b="1" dirty="0"/>
              <a:t>常见网络服务的搭建</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951262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7396" y="1397453"/>
            <a:ext cx="8677207"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7.3.1 FTP</a:t>
            </a:r>
            <a:r>
              <a:rPr lang="zh-CN" altLang="zh-CN" b="1" dirty="0"/>
              <a:t>服务搭建</a:t>
            </a:r>
          </a:p>
          <a:p>
            <a:pPr indent="457200" latinLnBrk="1"/>
            <a:r>
              <a:rPr lang="en-US" altLang="zh-CN" dirty="0"/>
              <a:t>FTP</a:t>
            </a:r>
            <a:r>
              <a:rPr lang="zh-CN" altLang="zh-CN" dirty="0"/>
              <a:t>服务器可以通过</a:t>
            </a:r>
            <a:r>
              <a:rPr lang="en-US" altLang="zh-CN" dirty="0"/>
              <a:t>ftp</a:t>
            </a:r>
            <a:r>
              <a:rPr lang="zh-CN" altLang="zh-CN" dirty="0"/>
              <a:t>协议，提供文件的下载、上传服务。在</a:t>
            </a:r>
            <a:r>
              <a:rPr lang="en-US" altLang="zh-CN" dirty="0"/>
              <a:t>Linux</a:t>
            </a:r>
            <a:r>
              <a:rPr lang="zh-CN" altLang="zh-CN" dirty="0"/>
              <a:t>中，可以通过安装</a:t>
            </a:r>
            <a:r>
              <a:rPr lang="en-US" altLang="zh-CN" dirty="0" err="1"/>
              <a:t>vsftpd</a:t>
            </a:r>
            <a:r>
              <a:rPr lang="zh-CN" altLang="zh-CN" dirty="0"/>
              <a:t>服务来实现</a:t>
            </a:r>
            <a:r>
              <a:rPr lang="en-US" altLang="zh-CN" dirty="0"/>
              <a:t>FTP</a:t>
            </a:r>
            <a:r>
              <a:rPr lang="zh-CN" altLang="zh-CN" dirty="0"/>
              <a:t>的功能。下面介绍</a:t>
            </a:r>
            <a:r>
              <a:rPr lang="en-US" altLang="zh-CN" dirty="0"/>
              <a:t>FTP</a:t>
            </a:r>
            <a:r>
              <a:rPr lang="zh-CN" altLang="zh-CN" dirty="0"/>
              <a:t>服务的搭建过程。</a:t>
            </a:r>
          </a:p>
          <a:p>
            <a:pPr indent="457200" latinLnBrk="1"/>
            <a:r>
              <a:rPr lang="en-US" altLang="zh-CN" b="1" dirty="0"/>
              <a:t>1. </a:t>
            </a:r>
            <a:r>
              <a:rPr lang="zh-CN" altLang="zh-CN" b="1" dirty="0"/>
              <a:t>安装</a:t>
            </a:r>
            <a:r>
              <a:rPr lang="en-US" altLang="zh-CN" b="1" dirty="0" err="1"/>
              <a:t>vsftpd</a:t>
            </a:r>
            <a:r>
              <a:rPr lang="zh-CN" altLang="zh-CN" b="1" dirty="0"/>
              <a:t>服务</a:t>
            </a:r>
          </a:p>
          <a:p>
            <a:pPr indent="457200"/>
            <a:r>
              <a:rPr lang="zh-CN" altLang="zh-CN" dirty="0"/>
              <a:t>很多服务都没有内置，需要通过网络下载。</a:t>
            </a:r>
            <a:endParaRPr lang="en-US" altLang="zh-CN" dirty="0"/>
          </a:p>
          <a:p>
            <a:pPr indent="457200" latinLnBrk="1"/>
            <a:r>
              <a:rPr lang="en-US" altLang="zh-CN" b="1" dirty="0"/>
              <a:t>2. </a:t>
            </a:r>
            <a:r>
              <a:rPr lang="zh-CN" altLang="zh-CN" b="1" dirty="0"/>
              <a:t>修改</a:t>
            </a:r>
            <a:r>
              <a:rPr lang="en-US" altLang="zh-CN" b="1" dirty="0" err="1"/>
              <a:t>vsftpd</a:t>
            </a:r>
            <a:r>
              <a:rPr lang="zh-CN" altLang="zh-CN" b="1" dirty="0"/>
              <a:t>配置文件</a:t>
            </a:r>
          </a:p>
          <a:p>
            <a:pPr indent="457200"/>
            <a:r>
              <a:rPr lang="zh-CN" altLang="zh-CN" dirty="0"/>
              <a:t>由于用户的设备、环境、要求各不相同，所以在安装完毕后，需要根据需要对配置文件进行修改。</a:t>
            </a:r>
          </a:p>
        </p:txBody>
      </p:sp>
    </p:spTree>
    <p:extLst>
      <p:ext uri="{BB962C8B-B14F-4D97-AF65-F5344CB8AC3E}">
        <p14:creationId xmlns:p14="http://schemas.microsoft.com/office/powerpoint/2010/main" val="2196008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71200" y="534987"/>
            <a:ext cx="944959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重启并查看服务</a:t>
            </a:r>
          </a:p>
          <a:p>
            <a:pPr indent="457200" latinLnBrk="1"/>
            <a:r>
              <a:rPr lang="zh-CN" altLang="zh-CN" dirty="0"/>
              <a:t>设置完毕后使用命令“</a:t>
            </a:r>
            <a:r>
              <a:rPr lang="en-US" altLang="zh-CN" dirty="0" err="1"/>
              <a:t>sudo</a:t>
            </a:r>
            <a:r>
              <a:rPr lang="en-US" altLang="zh-CN" dirty="0"/>
              <a:t> service </a:t>
            </a:r>
            <a:r>
              <a:rPr lang="en-US" altLang="zh-CN" dirty="0" err="1"/>
              <a:t>vsftpd</a:t>
            </a:r>
            <a:r>
              <a:rPr lang="en-US" altLang="zh-CN" dirty="0"/>
              <a:t> restart</a:t>
            </a:r>
            <a:r>
              <a:rPr lang="zh-CN" altLang="zh-CN" dirty="0"/>
              <a:t>”重启服务，读取刚刚设置的配置，再使用命令“</a:t>
            </a:r>
            <a:r>
              <a:rPr lang="en-US" altLang="zh-CN" dirty="0" err="1"/>
              <a:t>sudo</a:t>
            </a:r>
            <a:r>
              <a:rPr lang="en-US" altLang="zh-CN" dirty="0"/>
              <a:t> service </a:t>
            </a:r>
            <a:r>
              <a:rPr lang="en-US" altLang="zh-CN" dirty="0" err="1"/>
              <a:t>vsftpd</a:t>
            </a:r>
            <a:r>
              <a:rPr lang="en-US" altLang="zh-CN" dirty="0"/>
              <a:t> status</a:t>
            </a:r>
            <a:r>
              <a:rPr lang="zh-CN" altLang="zh-CN" dirty="0"/>
              <a:t>”查看服务状态。</a:t>
            </a:r>
            <a:endParaRPr lang="en-US" altLang="zh-CN" dirty="0"/>
          </a:p>
          <a:p>
            <a:pPr indent="457200" latinLnBrk="1"/>
            <a:r>
              <a:rPr lang="en-US" altLang="zh-CN" b="1" dirty="0"/>
              <a:t>4. </a:t>
            </a:r>
            <a:r>
              <a:rPr lang="zh-CN" altLang="zh-CN" b="1" dirty="0"/>
              <a:t>验证效果</a:t>
            </a:r>
          </a:p>
          <a:p>
            <a:pPr indent="457200"/>
            <a:r>
              <a:rPr lang="zh-CN" altLang="zh-CN" dirty="0"/>
              <a:t>在同一网络中的另一台</a:t>
            </a:r>
            <a:r>
              <a:rPr lang="en-US" altLang="zh-CN" dirty="0"/>
              <a:t>Windows</a:t>
            </a:r>
            <a:r>
              <a:rPr lang="zh-CN" altLang="zh-CN" dirty="0"/>
              <a:t>中，启动命令提示符界面，输入命令进行登录。</a:t>
            </a:r>
          </a:p>
        </p:txBody>
      </p:sp>
      <p:pic>
        <p:nvPicPr>
          <p:cNvPr id="5122" name="图片 1">
            <a:extLst>
              <a:ext uri="{FF2B5EF4-FFF2-40B4-BE49-F238E27FC236}">
                <a16:creationId xmlns:a16="http://schemas.microsoft.com/office/drawing/2014/main" id="{0D725985-5ABA-4518-88D3-DB5FCE15F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2833" y="3062287"/>
            <a:ext cx="6266333" cy="273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8190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435101"/>
            <a:ext cx="9298519" cy="327977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7.3.2 Samba</a:t>
            </a:r>
            <a:r>
              <a:rPr lang="zh-CN" altLang="zh-CN" b="1" dirty="0"/>
              <a:t>服务搭建</a:t>
            </a:r>
          </a:p>
          <a:p>
            <a:pPr indent="457200" latinLnBrk="1"/>
            <a:r>
              <a:rPr lang="en-US" altLang="zh-CN" dirty="0"/>
              <a:t>Samba</a:t>
            </a:r>
            <a:r>
              <a:rPr lang="zh-CN" altLang="zh-CN" dirty="0"/>
              <a:t>（</a:t>
            </a:r>
            <a:r>
              <a:rPr lang="en-US" altLang="zh-CN" dirty="0"/>
              <a:t>Server Messages Block</a:t>
            </a:r>
            <a:r>
              <a:rPr lang="zh-CN" altLang="zh-CN" dirty="0"/>
              <a:t>，信息服务块）是在</a:t>
            </a:r>
            <a:r>
              <a:rPr lang="en-US" altLang="zh-CN" dirty="0"/>
              <a:t>Linux</a:t>
            </a:r>
            <a:r>
              <a:rPr lang="zh-CN" altLang="zh-CN" dirty="0"/>
              <a:t>和</a:t>
            </a:r>
            <a:r>
              <a:rPr lang="en-US" altLang="zh-CN" dirty="0"/>
              <a:t>UNIX</a:t>
            </a:r>
            <a:r>
              <a:rPr lang="zh-CN" altLang="zh-CN" dirty="0"/>
              <a:t>系统上实现</a:t>
            </a:r>
            <a:r>
              <a:rPr lang="en-US" altLang="zh-CN" dirty="0"/>
              <a:t>SMB</a:t>
            </a:r>
            <a:r>
              <a:rPr lang="zh-CN" altLang="zh-CN" dirty="0"/>
              <a:t>协议的一个免费软件，由服务器及客户端程序构成。</a:t>
            </a:r>
            <a:r>
              <a:rPr lang="en-US" altLang="zh-CN" dirty="0"/>
              <a:t>SMB</a:t>
            </a:r>
            <a:r>
              <a:rPr lang="zh-CN" altLang="zh-CN" dirty="0"/>
              <a:t>是一种在局域网上共享文件和打印机的一种通信协议，它为局域网内的不同计算机之间提供文件及打印机等资源的共享服务。</a:t>
            </a:r>
            <a:r>
              <a:rPr lang="en-US" altLang="zh-CN" dirty="0"/>
              <a:t>SMB</a:t>
            </a:r>
            <a:r>
              <a:rPr lang="zh-CN" altLang="zh-CN" dirty="0"/>
              <a:t>协议是客户机</a:t>
            </a:r>
            <a:r>
              <a:rPr lang="en-US" altLang="zh-CN" dirty="0"/>
              <a:t>/</a:t>
            </a:r>
            <a:r>
              <a:rPr lang="zh-CN" altLang="zh-CN" dirty="0"/>
              <a:t>服务器型协议，客户机通过该协议可以访问服务器上的共享文件系统、打印机及其他资源。在</a:t>
            </a:r>
            <a:r>
              <a:rPr lang="en-US" altLang="zh-CN" dirty="0"/>
              <a:t>Windows</a:t>
            </a:r>
            <a:r>
              <a:rPr lang="zh-CN" altLang="zh-CN" dirty="0"/>
              <a:t>和</a:t>
            </a:r>
            <a:r>
              <a:rPr lang="en-US" altLang="zh-CN" dirty="0"/>
              <a:t>Linux</a:t>
            </a:r>
            <a:r>
              <a:rPr lang="zh-CN" altLang="zh-CN" dirty="0"/>
              <a:t>的“网络”中，可以查看及访问局域网中的计算机共享的文件夹。</a:t>
            </a:r>
          </a:p>
        </p:txBody>
      </p:sp>
    </p:spTree>
    <p:extLst>
      <p:ext uri="{BB962C8B-B14F-4D97-AF65-F5344CB8AC3E}">
        <p14:creationId xmlns:p14="http://schemas.microsoft.com/office/powerpoint/2010/main" val="3640582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38" y="549275"/>
            <a:ext cx="9298519"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7.3.3 </a:t>
            </a:r>
            <a:r>
              <a:rPr lang="zh-CN" altLang="zh-CN" b="1" dirty="0"/>
              <a:t>网页服务的搭建</a:t>
            </a:r>
          </a:p>
          <a:p>
            <a:pPr indent="457200" latinLnBrk="1"/>
            <a:r>
              <a:rPr lang="zh-CN" altLang="zh-CN" dirty="0"/>
              <a:t>网页服务也叫做</a:t>
            </a:r>
            <a:r>
              <a:rPr lang="en-US" altLang="zh-CN" dirty="0"/>
              <a:t>Web</a:t>
            </a:r>
            <a:r>
              <a:rPr lang="zh-CN" altLang="zh-CN" dirty="0"/>
              <a:t>服务是提供网上页面信息的浏览服务。网页服务的搭建软件有很多，比如</a:t>
            </a:r>
            <a:r>
              <a:rPr lang="en-US" altLang="zh-CN" dirty="0"/>
              <a:t>Windows</a:t>
            </a:r>
            <a:r>
              <a:rPr lang="zh-CN" altLang="zh-CN" dirty="0"/>
              <a:t>的</a:t>
            </a:r>
            <a:r>
              <a:rPr lang="en-US" altLang="zh-CN" dirty="0"/>
              <a:t>IIS</a:t>
            </a:r>
            <a:r>
              <a:rPr lang="zh-CN" altLang="zh-CN" dirty="0"/>
              <a:t>服务以及</a:t>
            </a:r>
            <a:r>
              <a:rPr lang="en-US" altLang="zh-CN" dirty="0"/>
              <a:t>Linux</a:t>
            </a:r>
            <a:r>
              <a:rPr lang="zh-CN" altLang="zh-CN" dirty="0"/>
              <a:t>中的</a:t>
            </a:r>
            <a:r>
              <a:rPr lang="en-US" altLang="zh-CN" dirty="0"/>
              <a:t>Apache</a:t>
            </a:r>
            <a:r>
              <a:rPr lang="zh-CN" altLang="zh-CN" dirty="0"/>
              <a:t>服务。</a:t>
            </a:r>
          </a:p>
          <a:p>
            <a:pPr indent="457200" latinLnBrk="1"/>
            <a:r>
              <a:rPr lang="en-US" altLang="zh-CN" b="1" dirty="0"/>
              <a:t>1. Apache</a:t>
            </a:r>
            <a:r>
              <a:rPr lang="zh-CN" altLang="zh-CN" b="1" dirty="0"/>
              <a:t>简介</a:t>
            </a:r>
          </a:p>
          <a:p>
            <a:pPr indent="457200"/>
            <a:r>
              <a:rPr lang="en-US" altLang="zh-CN" dirty="0"/>
              <a:t>Apache(</a:t>
            </a:r>
            <a:r>
              <a:rPr lang="zh-CN" altLang="zh-CN" dirty="0"/>
              <a:t>音译为阿帕奇</a:t>
            </a:r>
            <a:r>
              <a:rPr lang="en-US" altLang="zh-CN" dirty="0"/>
              <a:t>)</a:t>
            </a:r>
            <a:r>
              <a:rPr lang="zh-CN" altLang="zh-CN" dirty="0"/>
              <a:t>，是世界使用排名第一的</a:t>
            </a:r>
            <a:r>
              <a:rPr lang="en-US" altLang="zh-CN" dirty="0"/>
              <a:t>Web</a:t>
            </a:r>
            <a:r>
              <a:rPr lang="zh-CN" altLang="zh-CN" dirty="0"/>
              <a:t>服务器软件。它可以运行在几乎所有广泛使用的计算机平台上，由于其跨平台和安全性被广泛使用，是最流行的</a:t>
            </a:r>
            <a:r>
              <a:rPr lang="en-US" altLang="zh-CN" dirty="0"/>
              <a:t>Web</a:t>
            </a:r>
            <a:r>
              <a:rPr lang="zh-CN" altLang="zh-CN" dirty="0"/>
              <a:t>服务器端软件之一。</a:t>
            </a:r>
          </a:p>
        </p:txBody>
      </p:sp>
      <p:pic>
        <p:nvPicPr>
          <p:cNvPr id="6146" name="图片 1">
            <a:extLst>
              <a:ext uri="{FF2B5EF4-FFF2-40B4-BE49-F238E27FC236}">
                <a16:creationId xmlns:a16="http://schemas.microsoft.com/office/drawing/2014/main" id="{398B6672-5BAE-4C52-B8EB-57D0381D46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7494" y="3948113"/>
            <a:ext cx="5317009"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0481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38278" y="1332528"/>
            <a:ext cx="9115444"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Linux</a:t>
            </a:r>
            <a:r>
              <a:rPr lang="zh-CN" altLang="zh-CN" dirty="0"/>
              <a:t>网络配置和</a:t>
            </a:r>
            <a:r>
              <a:rPr lang="en-US" altLang="zh-CN" dirty="0"/>
              <a:t>Windows</a:t>
            </a:r>
            <a:r>
              <a:rPr lang="zh-CN" altLang="zh-CN" dirty="0"/>
              <a:t>的网络配置有很大不同，不过很多网络命令可以通用。除了网络配置外，在</a:t>
            </a:r>
            <a:r>
              <a:rPr lang="en-US" altLang="zh-CN" dirty="0"/>
              <a:t>Linux</a:t>
            </a:r>
            <a:r>
              <a:rPr lang="zh-CN" altLang="zh-CN" dirty="0"/>
              <a:t>中实现各种常见网络服务，如</a:t>
            </a:r>
            <a:r>
              <a:rPr lang="en-US" altLang="zh-CN" dirty="0" err="1"/>
              <a:t>smb</a:t>
            </a:r>
            <a:r>
              <a:rPr lang="zh-CN" altLang="zh-CN" dirty="0"/>
              <a:t>、</a:t>
            </a:r>
            <a:r>
              <a:rPr lang="en-US" altLang="zh-CN" dirty="0"/>
              <a:t>http</a:t>
            </a:r>
            <a:r>
              <a:rPr lang="zh-CN" altLang="zh-CN" dirty="0"/>
              <a:t>、</a:t>
            </a:r>
            <a:r>
              <a:rPr lang="en-US" altLang="zh-CN" dirty="0"/>
              <a:t>ftp</a:t>
            </a:r>
            <a:r>
              <a:rPr lang="zh-CN" altLang="zh-CN" dirty="0"/>
              <a:t>等要比</a:t>
            </a:r>
            <a:r>
              <a:rPr lang="en-US" altLang="zh-CN" dirty="0"/>
              <a:t>Windows Server</a:t>
            </a:r>
            <a:r>
              <a:rPr lang="zh-CN" altLang="zh-CN" dirty="0"/>
              <a:t>要简单且灵活。下面介绍下在</a:t>
            </a:r>
            <a:r>
              <a:rPr lang="en-US" altLang="zh-CN" dirty="0"/>
              <a:t>Ubuntu</a:t>
            </a:r>
            <a:r>
              <a:rPr lang="zh-CN" altLang="zh-CN" dirty="0"/>
              <a:t>中，如何配置网络及配置各种网络服务的操作步骤。</a:t>
            </a:r>
          </a:p>
          <a:p>
            <a:pPr indent="457200" latinLnBrk="1"/>
            <a:r>
              <a:rPr lang="zh-CN" altLang="zh-CN" b="1" dirty="0"/>
              <a:t>本章重点难点：</a:t>
            </a:r>
            <a:endParaRPr lang="zh-CN" altLang="zh-CN" dirty="0"/>
          </a:p>
          <a:p>
            <a:pPr indent="457200" latinLnBrk="1"/>
            <a:r>
              <a:rPr lang="zh-CN" altLang="zh-CN" dirty="0"/>
              <a:t>网络信息查看</a:t>
            </a:r>
          </a:p>
          <a:p>
            <a:pPr indent="457200" latinLnBrk="1"/>
            <a:r>
              <a:rPr lang="zh-CN" altLang="zh-CN" dirty="0"/>
              <a:t>网络参数配置</a:t>
            </a:r>
          </a:p>
          <a:p>
            <a:pPr indent="457200" latinLnBrk="1"/>
            <a:r>
              <a:rPr lang="zh-CN" altLang="zh-CN" dirty="0"/>
              <a:t>常见网络命令的使用</a:t>
            </a:r>
          </a:p>
          <a:p>
            <a:pPr indent="457200" latinLnBrk="1"/>
            <a:r>
              <a:rPr lang="zh-CN" altLang="zh-CN" dirty="0"/>
              <a:t>网络服务的搭建</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954351"/>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Apache</a:t>
            </a:r>
            <a:r>
              <a:rPr lang="zh-CN" altLang="zh-CN" b="1" dirty="0"/>
              <a:t>的安装</a:t>
            </a:r>
          </a:p>
          <a:p>
            <a:pPr indent="457200"/>
            <a:r>
              <a:rPr lang="en-US" altLang="zh-CN" dirty="0"/>
              <a:t>Apache</a:t>
            </a:r>
            <a:r>
              <a:rPr lang="zh-CN" altLang="zh-CN" dirty="0"/>
              <a:t>的安装同其他软件的安装类似，可以使用命令“</a:t>
            </a:r>
            <a:r>
              <a:rPr lang="en-US" altLang="zh-CN" dirty="0" err="1"/>
              <a:t>sudo</a:t>
            </a:r>
            <a:r>
              <a:rPr lang="en-US" altLang="zh-CN" dirty="0"/>
              <a:t> apt install apache2</a:t>
            </a:r>
            <a:r>
              <a:rPr lang="zh-CN" altLang="zh-CN" dirty="0"/>
              <a:t>”安装。</a:t>
            </a:r>
            <a:endParaRPr lang="en-US" altLang="zh-CN" dirty="0"/>
          </a:p>
          <a:p>
            <a:pPr indent="457200" latinLnBrk="1"/>
            <a:r>
              <a:rPr lang="en-US" altLang="zh-CN" b="1" dirty="0"/>
              <a:t>3. Apache</a:t>
            </a:r>
            <a:r>
              <a:rPr lang="zh-CN" altLang="zh-CN" b="1" dirty="0"/>
              <a:t>的配置文件</a:t>
            </a:r>
          </a:p>
          <a:p>
            <a:pPr indent="457200"/>
            <a:r>
              <a:rPr lang="en-US" altLang="zh-CN" dirty="0"/>
              <a:t>Ubuntu</a:t>
            </a:r>
            <a:r>
              <a:rPr lang="zh-CN" altLang="zh-CN" dirty="0"/>
              <a:t>的</a:t>
            </a:r>
            <a:r>
              <a:rPr lang="en-US" altLang="zh-CN" dirty="0"/>
              <a:t>Apache2</a:t>
            </a:r>
            <a:r>
              <a:rPr lang="zh-CN" altLang="zh-CN" dirty="0"/>
              <a:t>默认配置与上游默认配置不同，并拆分为多个文件，优化了与</a:t>
            </a:r>
            <a:r>
              <a:rPr lang="en-US" altLang="zh-CN" dirty="0"/>
              <a:t>Ubuntu</a:t>
            </a:r>
            <a:r>
              <a:rPr lang="zh-CN" altLang="zh-CN" dirty="0"/>
              <a:t>工具的交互。配置系统完整记录在</a:t>
            </a:r>
            <a:r>
              <a:rPr lang="en-US" altLang="zh-CN" dirty="0"/>
              <a:t>/</a:t>
            </a:r>
            <a:r>
              <a:rPr lang="en-US" altLang="zh-CN" dirty="0" err="1"/>
              <a:t>usr</a:t>
            </a:r>
            <a:r>
              <a:rPr lang="en-US" altLang="zh-CN" dirty="0"/>
              <a:t>/share/doc/apache2/README.Debian.gz</a:t>
            </a:r>
            <a:r>
              <a:rPr lang="zh-CN" altLang="zh-CN" dirty="0"/>
              <a:t>中。</a:t>
            </a:r>
            <a:endParaRPr lang="en-US" altLang="zh-CN" dirty="0"/>
          </a:p>
          <a:p>
            <a:pPr indent="457200" latinLnBrk="1"/>
            <a:r>
              <a:rPr lang="en-US" altLang="zh-CN" b="1" dirty="0"/>
              <a:t>4. </a:t>
            </a:r>
            <a:r>
              <a:rPr lang="zh-CN" altLang="zh-CN" b="1" dirty="0"/>
              <a:t>配置虚拟主机</a:t>
            </a:r>
          </a:p>
          <a:p>
            <a:pPr indent="457200"/>
            <a:r>
              <a:rPr lang="zh-CN" altLang="zh-CN" dirty="0"/>
              <a:t>虚拟主机常用于在一个单独的</a:t>
            </a:r>
            <a:r>
              <a:rPr lang="en-US" altLang="zh-CN" dirty="0"/>
              <a:t>IP</a:t>
            </a:r>
            <a:r>
              <a:rPr lang="zh-CN" altLang="zh-CN" dirty="0"/>
              <a:t>地址上提供多个域名的网站服务。如果有人想在单个</a:t>
            </a:r>
            <a:r>
              <a:rPr lang="en-US" altLang="zh-CN" dirty="0"/>
              <a:t>VPS</a:t>
            </a:r>
            <a:r>
              <a:rPr lang="zh-CN" altLang="zh-CN" dirty="0"/>
              <a:t>的单个</a:t>
            </a:r>
            <a:r>
              <a:rPr lang="en-US" altLang="zh-CN" dirty="0"/>
              <a:t>IP</a:t>
            </a:r>
            <a:r>
              <a:rPr lang="zh-CN" altLang="zh-CN" dirty="0"/>
              <a:t>地址运行多个网站，这是非常有用的。</a:t>
            </a:r>
          </a:p>
        </p:txBody>
      </p:sp>
    </p:spTree>
    <p:extLst>
      <p:ext uri="{BB962C8B-B14F-4D97-AF65-F5344CB8AC3E}">
        <p14:creationId xmlns:p14="http://schemas.microsoft.com/office/powerpoint/2010/main" val="3121530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7.3.4 LAMP</a:t>
            </a:r>
            <a:r>
              <a:rPr lang="zh-CN" altLang="zh-CN" b="1" dirty="0"/>
              <a:t>的搭建</a:t>
            </a:r>
          </a:p>
          <a:p>
            <a:pPr indent="457200" latinLnBrk="1"/>
            <a:r>
              <a:rPr lang="en-US" altLang="zh-CN" dirty="0"/>
              <a:t>LAMP</a:t>
            </a:r>
            <a:r>
              <a:rPr lang="zh-CN" altLang="zh-CN" dirty="0"/>
              <a:t>是一个集成环境，基于</a:t>
            </a:r>
            <a:r>
              <a:rPr lang="en-US" altLang="zh-CN" dirty="0"/>
              <a:t>Apache</a:t>
            </a:r>
            <a:r>
              <a:rPr lang="zh-CN" altLang="zh-CN" dirty="0"/>
              <a:t>网页服务、</a:t>
            </a:r>
            <a:r>
              <a:rPr lang="en-US" altLang="zh-CN" dirty="0"/>
              <a:t>PHP</a:t>
            </a:r>
            <a:r>
              <a:rPr lang="zh-CN" altLang="zh-CN" dirty="0"/>
              <a:t>环境、</a:t>
            </a:r>
            <a:r>
              <a:rPr lang="en-US" altLang="zh-CN" dirty="0" err="1"/>
              <a:t>Mysql</a:t>
            </a:r>
            <a:r>
              <a:rPr lang="zh-CN" altLang="zh-CN" dirty="0"/>
              <a:t>数据库，是现在很多平台，如购物网站、论坛、博客的背景环境。上面介绍了</a:t>
            </a:r>
            <a:r>
              <a:rPr lang="en-US" altLang="zh-CN" dirty="0"/>
              <a:t>Apache</a:t>
            </a:r>
            <a:r>
              <a:rPr lang="zh-CN" altLang="zh-CN" dirty="0"/>
              <a:t>的使用，下面介绍其他软件的安装与连动。</a:t>
            </a:r>
          </a:p>
          <a:p>
            <a:pPr indent="457200" latinLnBrk="1"/>
            <a:r>
              <a:rPr lang="en-US" altLang="zh-CN" b="1" dirty="0"/>
              <a:t>1. PHP</a:t>
            </a:r>
            <a:r>
              <a:rPr lang="zh-CN" altLang="zh-CN" b="1" dirty="0"/>
              <a:t>环境安装</a:t>
            </a:r>
          </a:p>
          <a:p>
            <a:pPr indent="457200"/>
            <a:r>
              <a:rPr lang="en-US" altLang="zh-CN" dirty="0"/>
              <a:t>PHP</a:t>
            </a:r>
            <a:r>
              <a:rPr lang="zh-CN" altLang="zh-CN" dirty="0"/>
              <a:t>（</a:t>
            </a:r>
            <a:r>
              <a:rPr lang="en-US" altLang="zh-CN" dirty="0"/>
              <a:t>PHP: Hypertext Preprocessor</a:t>
            </a:r>
            <a:r>
              <a:rPr lang="zh-CN" altLang="zh-CN" dirty="0"/>
              <a:t>）即</a:t>
            </a:r>
            <a:r>
              <a:rPr lang="en-US" altLang="zh-CN" dirty="0"/>
              <a:t>“</a:t>
            </a:r>
            <a:r>
              <a:rPr lang="zh-CN" altLang="zh-CN" dirty="0"/>
              <a:t>超文本预处理器</a:t>
            </a:r>
            <a:r>
              <a:rPr lang="en-US" altLang="zh-CN" dirty="0"/>
              <a:t>”</a:t>
            </a:r>
            <a:r>
              <a:rPr lang="zh-CN" altLang="zh-CN" dirty="0"/>
              <a:t>，是在服务器端执行的脚本语言，尤其适用于</a:t>
            </a:r>
            <a:r>
              <a:rPr lang="en-US" altLang="zh-CN" dirty="0"/>
              <a:t>Web</a:t>
            </a:r>
            <a:r>
              <a:rPr lang="zh-CN" altLang="zh-CN" dirty="0"/>
              <a:t>开发并可嵌入</a:t>
            </a:r>
            <a:r>
              <a:rPr lang="en-US" altLang="zh-CN" dirty="0"/>
              <a:t>HTML</a:t>
            </a:r>
            <a:r>
              <a:rPr lang="zh-CN" altLang="zh-CN" dirty="0"/>
              <a:t>中。</a:t>
            </a:r>
            <a:endParaRPr lang="en-US" altLang="zh-CN" dirty="0"/>
          </a:p>
          <a:p>
            <a:pPr indent="457200" latinLnBrk="1"/>
            <a:r>
              <a:rPr lang="en-US" altLang="zh-CN" b="1" dirty="0"/>
              <a:t>2. MySQL</a:t>
            </a:r>
            <a:r>
              <a:rPr lang="zh-CN" altLang="zh-CN" b="1" dirty="0"/>
              <a:t>安装</a:t>
            </a:r>
          </a:p>
          <a:p>
            <a:pPr indent="457200"/>
            <a:r>
              <a:rPr lang="en-US" altLang="zh-CN" dirty="0"/>
              <a:t>MySQL</a:t>
            </a:r>
            <a:r>
              <a:rPr lang="zh-CN" altLang="zh-CN" dirty="0"/>
              <a:t>是一个关系型数据库管理系统，是最流行的关系型数据库管理系统之一，在</a:t>
            </a:r>
            <a:r>
              <a:rPr lang="en-US" altLang="zh-CN" dirty="0"/>
              <a:t> WEB</a:t>
            </a:r>
            <a:r>
              <a:rPr lang="zh-CN" altLang="zh-CN" dirty="0"/>
              <a:t>应用方面，</a:t>
            </a:r>
            <a:r>
              <a:rPr lang="en-US" altLang="zh-CN" dirty="0"/>
              <a:t>MySQL</a:t>
            </a:r>
            <a:r>
              <a:rPr lang="zh-CN" altLang="zh-CN" dirty="0"/>
              <a:t>是最好的</a:t>
            </a:r>
            <a:r>
              <a:rPr lang="en-US" altLang="zh-CN" dirty="0"/>
              <a:t>RDBMS(Relational Database Management System</a:t>
            </a:r>
            <a:r>
              <a:rPr lang="zh-CN" altLang="zh-CN" dirty="0"/>
              <a:t>，关系数据库管理系统</a:t>
            </a:r>
            <a:r>
              <a:rPr lang="en-US" altLang="zh-CN" dirty="0"/>
              <a:t>)</a:t>
            </a:r>
            <a:r>
              <a:rPr lang="zh-CN" altLang="zh-CN" dirty="0"/>
              <a:t>应用软件之一。</a:t>
            </a:r>
          </a:p>
        </p:txBody>
      </p:sp>
    </p:spTree>
    <p:extLst>
      <p:ext uri="{BB962C8B-B14F-4D97-AF65-F5344CB8AC3E}">
        <p14:creationId xmlns:p14="http://schemas.microsoft.com/office/powerpoint/2010/main" val="3390224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53758" y="940062"/>
            <a:ext cx="9484483" cy="471778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phpMyAdmin</a:t>
            </a:r>
            <a:r>
              <a:rPr lang="zh-CN" altLang="zh-CN" b="1" dirty="0"/>
              <a:t>安装</a:t>
            </a:r>
          </a:p>
          <a:p>
            <a:pPr indent="457200"/>
            <a:r>
              <a:rPr lang="en-US" altLang="zh-CN" dirty="0"/>
              <a:t>phpMyAdmin </a:t>
            </a:r>
            <a:r>
              <a:rPr lang="zh-CN" altLang="zh-CN" dirty="0"/>
              <a:t>是一个以</a:t>
            </a:r>
            <a:r>
              <a:rPr lang="en-US" altLang="zh-CN" dirty="0"/>
              <a:t>PHP</a:t>
            </a:r>
            <a:r>
              <a:rPr lang="zh-CN" altLang="zh-CN" dirty="0"/>
              <a:t>为基础，以</a:t>
            </a:r>
            <a:r>
              <a:rPr lang="en-US" altLang="zh-CN" dirty="0"/>
              <a:t>Web-Base</a:t>
            </a:r>
            <a:r>
              <a:rPr lang="zh-CN" altLang="zh-CN" dirty="0"/>
              <a:t>方式架构在网站主机上的</a:t>
            </a:r>
            <a:r>
              <a:rPr lang="en-US" altLang="zh-CN" dirty="0"/>
              <a:t>MySQL</a:t>
            </a:r>
            <a:r>
              <a:rPr lang="zh-CN" altLang="zh-CN" dirty="0"/>
              <a:t>的数据库管理工具，让管理者可用</a:t>
            </a:r>
            <a:r>
              <a:rPr lang="en-US" altLang="zh-CN" dirty="0"/>
              <a:t>Web</a:t>
            </a:r>
            <a:r>
              <a:rPr lang="zh-CN" altLang="zh-CN" dirty="0"/>
              <a:t>接口管理</a:t>
            </a:r>
            <a:r>
              <a:rPr lang="en-US" altLang="zh-CN" dirty="0"/>
              <a:t>MySQL</a:t>
            </a:r>
            <a:r>
              <a:rPr lang="zh-CN" altLang="zh-CN" dirty="0"/>
              <a:t>数据库。借由此</a:t>
            </a:r>
            <a:r>
              <a:rPr lang="en-US" altLang="zh-CN" dirty="0"/>
              <a:t>Web</a:t>
            </a:r>
            <a:r>
              <a:rPr lang="zh-CN" altLang="zh-CN" dirty="0"/>
              <a:t>接口可以成为一个简易方式输入繁杂</a:t>
            </a:r>
            <a:r>
              <a:rPr lang="en-US" altLang="zh-CN" dirty="0"/>
              <a:t>SQL</a:t>
            </a:r>
            <a:r>
              <a:rPr lang="zh-CN" altLang="zh-CN" dirty="0"/>
              <a:t>语法的较佳途径，尤其要处理大量资料的汇入及汇出更为方便。</a:t>
            </a:r>
            <a:endParaRPr lang="en-US" altLang="zh-CN" dirty="0"/>
          </a:p>
          <a:p>
            <a:pPr indent="457200" latinLnBrk="1"/>
            <a:r>
              <a:rPr lang="en-US" altLang="zh-CN" b="1" dirty="0"/>
              <a:t>4. PHP</a:t>
            </a:r>
            <a:r>
              <a:rPr lang="zh-CN" altLang="zh-CN" b="1" dirty="0"/>
              <a:t>与</a:t>
            </a:r>
            <a:r>
              <a:rPr lang="en-US" altLang="zh-CN" b="1" dirty="0"/>
              <a:t>MySQL</a:t>
            </a:r>
            <a:r>
              <a:rPr lang="zh-CN" altLang="zh-CN" b="1" dirty="0"/>
              <a:t>协同配置</a:t>
            </a:r>
          </a:p>
          <a:p>
            <a:pPr indent="457200" latinLnBrk="1"/>
            <a:r>
              <a:rPr lang="zh-CN" altLang="zh-CN" dirty="0"/>
              <a:t>需要先修改</a:t>
            </a:r>
            <a:r>
              <a:rPr lang="en-US" altLang="zh-CN" dirty="0"/>
              <a:t>PHP</a:t>
            </a:r>
            <a:r>
              <a:rPr lang="zh-CN" altLang="zh-CN" dirty="0"/>
              <a:t>的配置文件，使用命令“</a:t>
            </a:r>
            <a:r>
              <a:rPr lang="en-US" altLang="zh-CN" dirty="0" err="1"/>
              <a:t>sudo</a:t>
            </a:r>
            <a:r>
              <a:rPr lang="en-US" altLang="zh-CN" dirty="0"/>
              <a:t> vim /</a:t>
            </a:r>
            <a:r>
              <a:rPr lang="en-US" altLang="zh-CN" dirty="0" err="1"/>
              <a:t>etc</a:t>
            </a:r>
            <a:r>
              <a:rPr lang="en-US" altLang="zh-CN" dirty="0"/>
              <a:t>/php/8.1/apache2/php.ini</a:t>
            </a:r>
            <a:r>
              <a:rPr lang="zh-CN" altLang="zh-CN" dirty="0"/>
              <a:t>”，进入到文件中，需要查找并将“</a:t>
            </a:r>
            <a:r>
              <a:rPr lang="en-US" altLang="zh-CN" dirty="0" err="1"/>
              <a:t>display_errors</a:t>
            </a:r>
            <a:r>
              <a:rPr lang="zh-CN" altLang="zh-CN" dirty="0"/>
              <a:t>”和“</a:t>
            </a:r>
            <a:r>
              <a:rPr lang="en-US" altLang="zh-CN" dirty="0" err="1"/>
              <a:t>display_startup_errors</a:t>
            </a:r>
            <a:r>
              <a:rPr lang="zh-CN" altLang="zh-CN" dirty="0"/>
              <a:t>”的值设置为“</a:t>
            </a:r>
            <a:r>
              <a:rPr lang="en-US" altLang="zh-CN" dirty="0"/>
              <a:t>On</a:t>
            </a:r>
            <a:r>
              <a:rPr lang="zh-CN" altLang="zh-CN" dirty="0"/>
              <a:t>”。启用“</a:t>
            </a:r>
            <a:r>
              <a:rPr lang="en-US" altLang="zh-CN" dirty="0"/>
              <a:t>extension=</a:t>
            </a:r>
            <a:r>
              <a:rPr lang="en-US" altLang="zh-CN" dirty="0" err="1"/>
              <a:t>mbstring</a:t>
            </a:r>
            <a:r>
              <a:rPr lang="zh-CN" altLang="zh-CN" dirty="0"/>
              <a:t>”，完成后保存退出，并使用“</a:t>
            </a:r>
            <a:r>
              <a:rPr lang="en-US" altLang="zh-CN" dirty="0" err="1"/>
              <a:t>sudo</a:t>
            </a:r>
            <a:r>
              <a:rPr lang="en-US" altLang="zh-CN" dirty="0"/>
              <a:t> service apache2 restart</a:t>
            </a:r>
            <a:r>
              <a:rPr lang="zh-CN" altLang="zh-CN" dirty="0"/>
              <a:t>”重启</a:t>
            </a:r>
            <a:r>
              <a:rPr lang="en-US" altLang="zh-CN" dirty="0"/>
              <a:t>apache</a:t>
            </a:r>
            <a:r>
              <a:rPr lang="zh-CN" altLang="zh-CN" dirty="0"/>
              <a:t>服务。</a:t>
            </a:r>
          </a:p>
        </p:txBody>
      </p:sp>
    </p:spTree>
    <p:extLst>
      <p:ext uri="{BB962C8B-B14F-4D97-AF65-F5344CB8AC3E}">
        <p14:creationId xmlns:p14="http://schemas.microsoft.com/office/powerpoint/2010/main" val="2461178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82004" y="773629"/>
            <a:ext cx="922799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测试</a:t>
            </a:r>
          </a:p>
          <a:p>
            <a:pPr indent="457200" latinLnBrk="1"/>
            <a:r>
              <a:rPr lang="zh-CN" altLang="zh-CN" dirty="0"/>
              <a:t>在其他电脑的浏览器中，输入访问地址“</a:t>
            </a:r>
            <a:r>
              <a:rPr lang="en-US" altLang="zh-CN" dirty="0"/>
              <a:t>http://IP</a:t>
            </a:r>
            <a:r>
              <a:rPr lang="zh-CN" altLang="zh-CN" dirty="0"/>
              <a:t>地址</a:t>
            </a:r>
            <a:r>
              <a:rPr lang="en-US" altLang="zh-CN" dirty="0"/>
              <a:t>/</a:t>
            </a:r>
            <a:r>
              <a:rPr lang="en-US" altLang="zh-CN" dirty="0" err="1"/>
              <a:t>phpmyadmin</a:t>
            </a:r>
            <a:r>
              <a:rPr lang="zh-CN" altLang="zh-CN" dirty="0"/>
              <a:t>”来访问和管理数据库了。在弹出的界面中，使用之前设置的帐户及密码进行登录，完成登录后就可以进行数据库的管理工作了。</a:t>
            </a:r>
          </a:p>
        </p:txBody>
      </p:sp>
      <p:pic>
        <p:nvPicPr>
          <p:cNvPr id="7170" name="图片 1">
            <a:extLst>
              <a:ext uri="{FF2B5EF4-FFF2-40B4-BE49-F238E27FC236}">
                <a16:creationId xmlns:a16="http://schemas.microsoft.com/office/drawing/2014/main" id="{CE30087A-1880-405F-B5CA-8CF999AB5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638" y="2915424"/>
            <a:ext cx="3352800" cy="286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7268F5ED-E4ED-420F-9EC0-96937E2D55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1276" y="2915424"/>
            <a:ext cx="3619218" cy="286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1184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495470"/>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468318" y="811473"/>
            <a:ext cx="9255364"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1.Ubuntu</a:t>
            </a:r>
            <a:r>
              <a:rPr lang="zh-CN" altLang="zh-CN" dirty="0"/>
              <a:t>常见的查看</a:t>
            </a:r>
            <a:r>
              <a:rPr lang="en-US" altLang="zh-CN" dirty="0" err="1"/>
              <a:t>ip</a:t>
            </a:r>
            <a:r>
              <a:rPr lang="zh-CN" altLang="zh-CN" dirty="0"/>
              <a:t>地址的命令为（）。</a:t>
            </a:r>
          </a:p>
          <a:p>
            <a:pPr indent="457200" latinLnBrk="1"/>
            <a:r>
              <a:rPr lang="en-US" altLang="zh-CN" dirty="0"/>
              <a:t>A</a:t>
            </a:r>
            <a:r>
              <a:rPr lang="zh-CN" altLang="zh-CN" dirty="0"/>
              <a:t>．</a:t>
            </a:r>
            <a:r>
              <a:rPr lang="en-US" altLang="zh-CN" dirty="0" err="1"/>
              <a:t>ip</a:t>
            </a:r>
            <a:r>
              <a:rPr lang="en-US" altLang="zh-CN" dirty="0"/>
              <a:t> all               </a:t>
            </a:r>
            <a:r>
              <a:rPr lang="en-US" altLang="zh-CN" dirty="0" err="1"/>
              <a:t>B.ipconfig</a:t>
            </a:r>
            <a:r>
              <a:rPr lang="en-US" altLang="zh-CN" dirty="0"/>
              <a:t>/all               C. </a:t>
            </a:r>
            <a:r>
              <a:rPr lang="en-US" altLang="zh-CN" dirty="0" err="1"/>
              <a:t>ip</a:t>
            </a:r>
            <a:r>
              <a:rPr lang="en-US" altLang="zh-CN" dirty="0"/>
              <a:t> a                 </a:t>
            </a:r>
            <a:r>
              <a:rPr lang="en-US" altLang="zh-CN" dirty="0" err="1"/>
              <a:t>D.show</a:t>
            </a:r>
            <a:r>
              <a:rPr lang="en-US" altLang="zh-CN" dirty="0"/>
              <a:t> </a:t>
            </a:r>
            <a:r>
              <a:rPr lang="en-US" altLang="zh-CN" dirty="0" err="1"/>
              <a:t>ip</a:t>
            </a:r>
            <a:r>
              <a:rPr lang="en-US" altLang="zh-CN" dirty="0"/>
              <a:t> </a:t>
            </a:r>
            <a:endParaRPr lang="zh-CN" altLang="zh-CN" dirty="0"/>
          </a:p>
          <a:p>
            <a:pPr indent="457200" latinLnBrk="1"/>
            <a:r>
              <a:rPr lang="en-US" altLang="zh-CN" dirty="0"/>
              <a:t>2.PCI-E</a:t>
            </a:r>
            <a:r>
              <a:rPr lang="zh-CN" altLang="zh-CN" dirty="0"/>
              <a:t>单网口网卡在</a:t>
            </a:r>
            <a:r>
              <a:rPr lang="en-US" altLang="zh-CN" dirty="0"/>
              <a:t>Ubuntu</a:t>
            </a:r>
            <a:r>
              <a:rPr lang="zh-CN" altLang="zh-CN" dirty="0"/>
              <a:t>中的名称开头为（）。</a:t>
            </a:r>
          </a:p>
          <a:p>
            <a:pPr indent="457200" latinLnBrk="1"/>
            <a:r>
              <a:rPr lang="en-US" altLang="zh-CN" dirty="0"/>
              <a:t>A</a:t>
            </a:r>
            <a:r>
              <a:rPr lang="zh-CN" altLang="zh-CN" dirty="0"/>
              <a:t>．</a:t>
            </a:r>
            <a:r>
              <a:rPr lang="en-US" altLang="zh-CN" dirty="0"/>
              <a:t>eth               </a:t>
            </a:r>
            <a:r>
              <a:rPr lang="en-US" altLang="zh-CN" dirty="0" err="1"/>
              <a:t>B.ens</a:t>
            </a:r>
            <a:r>
              <a:rPr lang="en-US" altLang="zh-CN" dirty="0"/>
              <a:t>                C. </a:t>
            </a:r>
            <a:r>
              <a:rPr lang="en-US" altLang="zh-CN" dirty="0" err="1"/>
              <a:t>eno</a:t>
            </a:r>
            <a:r>
              <a:rPr lang="en-US" altLang="zh-CN" dirty="0"/>
              <a:t>               </a:t>
            </a:r>
            <a:r>
              <a:rPr lang="en-US" altLang="zh-CN" dirty="0" err="1"/>
              <a:t>D.lo</a:t>
            </a:r>
            <a:endParaRPr lang="zh-CN" altLang="zh-CN" dirty="0"/>
          </a:p>
          <a:p>
            <a:pPr indent="457200" latinLnBrk="1"/>
            <a:r>
              <a:rPr lang="zh-CN" altLang="zh-CN" dirty="0"/>
              <a:t>二、多选题：</a:t>
            </a:r>
          </a:p>
          <a:p>
            <a:pPr lvl="0" indent="457200" latinLnBrk="1"/>
            <a:r>
              <a:rPr lang="en-US" altLang="zh-CN" dirty="0"/>
              <a:t>1.</a:t>
            </a:r>
            <a:r>
              <a:rPr lang="zh-CN" altLang="zh-CN" dirty="0"/>
              <a:t>通常配置的网络参数包括（）。</a:t>
            </a:r>
          </a:p>
          <a:p>
            <a:pPr indent="457200" latinLnBrk="1"/>
            <a:r>
              <a:rPr lang="en-US" altLang="zh-CN" dirty="0"/>
              <a:t>A</a:t>
            </a:r>
            <a:r>
              <a:rPr lang="zh-CN" altLang="zh-CN" dirty="0"/>
              <a:t>．</a:t>
            </a:r>
            <a:r>
              <a:rPr lang="en-US" altLang="zh-CN" dirty="0"/>
              <a:t>IP</a:t>
            </a:r>
            <a:r>
              <a:rPr lang="zh-CN" altLang="zh-CN" dirty="0"/>
              <a:t>地址</a:t>
            </a:r>
            <a:r>
              <a:rPr lang="en-US" altLang="zh-CN" dirty="0"/>
              <a:t>           B.</a:t>
            </a:r>
            <a:r>
              <a:rPr lang="zh-CN" altLang="zh-CN" dirty="0"/>
              <a:t>子网掩码</a:t>
            </a:r>
            <a:r>
              <a:rPr lang="en-US" altLang="zh-CN" dirty="0"/>
              <a:t>               C. </a:t>
            </a:r>
            <a:r>
              <a:rPr lang="zh-CN" altLang="zh-CN" dirty="0"/>
              <a:t>网关地址   </a:t>
            </a:r>
            <a:r>
              <a:rPr lang="en-US" altLang="zh-CN" dirty="0"/>
              <a:t>       D.DNS</a:t>
            </a:r>
            <a:r>
              <a:rPr lang="zh-CN" altLang="zh-CN" dirty="0"/>
              <a:t>地址</a:t>
            </a:r>
          </a:p>
          <a:p>
            <a:pPr lvl="0" indent="457200" latinLnBrk="1"/>
            <a:r>
              <a:rPr lang="en-US" altLang="zh-CN" dirty="0"/>
              <a:t>2.</a:t>
            </a:r>
            <a:r>
              <a:rPr lang="zh-CN" altLang="zh-CN" dirty="0"/>
              <a:t>重启网络服务的常见方法有（）。</a:t>
            </a:r>
          </a:p>
          <a:p>
            <a:pPr indent="457200" latinLnBrk="1"/>
            <a:r>
              <a:rPr lang="en-US" altLang="zh-CN" dirty="0" err="1"/>
              <a:t>A.nmcli</a:t>
            </a:r>
            <a:r>
              <a:rPr lang="zh-CN" altLang="zh-CN" dirty="0"/>
              <a:t>命令  </a:t>
            </a:r>
            <a:r>
              <a:rPr lang="en-US" altLang="zh-CN" dirty="0"/>
              <a:t>                                </a:t>
            </a:r>
            <a:r>
              <a:rPr lang="en-US" altLang="zh-CN" dirty="0" err="1"/>
              <a:t>B.systemctl</a:t>
            </a:r>
            <a:r>
              <a:rPr lang="zh-CN" altLang="zh-CN" dirty="0"/>
              <a:t>命令</a:t>
            </a:r>
            <a:r>
              <a:rPr lang="en-US" altLang="zh-CN" dirty="0"/>
              <a:t>   </a:t>
            </a:r>
          </a:p>
          <a:p>
            <a:pPr indent="457200" latinLnBrk="1"/>
            <a:r>
              <a:rPr lang="en-US" altLang="zh-CN" dirty="0"/>
              <a:t>C. </a:t>
            </a:r>
            <a:r>
              <a:rPr lang="zh-CN" altLang="zh-CN" dirty="0"/>
              <a:t>使用命令关闭并打开网络接口 </a:t>
            </a:r>
            <a:r>
              <a:rPr lang="en-US" altLang="zh-CN" dirty="0"/>
              <a:t>    D.</a:t>
            </a:r>
            <a:r>
              <a:rPr lang="zh-CN" altLang="zh-CN" dirty="0"/>
              <a:t>“网络”图形界面关闭并打开接口</a:t>
            </a:r>
          </a:p>
        </p:txBody>
      </p:sp>
    </p:spTree>
    <p:extLst>
      <p:ext uri="{BB962C8B-B14F-4D97-AF65-F5344CB8AC3E}">
        <p14:creationId xmlns:p14="http://schemas.microsoft.com/office/powerpoint/2010/main" val="14363569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09773"/>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388259" y="1332528"/>
            <a:ext cx="9415481"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lvl="0" indent="457200" latinLnBrk="1"/>
            <a:r>
              <a:rPr lang="en-US" altLang="zh-CN" dirty="0"/>
              <a:t>3.</a:t>
            </a:r>
            <a:r>
              <a:rPr lang="zh-CN" altLang="zh-CN" dirty="0"/>
              <a:t>常见的</a:t>
            </a:r>
            <a:r>
              <a:rPr lang="en-US" altLang="zh-CN" dirty="0"/>
              <a:t>LAMP</a:t>
            </a:r>
            <a:r>
              <a:rPr lang="zh-CN" altLang="zh-CN" dirty="0"/>
              <a:t>服务环境主要包括（）。</a:t>
            </a:r>
          </a:p>
          <a:p>
            <a:pPr indent="457200" latinLnBrk="1"/>
            <a:r>
              <a:rPr lang="en-US" altLang="zh-CN" dirty="0" err="1"/>
              <a:t>A.Apache</a:t>
            </a:r>
            <a:r>
              <a:rPr lang="zh-CN" altLang="zh-CN" dirty="0"/>
              <a:t>网页服务</a:t>
            </a:r>
            <a:r>
              <a:rPr lang="en-US" altLang="zh-CN" dirty="0"/>
              <a:t>    B.PHP</a:t>
            </a:r>
            <a:r>
              <a:rPr lang="zh-CN" altLang="zh-CN" dirty="0"/>
              <a:t>环境</a:t>
            </a:r>
            <a:r>
              <a:rPr lang="en-US" altLang="zh-CN" dirty="0"/>
              <a:t>              </a:t>
            </a:r>
            <a:r>
              <a:rPr lang="en-US" altLang="zh-CN" dirty="0" err="1"/>
              <a:t>C.MySQL</a:t>
            </a:r>
            <a:r>
              <a:rPr lang="zh-CN" altLang="zh-CN" dirty="0"/>
              <a:t>数据库 </a:t>
            </a:r>
            <a:r>
              <a:rPr lang="en-US" altLang="zh-CN" dirty="0"/>
              <a:t>      </a:t>
            </a:r>
            <a:r>
              <a:rPr lang="en-US" altLang="zh-CN" dirty="0" err="1"/>
              <a:t>D.Samba</a:t>
            </a:r>
            <a:r>
              <a:rPr lang="zh-CN" altLang="zh-CN" dirty="0"/>
              <a:t>服务</a:t>
            </a:r>
            <a:endParaRPr lang="en-US" altLang="zh-CN" dirty="0"/>
          </a:p>
          <a:p>
            <a:pPr indent="457200" latinLnBrk="1"/>
            <a:r>
              <a:rPr lang="zh-CN" altLang="zh-CN" dirty="0"/>
              <a:t>三、试一试：</a:t>
            </a:r>
          </a:p>
          <a:p>
            <a:pPr indent="457200" latinLnBrk="1"/>
            <a:r>
              <a:rPr lang="en-US" altLang="zh-CN" dirty="0"/>
              <a:t>1.</a:t>
            </a:r>
            <a:r>
              <a:rPr lang="zh-CN" altLang="zh-CN" dirty="0"/>
              <a:t>按照</a:t>
            </a:r>
            <a:r>
              <a:rPr lang="en-US" altLang="zh-CN" dirty="0"/>
              <a:t>7.1.2</a:t>
            </a:r>
            <a:r>
              <a:rPr lang="zh-CN" altLang="zh-CN" dirty="0"/>
              <a:t>中的内容，在终端窗口中查看网络参数。</a:t>
            </a:r>
          </a:p>
          <a:p>
            <a:pPr indent="457200" latinLnBrk="1"/>
            <a:r>
              <a:rPr lang="en-US" altLang="zh-CN" dirty="0"/>
              <a:t>2.</a:t>
            </a:r>
            <a:r>
              <a:rPr lang="zh-CN" altLang="zh-CN" dirty="0"/>
              <a:t>按照</a:t>
            </a:r>
            <a:r>
              <a:rPr lang="en-US" altLang="zh-CN" dirty="0"/>
              <a:t>7.2.3</a:t>
            </a:r>
            <a:r>
              <a:rPr lang="zh-CN" altLang="zh-CN" dirty="0"/>
              <a:t>中的内容，修改网络配置文件。</a:t>
            </a:r>
          </a:p>
          <a:p>
            <a:pPr indent="457200" latinLnBrk="1"/>
            <a:r>
              <a:rPr lang="en-US" altLang="zh-CN" dirty="0"/>
              <a:t>3.</a:t>
            </a:r>
            <a:r>
              <a:rPr lang="zh-CN" altLang="zh-CN" dirty="0"/>
              <a:t>按照</a:t>
            </a:r>
            <a:r>
              <a:rPr lang="en-US" altLang="zh-CN" dirty="0"/>
              <a:t>7.3.1</a:t>
            </a:r>
            <a:r>
              <a:rPr lang="zh-CN" altLang="zh-CN" dirty="0"/>
              <a:t>中的内容，配置</a:t>
            </a:r>
            <a:r>
              <a:rPr lang="en-US" altLang="zh-CN" dirty="0"/>
              <a:t>FTP</a:t>
            </a:r>
            <a:r>
              <a:rPr lang="zh-CN" altLang="zh-CN" dirty="0"/>
              <a:t>服务器</a:t>
            </a:r>
          </a:p>
          <a:p>
            <a:pPr indent="457200" latinLnBrk="1"/>
            <a:r>
              <a:rPr lang="en-US" altLang="zh-CN" dirty="0"/>
              <a:t>4.</a:t>
            </a:r>
            <a:r>
              <a:rPr lang="zh-CN" altLang="zh-CN" dirty="0"/>
              <a:t>按照</a:t>
            </a:r>
            <a:r>
              <a:rPr lang="en-US" altLang="zh-CN" dirty="0"/>
              <a:t>7.3.2</a:t>
            </a:r>
            <a:r>
              <a:rPr lang="zh-CN" altLang="zh-CN" dirty="0"/>
              <a:t>中的内容，配置</a:t>
            </a:r>
            <a:r>
              <a:rPr lang="en-US" altLang="zh-CN" dirty="0"/>
              <a:t>Samba</a:t>
            </a:r>
            <a:r>
              <a:rPr lang="zh-CN" altLang="zh-CN" dirty="0"/>
              <a:t>服务器</a:t>
            </a:r>
          </a:p>
          <a:p>
            <a:pPr indent="457200" latinLnBrk="1"/>
            <a:r>
              <a:rPr lang="en-US" altLang="zh-CN" dirty="0"/>
              <a:t>5.</a:t>
            </a:r>
            <a:r>
              <a:rPr lang="zh-CN" altLang="zh-CN" dirty="0"/>
              <a:t>按照</a:t>
            </a:r>
            <a:r>
              <a:rPr lang="en-US" altLang="zh-CN" dirty="0"/>
              <a:t>7.3.3</a:t>
            </a:r>
            <a:r>
              <a:rPr lang="zh-CN" altLang="zh-CN" dirty="0"/>
              <a:t>中的内容，配置网页服务器</a:t>
            </a:r>
          </a:p>
          <a:p>
            <a:pPr indent="457200" latinLnBrk="1"/>
            <a:r>
              <a:rPr lang="en-US" altLang="zh-CN" dirty="0"/>
              <a:t>6.</a:t>
            </a:r>
            <a:r>
              <a:rPr lang="zh-CN" altLang="zh-CN" dirty="0"/>
              <a:t>按照</a:t>
            </a:r>
            <a:r>
              <a:rPr lang="en-US" altLang="zh-CN" dirty="0"/>
              <a:t>7.3.4</a:t>
            </a:r>
            <a:r>
              <a:rPr lang="zh-CN" altLang="zh-CN" dirty="0"/>
              <a:t>中的内容，配置</a:t>
            </a:r>
            <a:r>
              <a:rPr lang="en-US" altLang="zh-CN" dirty="0"/>
              <a:t>LAMP</a:t>
            </a:r>
            <a:r>
              <a:rPr lang="zh-CN" altLang="zh-CN" dirty="0"/>
              <a:t>环境</a:t>
            </a:r>
          </a:p>
        </p:txBody>
      </p:sp>
    </p:spTree>
    <p:extLst>
      <p:ext uri="{BB962C8B-B14F-4D97-AF65-F5344CB8AC3E}">
        <p14:creationId xmlns:p14="http://schemas.microsoft.com/office/powerpoint/2010/main" val="23691559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516275" y="1919515"/>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665575" y="204884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18943" y="2947824"/>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525999" y="4028855"/>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678644" y="307916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635764" y="417543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423402" y="2932362"/>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配置网络参数</a:t>
            </a:r>
            <a:endParaRPr lang="zh-CN" altLang="en-US" dirty="0"/>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422969" y="4023940"/>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常见网络服务的搭建</a:t>
            </a:r>
            <a:endParaRPr lang="zh-CN" altLang="en-US" dirty="0"/>
          </a:p>
        </p:txBody>
      </p:sp>
      <p:sp>
        <p:nvSpPr>
          <p:cNvPr id="20" name="文本框 19">
            <a:hlinkClick r:id="" action="ppaction://noaction"/>
            <a:extLst>
              <a:ext uri="{FF2B5EF4-FFF2-40B4-BE49-F238E27FC236}">
                <a16:creationId xmlns:a16="http://schemas.microsoft.com/office/drawing/2014/main" id="{3122339D-CDC1-4187-945F-E2820B411B1E}"/>
              </a:ext>
            </a:extLst>
          </p:cNvPr>
          <p:cNvSpPr txBox="1"/>
          <p:nvPr/>
        </p:nvSpPr>
        <p:spPr>
          <a:xfrm>
            <a:off x="8418634" y="1884604"/>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查看网络配置</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3877985" cy="830997"/>
          </a:xfrm>
          <a:prstGeom prst="rect">
            <a:avLst/>
          </a:prstGeom>
        </p:spPr>
        <p:txBody>
          <a:bodyPr wrap="none">
            <a:spAutoFit/>
          </a:bodyPr>
          <a:lstStyle/>
          <a:p>
            <a:r>
              <a:rPr lang="zh-CN" altLang="zh-CN" sz="4800" b="1" dirty="0"/>
              <a:t>查看网络配置</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0018" y="811473"/>
            <a:ext cx="8731964" cy="143986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前面介绍了，用户可以通过“设置”中的“网络”功能，来查看和配置网络的基本参数、配置虚拟局域网及配置网络代理服务等。同时，用户也可以在终端窗口中，快速查看当前的网络参数。</a:t>
            </a:r>
          </a:p>
        </p:txBody>
      </p:sp>
      <p:pic>
        <p:nvPicPr>
          <p:cNvPr id="1026" name="图片 1">
            <a:extLst>
              <a:ext uri="{FF2B5EF4-FFF2-40B4-BE49-F238E27FC236}">
                <a16:creationId xmlns:a16="http://schemas.microsoft.com/office/drawing/2014/main" id="{37342EEE-FE78-40E6-AD23-E01585A836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4228" y="2627313"/>
            <a:ext cx="5163544"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520699"/>
            <a:ext cx="873765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7.1.1 </a:t>
            </a:r>
            <a:r>
              <a:rPr lang="zh-CN" altLang="zh-CN" b="1" dirty="0"/>
              <a:t>在图形界面查看网络参数</a:t>
            </a:r>
          </a:p>
          <a:p>
            <a:pPr indent="457200" latinLnBrk="1"/>
            <a:r>
              <a:rPr lang="zh-CN" altLang="zh-CN" dirty="0"/>
              <a:t>在图形界面查看网络参数，单击“有线”网络中的“设置”按钮，进入到该网卡的信息查看和配置界面，可以在“详细信息”选项卡中查看到当前网络的速度、</a:t>
            </a:r>
            <a:r>
              <a:rPr lang="en-US" altLang="zh-CN" dirty="0"/>
              <a:t>IP</a:t>
            </a:r>
            <a:r>
              <a:rPr lang="zh-CN" altLang="zh-CN" dirty="0"/>
              <a:t>地址、默认路由、</a:t>
            </a:r>
            <a:r>
              <a:rPr lang="en-US" altLang="zh-CN" dirty="0"/>
              <a:t>DNS</a:t>
            </a:r>
            <a:r>
              <a:rPr lang="zh-CN" altLang="zh-CN" dirty="0"/>
              <a:t>等信息。如果设置了</a:t>
            </a:r>
            <a:r>
              <a:rPr lang="en-US" altLang="zh-CN" dirty="0"/>
              <a:t>VPN</a:t>
            </a:r>
            <a:r>
              <a:rPr lang="zh-CN" altLang="zh-CN" dirty="0"/>
              <a:t>或网络代理，进入相应版块的配置界面中查看配置信息。</a:t>
            </a:r>
          </a:p>
        </p:txBody>
      </p:sp>
      <p:pic>
        <p:nvPicPr>
          <p:cNvPr id="2050" name="图片 1">
            <a:extLst>
              <a:ext uri="{FF2B5EF4-FFF2-40B4-BE49-F238E27FC236}">
                <a16:creationId xmlns:a16="http://schemas.microsoft.com/office/drawing/2014/main" id="{690D0CA4-DFA4-4636-874A-740F4CF6F6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9790" y="2963864"/>
            <a:ext cx="3317634" cy="300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5C07EC54-34D2-45F7-BD00-4DD92942B0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1302" y="2963864"/>
            <a:ext cx="3281360" cy="300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6326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292224"/>
            <a:ext cx="8923053" cy="375126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7.1.2 </a:t>
            </a:r>
            <a:r>
              <a:rPr lang="zh-CN" altLang="zh-CN" b="1" dirty="0"/>
              <a:t>在终端窗口中查看网络参数</a:t>
            </a:r>
          </a:p>
          <a:p>
            <a:pPr indent="457200" latinLnBrk="1"/>
            <a:r>
              <a:rPr lang="zh-CN" altLang="zh-CN" dirty="0"/>
              <a:t>相对于图形界面，在终端窗口中进行网络配置更加常见。在以前的版本中，经常使用的命令是“</a:t>
            </a:r>
            <a:r>
              <a:rPr lang="en-US" altLang="zh-CN" dirty="0"/>
              <a:t>ifconfig</a:t>
            </a:r>
            <a:r>
              <a:rPr lang="zh-CN" altLang="zh-CN" dirty="0"/>
              <a:t>”，不过在新版的</a:t>
            </a:r>
            <a:r>
              <a:rPr lang="en-US" altLang="zh-CN" dirty="0"/>
              <a:t>Ubuntu</a:t>
            </a:r>
            <a:r>
              <a:rPr lang="zh-CN" altLang="zh-CN" dirty="0"/>
              <a:t>中，已经被弃用，默认不再提供。如果仍需使用的用户可以安装“</a:t>
            </a:r>
            <a:r>
              <a:rPr lang="en-US" altLang="zh-CN" dirty="0"/>
              <a:t>net-tools</a:t>
            </a:r>
            <a:r>
              <a:rPr lang="zh-CN" altLang="zh-CN" dirty="0"/>
              <a:t>”软件包。下面介绍新的修改</a:t>
            </a:r>
            <a:r>
              <a:rPr lang="en-US" altLang="zh-CN" dirty="0" err="1"/>
              <a:t>ip</a:t>
            </a:r>
            <a:r>
              <a:rPr lang="zh-CN" altLang="zh-CN" dirty="0"/>
              <a:t>地址的命令“</a:t>
            </a:r>
            <a:r>
              <a:rPr lang="en-US" altLang="zh-CN" dirty="0" err="1"/>
              <a:t>ip</a:t>
            </a:r>
            <a:r>
              <a:rPr lang="zh-CN" altLang="zh-CN" dirty="0"/>
              <a:t>”</a:t>
            </a:r>
            <a:r>
              <a:rPr lang="en-US" altLang="zh-CN" dirty="0"/>
              <a:t>.</a:t>
            </a:r>
            <a:endParaRPr lang="zh-CN" altLang="zh-CN" dirty="0"/>
          </a:p>
          <a:p>
            <a:pPr indent="457200" latinLnBrk="1"/>
            <a:r>
              <a:rPr lang="en-US" altLang="zh-CN" dirty="0" err="1"/>
              <a:t>ip</a:t>
            </a:r>
            <a:r>
              <a:rPr lang="zh-CN" altLang="zh-CN" dirty="0"/>
              <a:t>命令与</a:t>
            </a:r>
            <a:r>
              <a:rPr lang="en-US" altLang="zh-CN" dirty="0"/>
              <a:t>ifconfig</a:t>
            </a:r>
            <a:r>
              <a:rPr lang="zh-CN" altLang="zh-CN" dirty="0"/>
              <a:t>命令类似，但比</a:t>
            </a:r>
            <a:r>
              <a:rPr lang="en-US" altLang="zh-CN" dirty="0"/>
              <a:t>ifconfig</a:t>
            </a:r>
            <a:r>
              <a:rPr lang="zh-CN" altLang="zh-CN" dirty="0"/>
              <a:t>命令更加强大，主要功能是用于显示或设置网络设备、路由和隧道的配置等，</a:t>
            </a:r>
            <a:r>
              <a:rPr lang="en-US" altLang="zh-CN" dirty="0" err="1"/>
              <a:t>ip</a:t>
            </a:r>
            <a:r>
              <a:rPr lang="zh-CN" altLang="zh-CN" dirty="0"/>
              <a:t>命令是</a:t>
            </a:r>
            <a:r>
              <a:rPr lang="en-US" altLang="zh-CN" dirty="0"/>
              <a:t>Linux</a:t>
            </a:r>
            <a:r>
              <a:rPr lang="zh-CN" altLang="zh-CN" dirty="0"/>
              <a:t>加强版的的网络配置工具，用于代替</a:t>
            </a:r>
            <a:r>
              <a:rPr lang="en-US" altLang="zh-CN" dirty="0"/>
              <a:t>ifconfig</a:t>
            </a:r>
            <a:r>
              <a:rPr lang="zh-CN" altLang="zh-CN" dirty="0"/>
              <a:t>命令。</a:t>
            </a:r>
          </a:p>
        </p:txBody>
      </p:sp>
    </p:spTree>
    <p:extLst>
      <p:ext uri="{BB962C8B-B14F-4D97-AF65-F5344CB8AC3E}">
        <p14:creationId xmlns:p14="http://schemas.microsoft.com/office/powerpoint/2010/main" val="1388062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3877985" cy="830997"/>
          </a:xfrm>
          <a:prstGeom prst="rect">
            <a:avLst/>
          </a:prstGeom>
        </p:spPr>
        <p:txBody>
          <a:bodyPr wrap="none">
            <a:spAutoFit/>
          </a:bodyPr>
          <a:lstStyle/>
          <a:p>
            <a:r>
              <a:rPr lang="zh-CN" altLang="zh-CN" sz="4800" b="1" dirty="0"/>
              <a:t>配置网络参数</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7260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99262"/>
            <a:ext cx="904131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7.2.1 </a:t>
            </a:r>
            <a:r>
              <a:rPr lang="zh-CN" altLang="zh-CN" b="1" dirty="0"/>
              <a:t>使用图形化界面配置网络参数</a:t>
            </a:r>
          </a:p>
          <a:p>
            <a:pPr indent="457200" latinLnBrk="1"/>
            <a:r>
              <a:rPr lang="zh-CN" altLang="zh-CN" dirty="0"/>
              <a:t>使用图形化界面修改</a:t>
            </a:r>
            <a:r>
              <a:rPr lang="en-US" altLang="zh-CN" dirty="0"/>
              <a:t>IP</a:t>
            </a:r>
            <a:r>
              <a:rPr lang="zh-CN" altLang="zh-CN" dirty="0"/>
              <a:t>地址，默认长期生效，可以在界面中，切换到“</a:t>
            </a:r>
            <a:r>
              <a:rPr lang="en-US" altLang="zh-CN" dirty="0"/>
              <a:t>IPv4</a:t>
            </a:r>
            <a:r>
              <a:rPr lang="zh-CN" altLang="zh-CN" dirty="0"/>
              <a:t>”选项卡，单击“手动”单选按钮，在弹出的“地址”中输入</a:t>
            </a:r>
            <a:r>
              <a:rPr lang="en-US" altLang="zh-CN" dirty="0"/>
              <a:t>IP</a:t>
            </a:r>
            <a:r>
              <a:rPr lang="zh-CN" altLang="zh-CN" dirty="0"/>
              <a:t>地址和网关</a:t>
            </a:r>
            <a:r>
              <a:rPr lang="en-US" altLang="zh-CN" dirty="0"/>
              <a:t>IP</a:t>
            </a:r>
            <a:r>
              <a:rPr lang="zh-CN" altLang="zh-CN" dirty="0"/>
              <a:t>地址，在“</a:t>
            </a:r>
            <a:r>
              <a:rPr lang="en-US" altLang="zh-CN" dirty="0"/>
              <a:t>DNS</a:t>
            </a:r>
            <a:r>
              <a:rPr lang="zh-CN" altLang="zh-CN" dirty="0"/>
              <a:t>”中，输入</a:t>
            </a:r>
            <a:r>
              <a:rPr lang="en-US" altLang="zh-CN" dirty="0"/>
              <a:t>DNS</a:t>
            </a:r>
            <a:r>
              <a:rPr lang="zh-CN" altLang="zh-CN" dirty="0"/>
              <a:t>服务器的</a:t>
            </a:r>
            <a:r>
              <a:rPr lang="en-US" altLang="zh-CN" dirty="0"/>
              <a:t>IP</a:t>
            </a:r>
            <a:r>
              <a:rPr lang="zh-CN" altLang="zh-CN" dirty="0"/>
              <a:t>地址，完成后单击“应用”按钮。</a:t>
            </a:r>
          </a:p>
        </p:txBody>
      </p:sp>
      <p:pic>
        <p:nvPicPr>
          <p:cNvPr id="3074" name="图片 1">
            <a:extLst>
              <a:ext uri="{FF2B5EF4-FFF2-40B4-BE49-F238E27FC236}">
                <a16:creationId xmlns:a16="http://schemas.microsoft.com/office/drawing/2014/main" id="{D112FEF5-F752-4095-AD00-BE0C7CDA2C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9389" y="2836048"/>
            <a:ext cx="3108762" cy="282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FD672BCD-3CDE-4187-9174-BE2F09A42D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8890" y="2836047"/>
            <a:ext cx="3359854" cy="282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82323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TotalTime>
  <Words>2006</Words>
  <Application>Microsoft Office PowerPoint</Application>
  <PresentationFormat>宽屏</PresentationFormat>
  <Paragraphs>113</Paragraphs>
  <Slides>26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643</cp:revision>
  <dcterms:created xsi:type="dcterms:W3CDTF">2020-06-26T11:31:00Z</dcterms:created>
  <dcterms:modified xsi:type="dcterms:W3CDTF">2023-02-16T09:45:13Z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