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81" r:id="rId7"/>
    <p:sldId id="482" r:id="rId8"/>
    <p:sldId id="483" r:id="rId9"/>
    <p:sldId id="484" r:id="rId10"/>
    <p:sldId id="485" r:id="rId11"/>
    <p:sldId id="486" r:id="rId12"/>
    <p:sldId id="487" r:id="rId13"/>
    <p:sldId id="488" r:id="rId14"/>
    <p:sldId id="489" r:id="rId15"/>
    <p:sldId id="490" r:id="rId16"/>
    <p:sldId id="491" r:id="rId17"/>
    <p:sldId id="492" r:id="rId18"/>
    <p:sldId id="493" r:id="rId19"/>
    <p:sldId id="494" r:id="rId20"/>
    <p:sldId id="495" r:id="rId21"/>
    <p:sldId id="496" r:id="rId22"/>
    <p:sldId id="497" r:id="rId23"/>
    <p:sldId id="498" r:id="rId24"/>
    <p:sldId id="499" r:id="rId25"/>
    <p:sldId id="500" r:id="rId26"/>
    <p:sldId id="501" r:id="rId27"/>
    <p:sldId id="502" r:id="rId28"/>
    <p:sldId id="503" r:id="rId29"/>
    <p:sldId id="413" r:id="rId30"/>
    <p:sldId id="414"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7" d="100"/>
          <a:sy n="67" d="100"/>
        </p:scale>
        <p:origin x="96"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130802" y="4186262"/>
            <a:ext cx="7930396"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4</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Linux</a:t>
            </a:r>
            <a:r>
              <a:rPr lang="zh-CN" altLang="zh-CN" sz="6000" b="1" dirty="0">
                <a:solidFill>
                  <a:schemeClr val="bg1"/>
                </a:solidFill>
                <a:latin typeface="微软雅黑" panose="020B0503020204020204" pitchFamily="34" charset="-122"/>
                <a:ea typeface="微软雅黑" panose="020B0503020204020204" pitchFamily="34" charset="-122"/>
              </a:rPr>
              <a:t>文件系统</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3505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07063" y="3972975"/>
            <a:ext cx="4940776" cy="830997"/>
          </a:xfrm>
          <a:prstGeom prst="rect">
            <a:avLst/>
          </a:prstGeom>
        </p:spPr>
        <p:txBody>
          <a:bodyPr wrap="none">
            <a:spAutoFit/>
          </a:bodyPr>
          <a:lstStyle/>
          <a:p>
            <a:r>
              <a:rPr lang="en-US" altLang="zh-CN" sz="4800" b="1" dirty="0"/>
              <a:t>Linux</a:t>
            </a:r>
            <a:r>
              <a:rPr lang="zh-CN" altLang="zh-CN" sz="4800" b="1" dirty="0"/>
              <a:t>目录与路径</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4769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29018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1362" y="797185"/>
            <a:ext cx="88692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4.2.1 Linux</a:t>
            </a:r>
            <a:r>
              <a:rPr lang="zh-CN" altLang="zh-CN" b="1" dirty="0"/>
              <a:t>目录结构</a:t>
            </a:r>
          </a:p>
          <a:p>
            <a:pPr indent="457200" latinLnBrk="1"/>
            <a:r>
              <a:rPr lang="en-US" altLang="zh-CN" dirty="0"/>
              <a:t>Linux</a:t>
            </a:r>
            <a:r>
              <a:rPr lang="zh-CN" altLang="zh-CN" dirty="0"/>
              <a:t>的目录结构像一颗倒置的树，“</a:t>
            </a:r>
            <a:r>
              <a:rPr lang="en-US" altLang="zh-CN" dirty="0"/>
              <a:t>/</a:t>
            </a:r>
            <a:r>
              <a:rPr lang="zh-CN" altLang="zh-CN" dirty="0"/>
              <a:t>”也叫做根目录，是一切目录的起点，其他所有的目录都是基于树干的枝条或者枝叶。在</a:t>
            </a:r>
            <a:r>
              <a:rPr lang="en-US" altLang="zh-CN" dirty="0"/>
              <a:t>ubuntu</a:t>
            </a:r>
            <a:r>
              <a:rPr lang="zh-CN" altLang="zh-CN" dirty="0"/>
              <a:t>中硬件设备如光驱、软驱、</a:t>
            </a:r>
            <a:r>
              <a:rPr lang="en-US" altLang="zh-CN" dirty="0" err="1"/>
              <a:t>usb</a:t>
            </a:r>
            <a:r>
              <a:rPr lang="zh-CN" altLang="zh-CN" dirty="0"/>
              <a:t>设备都将挂载到这颗繁茂的枝干之下，作为文件来管理。</a:t>
            </a:r>
          </a:p>
        </p:txBody>
      </p:sp>
      <p:pic>
        <p:nvPicPr>
          <p:cNvPr id="1026" name="Picture 2" descr="Follow Max Weichart's (@MaxWeichart) latest Tweets / Twitter">
            <a:extLst>
              <a:ext uri="{FF2B5EF4-FFF2-40B4-BE49-F238E27FC236}">
                <a16:creationId xmlns:a16="http://schemas.microsoft.com/office/drawing/2014/main" id="{2614ED97-63A9-411F-B222-0D2B81AD3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597" y="2886463"/>
            <a:ext cx="5868803"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2707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263123" y="954349"/>
            <a:ext cx="766575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4.2.2 Linux</a:t>
            </a:r>
            <a:r>
              <a:rPr lang="zh-CN" altLang="zh-CN" b="1" dirty="0"/>
              <a:t>目录符号</a:t>
            </a:r>
          </a:p>
          <a:p>
            <a:pPr indent="457200" latinLnBrk="1"/>
            <a:r>
              <a:rPr lang="zh-CN" altLang="zh-CN" dirty="0"/>
              <a:t>为了方便在</a:t>
            </a:r>
            <a:r>
              <a:rPr lang="en-US" altLang="zh-CN" dirty="0"/>
              <a:t>Linux</a:t>
            </a:r>
            <a:r>
              <a:rPr lang="zh-CN" altLang="zh-CN" dirty="0"/>
              <a:t>中的目录间切换，在目录中，使用了一些符号来代表特殊的目录。</a:t>
            </a:r>
          </a:p>
        </p:txBody>
      </p:sp>
      <p:graphicFrame>
        <p:nvGraphicFramePr>
          <p:cNvPr id="2" name="表格 1">
            <a:extLst>
              <a:ext uri="{FF2B5EF4-FFF2-40B4-BE49-F238E27FC236}">
                <a16:creationId xmlns:a16="http://schemas.microsoft.com/office/drawing/2014/main" id="{F6D6D77D-F8BF-4471-ADE9-1E51966966D7}"/>
              </a:ext>
            </a:extLst>
          </p:cNvPr>
          <p:cNvGraphicFramePr>
            <a:graphicFrameLocks noGrp="1"/>
          </p:cNvGraphicFramePr>
          <p:nvPr>
            <p:extLst>
              <p:ext uri="{D42A27DB-BD31-4B8C-83A1-F6EECF244321}">
                <p14:modId xmlns:p14="http://schemas.microsoft.com/office/powerpoint/2010/main" val="316839179"/>
              </p:ext>
            </p:extLst>
          </p:nvPr>
        </p:nvGraphicFramePr>
        <p:xfrm>
          <a:off x="2553890" y="2721568"/>
          <a:ext cx="7084220" cy="2648982"/>
        </p:xfrm>
        <a:graphic>
          <a:graphicData uri="http://schemas.openxmlformats.org/drawingml/2006/table">
            <a:tbl>
              <a:tblPr firstRow="1" firstCol="1" bandRow="1">
                <a:tableStyleId>{F5AB1C69-6EDB-4FF4-983F-18BD219EF322}</a:tableStyleId>
              </a:tblPr>
              <a:tblGrid>
                <a:gridCol w="3542110">
                  <a:extLst>
                    <a:ext uri="{9D8B030D-6E8A-4147-A177-3AD203B41FA5}">
                      <a16:colId xmlns:a16="http://schemas.microsoft.com/office/drawing/2014/main" val="1841351768"/>
                    </a:ext>
                  </a:extLst>
                </a:gridCol>
                <a:gridCol w="3542110">
                  <a:extLst>
                    <a:ext uri="{9D8B030D-6E8A-4147-A177-3AD203B41FA5}">
                      <a16:colId xmlns:a16="http://schemas.microsoft.com/office/drawing/2014/main" val="1044124724"/>
                    </a:ext>
                  </a:extLst>
                </a:gridCol>
              </a:tblGrid>
              <a:tr h="441497">
                <a:tc>
                  <a:txBody>
                    <a:bodyPr/>
                    <a:lstStyle/>
                    <a:p>
                      <a:pPr algn="just" latinLnBrk="1">
                        <a:spcAft>
                          <a:spcPts val="0"/>
                        </a:spcAft>
                      </a:pPr>
                      <a:r>
                        <a:rPr lang="zh-CN" sz="2000" kern="100" dirty="0">
                          <a:effectLst/>
                        </a:rPr>
                        <a:t>目录符号</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a:effectLst/>
                        </a:rPr>
                        <a:t>含义</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49317585"/>
                  </a:ext>
                </a:extLst>
              </a:tr>
              <a:tr h="441497">
                <a:tc>
                  <a:txBody>
                    <a:bodyPr/>
                    <a:lstStyle/>
                    <a:p>
                      <a:pPr algn="just" latinLnBrk="1">
                        <a:spcAft>
                          <a:spcPts val="0"/>
                        </a:spcAft>
                      </a:pPr>
                      <a:r>
                        <a:rPr lang="en-US" sz="2000" kern="100">
                          <a:effectLst/>
                        </a:rPr>
                        <a:t>.</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dirty="0">
                          <a:effectLst/>
                        </a:rPr>
                        <a:t>当前目录</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3894962"/>
                  </a:ext>
                </a:extLst>
              </a:tr>
              <a:tr h="441497">
                <a:tc>
                  <a:txBody>
                    <a:bodyPr/>
                    <a:lstStyle/>
                    <a:p>
                      <a:pPr algn="just" latinLnBrk="1">
                        <a:spcAft>
                          <a:spcPts val="0"/>
                        </a:spcAft>
                      </a:pPr>
                      <a:r>
                        <a:rPr lang="en-US" sz="2000" kern="100" dirty="0">
                          <a:effectLst/>
                        </a:rPr>
                        <a:t>..</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a:effectLst/>
                        </a:rPr>
                        <a:t>上级目录</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52734865"/>
                  </a:ext>
                </a:extLst>
              </a:tr>
              <a:tr h="441497">
                <a:tc>
                  <a:txBody>
                    <a:bodyPr/>
                    <a:lstStyle/>
                    <a:p>
                      <a:pPr algn="just" latinLnBrk="1">
                        <a:spcAft>
                          <a:spcPts val="0"/>
                        </a:spcAft>
                      </a:pPr>
                      <a:r>
                        <a:rPr lang="en-US" sz="2000" kern="100">
                          <a:effectLst/>
                        </a:rPr>
                        <a:t>-</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a:effectLst/>
                        </a:rPr>
                        <a:t>上一个目录</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62920305"/>
                  </a:ext>
                </a:extLst>
              </a:tr>
              <a:tr h="441497">
                <a:tc>
                  <a:txBody>
                    <a:bodyPr/>
                    <a:lstStyle/>
                    <a:p>
                      <a:pPr algn="just" latinLnBrk="1">
                        <a:spcAft>
                          <a:spcPts val="0"/>
                        </a:spcAft>
                      </a:pPr>
                      <a:r>
                        <a:rPr lang="zh-CN" sz="2000" kern="100">
                          <a:effectLst/>
                        </a:rPr>
                        <a:t>～</a:t>
                      </a:r>
                      <a:endParaRPr lang="zh-CN" sz="20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dirty="0">
                          <a:effectLst/>
                        </a:rPr>
                        <a:t>当前帐户主目录</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48766882"/>
                  </a:ext>
                </a:extLst>
              </a:tr>
              <a:tr h="441497">
                <a:tc>
                  <a:txBody>
                    <a:bodyPr/>
                    <a:lstStyle/>
                    <a:p>
                      <a:pPr algn="just" latinLnBrk="1">
                        <a:spcAft>
                          <a:spcPts val="0"/>
                        </a:spcAft>
                      </a:pPr>
                      <a:r>
                        <a:rPr lang="zh-CN" sz="2000" kern="100" dirty="0">
                          <a:effectLst/>
                        </a:rPr>
                        <a:t>～ 帐户名</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latinLnBrk="1">
                        <a:spcAft>
                          <a:spcPts val="0"/>
                        </a:spcAft>
                      </a:pPr>
                      <a:r>
                        <a:rPr lang="zh-CN" sz="2000" kern="100" dirty="0">
                          <a:effectLst/>
                        </a:rPr>
                        <a:t>某账户主目录</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78765191"/>
                  </a:ext>
                </a:extLst>
              </a:tr>
            </a:tbl>
          </a:graphicData>
        </a:graphic>
      </p:graphicFrame>
    </p:spTree>
    <p:extLst>
      <p:ext uri="{BB962C8B-B14F-4D97-AF65-F5344CB8AC3E}">
        <p14:creationId xmlns:p14="http://schemas.microsoft.com/office/powerpoint/2010/main" val="589424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0665" y="854337"/>
            <a:ext cx="9304775" cy="476065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4.2.3 </a:t>
            </a:r>
            <a:r>
              <a:rPr lang="zh-CN" altLang="zh-CN" b="1" dirty="0"/>
              <a:t>绝对路径与相对路径</a:t>
            </a:r>
          </a:p>
          <a:p>
            <a:pPr indent="457200" latinLnBrk="1"/>
            <a:r>
              <a:rPr lang="zh-CN" altLang="zh-CN" dirty="0"/>
              <a:t>前面介绍了</a:t>
            </a:r>
            <a:r>
              <a:rPr lang="en-US" altLang="zh-CN" dirty="0"/>
              <a:t>Linux</a:t>
            </a:r>
            <a:r>
              <a:rPr lang="zh-CN" altLang="zh-CN" dirty="0"/>
              <a:t>的目录结构，“</a:t>
            </a:r>
            <a:r>
              <a:rPr lang="en-US" altLang="zh-CN" dirty="0"/>
              <a:t>/</a:t>
            </a:r>
            <a:r>
              <a:rPr lang="zh-CN" altLang="zh-CN" dirty="0"/>
              <a:t>”根目录是所有目录的起点，任何一个文件或目录在</a:t>
            </a:r>
            <a:r>
              <a:rPr lang="en-US" altLang="zh-CN" dirty="0"/>
              <a:t>Linux</a:t>
            </a:r>
            <a:r>
              <a:rPr lang="zh-CN" altLang="zh-CN" dirty="0"/>
              <a:t>中，都有一个从“</a:t>
            </a:r>
            <a:r>
              <a:rPr lang="en-US" altLang="zh-CN" dirty="0"/>
              <a:t>/</a:t>
            </a:r>
            <a:r>
              <a:rPr lang="zh-CN" altLang="zh-CN" dirty="0"/>
              <a:t>”开始的唯一路径，就叫做“绝对路径”。如“</a:t>
            </a:r>
            <a:r>
              <a:rPr lang="en-US" altLang="zh-CN" dirty="0"/>
              <a:t>/home/wlysy001/</a:t>
            </a:r>
            <a:r>
              <a:rPr lang="zh-CN" altLang="zh-CN" dirty="0"/>
              <a:t>下载”。</a:t>
            </a:r>
          </a:p>
          <a:p>
            <a:pPr indent="457200" latinLnBrk="1"/>
            <a:r>
              <a:rPr lang="zh-CN" altLang="zh-CN" dirty="0"/>
              <a:t>而相对路径不是从根开始，而是以当前工作目录为参考，从当前目录到达目标目录所经过的路径称为“相对路径”，相对路径经常会使用前面介绍的目录符号来表达。</a:t>
            </a:r>
          </a:p>
          <a:p>
            <a:pPr indent="457200" latinLnBrk="1"/>
            <a:r>
              <a:rPr lang="zh-CN" altLang="zh-CN" dirty="0"/>
              <a:t>实际使用之中，当前目录下的目录和文件，可以直接用目录名或文件名就可以引用，而不需要绝对路径，格式为“命令 选项 文件名</a:t>
            </a:r>
            <a:r>
              <a:rPr lang="en-US" altLang="zh-CN" dirty="0"/>
              <a:t>/</a:t>
            </a:r>
            <a:r>
              <a:rPr lang="zh-CN" altLang="zh-CN" dirty="0"/>
              <a:t>目录名”即可，如果要引用当前目录中的下级目录，则可以使用“命令 选项 目录名</a:t>
            </a:r>
            <a:r>
              <a:rPr lang="en-US" altLang="zh-CN" dirty="0"/>
              <a:t>/</a:t>
            </a:r>
            <a:r>
              <a:rPr lang="zh-CN" altLang="zh-CN" dirty="0"/>
              <a:t>目录名……”即可。</a:t>
            </a:r>
          </a:p>
        </p:txBody>
      </p:sp>
    </p:spTree>
    <p:extLst>
      <p:ext uri="{BB962C8B-B14F-4D97-AF65-F5344CB8AC3E}">
        <p14:creationId xmlns:p14="http://schemas.microsoft.com/office/powerpoint/2010/main" val="24023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0648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49911" y="3972975"/>
            <a:ext cx="4940776" cy="830997"/>
          </a:xfrm>
          <a:prstGeom prst="rect">
            <a:avLst/>
          </a:prstGeom>
        </p:spPr>
        <p:txBody>
          <a:bodyPr wrap="none">
            <a:spAutoFit/>
          </a:bodyPr>
          <a:lstStyle/>
          <a:p>
            <a:r>
              <a:rPr lang="en-US" altLang="zh-CN" sz="4800" b="1" dirty="0"/>
              <a:t>Linux</a:t>
            </a:r>
            <a:r>
              <a:rPr lang="zh-CN" altLang="zh-CN" sz="4800" b="1" dirty="0"/>
              <a:t>目录的管理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1911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758159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3612" y="1145111"/>
            <a:ext cx="930477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4.3.1 </a:t>
            </a:r>
            <a:r>
              <a:rPr lang="zh-CN" altLang="zh-CN" b="1" dirty="0"/>
              <a:t>查看目录</a:t>
            </a:r>
          </a:p>
          <a:p>
            <a:pPr indent="457200" latinLnBrk="1"/>
            <a:r>
              <a:rPr lang="zh-CN" altLang="zh-CN" dirty="0"/>
              <a:t>前面已经介绍了一些常见的查看目录的方法，下面将系统性的介绍下常见的查看操作。</a:t>
            </a:r>
          </a:p>
          <a:p>
            <a:pPr indent="457200" latinLnBrk="1"/>
            <a:r>
              <a:rPr lang="en-US" altLang="zh-CN" b="1" dirty="0"/>
              <a:t>1. </a:t>
            </a:r>
            <a:r>
              <a:rPr lang="zh-CN" altLang="zh-CN" b="1" dirty="0"/>
              <a:t>显示当前工作目录</a:t>
            </a:r>
          </a:p>
          <a:p>
            <a:pPr indent="457200" latinLnBrk="1"/>
            <a:r>
              <a:rPr lang="zh-CN" altLang="zh-CN" dirty="0"/>
              <a:t>显示当前工作目录的命令是“</a:t>
            </a:r>
            <a:r>
              <a:rPr lang="en-US" altLang="zh-CN" dirty="0" err="1"/>
              <a:t>pwd</a:t>
            </a:r>
            <a:r>
              <a:rPr lang="zh-CN" altLang="zh-CN" dirty="0"/>
              <a:t>”，可以直接使用，</a:t>
            </a:r>
            <a:r>
              <a:rPr lang="en-US" altLang="zh-CN" dirty="0" err="1"/>
              <a:t>pwd</a:t>
            </a:r>
            <a:r>
              <a:rPr lang="zh-CN" altLang="zh-CN" dirty="0"/>
              <a:t>还有一些选项，可以通过命令“</a:t>
            </a:r>
            <a:r>
              <a:rPr lang="en-US" altLang="zh-CN" dirty="0"/>
              <a:t>help</a:t>
            </a:r>
            <a:r>
              <a:rPr lang="zh-CN" altLang="zh-CN" dirty="0"/>
              <a:t>”来学习</a:t>
            </a:r>
            <a:r>
              <a:rPr lang="en-US" altLang="zh-CN" dirty="0" err="1"/>
              <a:t>pwd</a:t>
            </a:r>
            <a:r>
              <a:rPr lang="zh-CN" altLang="zh-CN" dirty="0"/>
              <a:t>的使用方法。</a:t>
            </a:r>
            <a:endParaRPr lang="en-US" altLang="zh-CN" dirty="0"/>
          </a:p>
          <a:p>
            <a:pPr indent="457200" latinLnBrk="1"/>
            <a:r>
              <a:rPr lang="en-US" altLang="zh-CN" b="1" dirty="0"/>
              <a:t>2. </a:t>
            </a:r>
            <a:r>
              <a:rPr lang="zh-CN" altLang="zh-CN" b="1" dirty="0"/>
              <a:t>显示当前目录下的目录和文件</a:t>
            </a:r>
          </a:p>
          <a:p>
            <a:pPr indent="457200"/>
            <a:r>
              <a:rPr lang="zh-CN" altLang="zh-CN" dirty="0"/>
              <a:t>这里使用的命令就是前面介绍的“</a:t>
            </a:r>
            <a:r>
              <a:rPr lang="en-US" altLang="zh-CN" dirty="0"/>
              <a:t>ls</a:t>
            </a:r>
            <a:r>
              <a:rPr lang="zh-CN" altLang="zh-CN" dirty="0"/>
              <a:t>”，“</a:t>
            </a:r>
            <a:r>
              <a:rPr lang="en-US" altLang="zh-CN" dirty="0"/>
              <a:t>ls</a:t>
            </a:r>
            <a:r>
              <a:rPr lang="zh-CN" altLang="zh-CN" dirty="0"/>
              <a:t>”命令的参数很多，通过“</a:t>
            </a:r>
            <a:r>
              <a:rPr lang="en-US" altLang="zh-CN" dirty="0"/>
              <a:t>ls --help</a:t>
            </a:r>
            <a:r>
              <a:rPr lang="zh-CN" altLang="zh-CN" dirty="0"/>
              <a:t>”可以查看所有的说明</a:t>
            </a:r>
            <a:r>
              <a:rPr lang="zh-CN" altLang="en-US" dirty="0"/>
              <a:t>。</a:t>
            </a:r>
            <a:endParaRPr lang="zh-CN" altLang="zh-CN" dirty="0"/>
          </a:p>
        </p:txBody>
      </p:sp>
    </p:spTree>
    <p:extLst>
      <p:ext uri="{BB962C8B-B14F-4D97-AF65-F5344CB8AC3E}">
        <p14:creationId xmlns:p14="http://schemas.microsoft.com/office/powerpoint/2010/main" val="2112141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159399"/>
            <a:ext cx="9213705" cy="416984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4.3.2 </a:t>
            </a:r>
            <a:r>
              <a:rPr lang="zh-CN" altLang="zh-CN" b="1" dirty="0"/>
              <a:t>目录的常见操作</a:t>
            </a:r>
          </a:p>
          <a:p>
            <a:pPr indent="457200" latinLnBrk="1"/>
            <a:r>
              <a:rPr lang="zh-CN" altLang="zh-CN" dirty="0"/>
              <a:t>目录的常见操作可以在图形界面完成，也可以使用命令完成，下面介绍如何在终端窗口完成目录的常见操作。</a:t>
            </a:r>
          </a:p>
          <a:p>
            <a:pPr indent="457200" latinLnBrk="1"/>
            <a:r>
              <a:rPr lang="en-US" altLang="zh-CN" b="1" dirty="0"/>
              <a:t>1. </a:t>
            </a:r>
            <a:r>
              <a:rPr lang="zh-CN" altLang="zh-CN" b="1" dirty="0"/>
              <a:t>新建目录</a:t>
            </a:r>
          </a:p>
          <a:p>
            <a:pPr indent="457200" latinLnBrk="1"/>
            <a:r>
              <a:rPr lang="zh-CN" altLang="zh-CN" dirty="0"/>
              <a:t>新建目录类似于</a:t>
            </a:r>
            <a:r>
              <a:rPr lang="en-US" altLang="zh-CN" dirty="0"/>
              <a:t>Windows</a:t>
            </a:r>
            <a:r>
              <a:rPr lang="zh-CN" altLang="zh-CN" dirty="0"/>
              <a:t>中的新建文件夹，使用的命令是“</a:t>
            </a:r>
            <a:r>
              <a:rPr lang="en-US" altLang="zh-CN" dirty="0" err="1"/>
              <a:t>mkdir</a:t>
            </a:r>
            <a:r>
              <a:rPr lang="zh-CN" altLang="zh-CN" dirty="0"/>
              <a:t>”，可以一次创建多个目录。</a:t>
            </a:r>
            <a:endParaRPr lang="en-US" altLang="zh-CN" dirty="0"/>
          </a:p>
          <a:p>
            <a:pPr indent="457200" latinLnBrk="1"/>
            <a:r>
              <a:rPr lang="en-US" altLang="zh-CN" b="1" dirty="0"/>
              <a:t>2. </a:t>
            </a:r>
            <a:r>
              <a:rPr lang="zh-CN" altLang="zh-CN" b="1" dirty="0"/>
              <a:t>复制目录</a:t>
            </a:r>
          </a:p>
          <a:p>
            <a:pPr indent="457200" latinLnBrk="1"/>
            <a:r>
              <a:rPr lang="zh-CN" altLang="zh-CN" dirty="0"/>
              <a:t>复制目录可以使用“</a:t>
            </a:r>
            <a:r>
              <a:rPr lang="en-US" altLang="zh-CN" dirty="0"/>
              <a:t>cp</a:t>
            </a:r>
            <a:r>
              <a:rPr lang="zh-CN" altLang="zh-CN" dirty="0"/>
              <a:t>”命令，该命令可以复制文件或目录到目录，还可以创建链接文件、对比文件后进行更新等。</a:t>
            </a:r>
            <a:endParaRPr lang="en-US" altLang="zh-CN" dirty="0"/>
          </a:p>
        </p:txBody>
      </p:sp>
    </p:spTree>
    <p:extLst>
      <p:ext uri="{BB962C8B-B14F-4D97-AF65-F5344CB8AC3E}">
        <p14:creationId xmlns:p14="http://schemas.microsoft.com/office/powerpoint/2010/main" val="1634898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11429" y="1759475"/>
            <a:ext cx="836914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移动目录</a:t>
            </a:r>
          </a:p>
          <a:p>
            <a:pPr indent="457200" latinLnBrk="1"/>
            <a:r>
              <a:rPr lang="zh-CN" altLang="zh-CN" dirty="0"/>
              <a:t>移动目录可以使用命令“</a:t>
            </a:r>
            <a:r>
              <a:rPr lang="en-US" altLang="zh-CN" dirty="0"/>
              <a:t>mv</a:t>
            </a:r>
            <a:r>
              <a:rPr lang="zh-CN" altLang="zh-CN" dirty="0"/>
              <a:t>”，而且该命令也可以对目录或文件进行重命名。</a:t>
            </a:r>
          </a:p>
          <a:p>
            <a:pPr indent="457200" latinLnBrk="1"/>
            <a:r>
              <a:rPr lang="en-US" altLang="zh-CN" b="1" dirty="0"/>
              <a:t>4. </a:t>
            </a:r>
            <a:r>
              <a:rPr lang="zh-CN" altLang="zh-CN" b="1" dirty="0"/>
              <a:t>删除目录</a:t>
            </a:r>
          </a:p>
          <a:p>
            <a:pPr indent="457200" latinLnBrk="1"/>
            <a:r>
              <a:rPr lang="zh-CN" altLang="zh-CN" dirty="0"/>
              <a:t>删除目录的命令有</a:t>
            </a:r>
            <a:r>
              <a:rPr lang="en-US" altLang="zh-CN" dirty="0"/>
              <a:t>2</a:t>
            </a:r>
            <a:r>
              <a:rPr lang="zh-CN" altLang="zh-CN" dirty="0"/>
              <a:t>个，分别是删除空目录的命令“</a:t>
            </a:r>
            <a:r>
              <a:rPr lang="en-US" altLang="zh-CN" dirty="0" err="1"/>
              <a:t>rmdir</a:t>
            </a:r>
            <a:r>
              <a:rPr lang="zh-CN" altLang="zh-CN" dirty="0"/>
              <a:t>”以及删除目录和文件的命令“</a:t>
            </a:r>
            <a:r>
              <a:rPr lang="en-US" altLang="zh-CN" dirty="0"/>
              <a:t>rm</a:t>
            </a:r>
            <a:r>
              <a:rPr lang="zh-CN" altLang="zh-CN" dirty="0"/>
              <a:t>”。</a:t>
            </a:r>
          </a:p>
        </p:txBody>
      </p:sp>
    </p:spTree>
    <p:extLst>
      <p:ext uri="{BB962C8B-B14F-4D97-AF65-F5344CB8AC3E}">
        <p14:creationId xmlns:p14="http://schemas.microsoft.com/office/powerpoint/2010/main" val="1761094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4942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092854" y="3972975"/>
            <a:ext cx="3094117" cy="830997"/>
          </a:xfrm>
          <a:prstGeom prst="rect">
            <a:avLst/>
          </a:prstGeom>
        </p:spPr>
        <p:txBody>
          <a:bodyPr wrap="none">
            <a:spAutoFit/>
          </a:bodyPr>
          <a:lstStyle/>
          <a:p>
            <a:r>
              <a:rPr lang="en-US" altLang="zh-CN" sz="4800" b="1" dirty="0"/>
              <a:t>Linux</a:t>
            </a:r>
            <a:r>
              <a:rPr lang="zh-CN" altLang="zh-CN" sz="4800" b="1" dirty="0"/>
              <a:t>文件</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6206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7963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20474" y="434971"/>
            <a:ext cx="836914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4.4.1 Linux</a:t>
            </a:r>
            <a:r>
              <a:rPr lang="zh-CN" altLang="zh-CN" b="1" dirty="0"/>
              <a:t>中的文件类型</a:t>
            </a:r>
          </a:p>
          <a:p>
            <a:pPr indent="457200" latinLnBrk="1"/>
            <a:r>
              <a:rPr lang="zh-CN" altLang="zh-CN" dirty="0"/>
              <a:t>在</a:t>
            </a:r>
            <a:r>
              <a:rPr lang="en-US" altLang="zh-CN" dirty="0"/>
              <a:t>Linux</a:t>
            </a:r>
            <a:r>
              <a:rPr lang="zh-CN" altLang="zh-CN" dirty="0"/>
              <a:t>中，使用“</a:t>
            </a:r>
            <a:r>
              <a:rPr lang="en-US" altLang="zh-CN" dirty="0"/>
              <a:t>ls -l</a:t>
            </a:r>
            <a:r>
              <a:rPr lang="zh-CN" altLang="zh-CN" dirty="0"/>
              <a:t>”查看文件和文件夹详细信息时，第一个字符就代表了文件的类型，而且也使用了不同的颜色来区分各种不同的文件名。</a:t>
            </a:r>
            <a:r>
              <a:rPr lang="en-US" altLang="zh-CN" dirty="0"/>
              <a:t>Linux</a:t>
            </a:r>
            <a:r>
              <a:rPr lang="zh-CN" altLang="zh-CN" dirty="0"/>
              <a:t>主要的文件类型。</a:t>
            </a:r>
          </a:p>
        </p:txBody>
      </p:sp>
      <p:graphicFrame>
        <p:nvGraphicFramePr>
          <p:cNvPr id="2" name="表格 1">
            <a:extLst>
              <a:ext uri="{FF2B5EF4-FFF2-40B4-BE49-F238E27FC236}">
                <a16:creationId xmlns:a16="http://schemas.microsoft.com/office/drawing/2014/main" id="{9BBC743D-5B2A-4375-9964-4195076DDDDC}"/>
              </a:ext>
            </a:extLst>
          </p:cNvPr>
          <p:cNvGraphicFramePr>
            <a:graphicFrameLocks noGrp="1"/>
          </p:cNvGraphicFramePr>
          <p:nvPr>
            <p:extLst>
              <p:ext uri="{D42A27DB-BD31-4B8C-83A1-F6EECF244321}">
                <p14:modId xmlns:p14="http://schemas.microsoft.com/office/powerpoint/2010/main" val="2333139344"/>
              </p:ext>
            </p:extLst>
          </p:nvPr>
        </p:nvGraphicFramePr>
        <p:xfrm>
          <a:off x="1856552" y="2333877"/>
          <a:ext cx="8896986" cy="3703320"/>
        </p:xfrm>
        <a:graphic>
          <a:graphicData uri="http://schemas.openxmlformats.org/drawingml/2006/table">
            <a:tbl>
              <a:tblPr firstRow="1" firstCol="1" bandRow="1">
                <a:tableStyleId>{F5AB1C69-6EDB-4FF4-983F-18BD219EF322}</a:tableStyleId>
              </a:tblPr>
              <a:tblGrid>
                <a:gridCol w="1459283">
                  <a:extLst>
                    <a:ext uri="{9D8B030D-6E8A-4147-A177-3AD203B41FA5}">
                      <a16:colId xmlns:a16="http://schemas.microsoft.com/office/drawing/2014/main" val="3460562253"/>
                    </a:ext>
                  </a:extLst>
                </a:gridCol>
                <a:gridCol w="747567">
                  <a:extLst>
                    <a:ext uri="{9D8B030D-6E8A-4147-A177-3AD203B41FA5}">
                      <a16:colId xmlns:a16="http://schemas.microsoft.com/office/drawing/2014/main" val="4095224484"/>
                    </a:ext>
                  </a:extLst>
                </a:gridCol>
                <a:gridCol w="896236">
                  <a:extLst>
                    <a:ext uri="{9D8B030D-6E8A-4147-A177-3AD203B41FA5}">
                      <a16:colId xmlns:a16="http://schemas.microsoft.com/office/drawing/2014/main" val="1327854644"/>
                    </a:ext>
                  </a:extLst>
                </a:gridCol>
                <a:gridCol w="5793900">
                  <a:extLst>
                    <a:ext uri="{9D8B030D-6E8A-4147-A177-3AD203B41FA5}">
                      <a16:colId xmlns:a16="http://schemas.microsoft.com/office/drawing/2014/main" val="2717036995"/>
                    </a:ext>
                  </a:extLst>
                </a:gridCol>
              </a:tblGrid>
              <a:tr h="306280">
                <a:tc>
                  <a:txBody>
                    <a:bodyPr/>
                    <a:lstStyle/>
                    <a:p>
                      <a:pPr algn="ctr" latinLnBrk="1">
                        <a:lnSpc>
                          <a:spcPct val="150000"/>
                        </a:lnSpc>
                        <a:spcAft>
                          <a:spcPts val="0"/>
                        </a:spcAft>
                      </a:pPr>
                      <a:r>
                        <a:rPr lang="zh-CN" sz="1800" kern="100">
                          <a:effectLst/>
                        </a:rPr>
                        <a:t>类型</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zh-CN" sz="1800" kern="100">
                          <a:effectLst/>
                        </a:rPr>
                        <a:t>符号</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zh-CN" sz="1800" kern="100">
                          <a:effectLst/>
                        </a:rPr>
                        <a:t>颜色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latinLnBrk="1">
                        <a:lnSpc>
                          <a:spcPct val="150000"/>
                        </a:lnSpc>
                        <a:spcAft>
                          <a:spcPts val="0"/>
                        </a:spcAft>
                      </a:pPr>
                      <a:r>
                        <a:rPr lang="zh-CN" sz="1800" kern="100" dirty="0">
                          <a:effectLst/>
                        </a:rPr>
                        <a:t>说明</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06131911"/>
                  </a:ext>
                </a:extLst>
              </a:tr>
              <a:tr h="612561">
                <a:tc>
                  <a:txBody>
                    <a:bodyPr/>
                    <a:lstStyle/>
                    <a:p>
                      <a:pPr algn="l" latinLnBrk="1">
                        <a:lnSpc>
                          <a:spcPct val="150000"/>
                        </a:lnSpc>
                        <a:spcAft>
                          <a:spcPts val="0"/>
                        </a:spcAft>
                      </a:pPr>
                      <a:r>
                        <a:rPr lang="zh-CN" sz="1800" kern="100" dirty="0">
                          <a:effectLst/>
                        </a:rPr>
                        <a:t>普通文件</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dirty="0">
                          <a:effectLst/>
                        </a:rPr>
                        <a:t>白色</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dirty="0">
                          <a:effectLst/>
                        </a:rPr>
                        <a:t>按照文件内容，可以分为纯文本文档、二进制文件、数据格式文件</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25360406"/>
                  </a:ext>
                </a:extLst>
              </a:tr>
              <a:tr h="306280">
                <a:tc>
                  <a:txBody>
                    <a:bodyPr/>
                    <a:lstStyle/>
                    <a:p>
                      <a:pPr algn="l" latinLnBrk="1">
                        <a:lnSpc>
                          <a:spcPct val="150000"/>
                        </a:lnSpc>
                        <a:spcAft>
                          <a:spcPts val="0"/>
                        </a:spcAft>
                      </a:pPr>
                      <a:r>
                        <a:rPr lang="zh-CN" sz="1800" kern="100">
                          <a:effectLst/>
                        </a:rPr>
                        <a:t>目录</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d</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蓝色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dirty="0">
                          <a:effectLst/>
                        </a:rPr>
                        <a:t>文件夹</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0935920"/>
                  </a:ext>
                </a:extLst>
              </a:tr>
              <a:tr h="306280">
                <a:tc>
                  <a:txBody>
                    <a:bodyPr/>
                    <a:lstStyle/>
                    <a:p>
                      <a:pPr algn="l" latinLnBrk="1">
                        <a:lnSpc>
                          <a:spcPct val="150000"/>
                        </a:lnSpc>
                        <a:spcAft>
                          <a:spcPts val="0"/>
                        </a:spcAft>
                      </a:pPr>
                      <a:r>
                        <a:rPr lang="zh-CN" sz="1800" kern="100">
                          <a:effectLst/>
                        </a:rPr>
                        <a:t>连接文件</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l</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浅蓝</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dirty="0">
                          <a:effectLst/>
                        </a:rPr>
                        <a:t>相当于快捷方式</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148035"/>
                  </a:ext>
                </a:extLst>
              </a:tr>
              <a:tr h="306280">
                <a:tc>
                  <a:txBody>
                    <a:bodyPr/>
                    <a:lstStyle/>
                    <a:p>
                      <a:pPr algn="l" latinLnBrk="1">
                        <a:lnSpc>
                          <a:spcPct val="150000"/>
                        </a:lnSpc>
                        <a:spcAft>
                          <a:spcPts val="0"/>
                        </a:spcAft>
                      </a:pPr>
                      <a:r>
                        <a:rPr lang="zh-CN" sz="1800" kern="100">
                          <a:effectLst/>
                        </a:rPr>
                        <a:t>块设备</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b</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黄色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硬盘、</a:t>
                      </a:r>
                      <a:r>
                        <a:rPr lang="en-US" sz="1800" kern="100">
                          <a:effectLst/>
                        </a:rPr>
                        <a:t>U</a:t>
                      </a:r>
                      <a:r>
                        <a:rPr lang="zh-CN" sz="1800" kern="100">
                          <a:effectLst/>
                        </a:rPr>
                        <a:t>盘、</a:t>
                      </a:r>
                      <a:r>
                        <a:rPr lang="en-US" sz="1800" kern="100">
                          <a:effectLst/>
                        </a:rPr>
                        <a:t>SD</a:t>
                      </a:r>
                      <a:r>
                        <a:rPr lang="zh-CN" sz="1800" kern="100">
                          <a:effectLst/>
                        </a:rPr>
                        <a:t>卡等存储设备等</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68484348"/>
                  </a:ext>
                </a:extLst>
              </a:tr>
              <a:tr h="306280">
                <a:tc>
                  <a:txBody>
                    <a:bodyPr/>
                    <a:lstStyle/>
                    <a:p>
                      <a:pPr algn="l" latinLnBrk="1">
                        <a:lnSpc>
                          <a:spcPct val="150000"/>
                        </a:lnSpc>
                        <a:spcAft>
                          <a:spcPts val="0"/>
                        </a:spcAft>
                      </a:pPr>
                      <a:r>
                        <a:rPr lang="zh-CN" sz="1800" kern="100">
                          <a:effectLst/>
                        </a:rPr>
                        <a:t>字符设备</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c</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黄色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一些串口设备，如键盘、鼠标等</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05527965"/>
                  </a:ext>
                </a:extLst>
              </a:tr>
              <a:tr h="306280">
                <a:tc>
                  <a:txBody>
                    <a:bodyPr/>
                    <a:lstStyle/>
                    <a:p>
                      <a:pPr algn="l" latinLnBrk="1">
                        <a:lnSpc>
                          <a:spcPct val="150000"/>
                        </a:lnSpc>
                        <a:spcAft>
                          <a:spcPts val="0"/>
                        </a:spcAft>
                      </a:pPr>
                      <a:r>
                        <a:rPr lang="zh-CN" sz="1800" kern="100">
                          <a:effectLst/>
                        </a:rPr>
                        <a:t>套接字</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s</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粉色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数据接口文件，常用在网络上的数据链接</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66562019"/>
                  </a:ext>
                </a:extLst>
              </a:tr>
              <a:tr h="612561">
                <a:tc>
                  <a:txBody>
                    <a:bodyPr/>
                    <a:lstStyle/>
                    <a:p>
                      <a:pPr algn="l" latinLnBrk="1">
                        <a:lnSpc>
                          <a:spcPct val="150000"/>
                        </a:lnSpc>
                        <a:spcAft>
                          <a:spcPts val="0"/>
                        </a:spcAft>
                      </a:pPr>
                      <a:r>
                        <a:rPr lang="zh-CN" sz="1800" kern="100">
                          <a:effectLst/>
                        </a:rPr>
                        <a:t>管道</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en-US" sz="1800" kern="100">
                          <a:effectLst/>
                        </a:rPr>
                        <a:t>p</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a:effectLst/>
                        </a:rPr>
                        <a:t>青黄色</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l" latinLnBrk="1">
                        <a:lnSpc>
                          <a:spcPct val="150000"/>
                        </a:lnSpc>
                        <a:spcAft>
                          <a:spcPts val="0"/>
                        </a:spcAft>
                      </a:pPr>
                      <a:r>
                        <a:rPr lang="zh-CN" sz="1800" kern="100" dirty="0">
                          <a:effectLst/>
                        </a:rPr>
                        <a:t>解决多个程序同时访问同一个文件造成错误的情况，一种先进先出的队列文件</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35610403"/>
                  </a:ext>
                </a:extLst>
              </a:tr>
            </a:tbl>
          </a:graphicData>
        </a:graphic>
      </p:graphicFrame>
    </p:spTree>
    <p:extLst>
      <p:ext uri="{BB962C8B-B14F-4D97-AF65-F5344CB8AC3E}">
        <p14:creationId xmlns:p14="http://schemas.microsoft.com/office/powerpoint/2010/main" val="3687869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94820"/>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95430" y="1510342"/>
            <a:ext cx="9115444" cy="378016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文件系统是计算机中数据的存储和组织形式，大多数读者接触比较多的就是</a:t>
            </a:r>
            <a:r>
              <a:rPr lang="en-US" altLang="zh-CN" dirty="0"/>
              <a:t>Windows</a:t>
            </a:r>
            <a:r>
              <a:rPr lang="zh-CN" altLang="zh-CN" dirty="0"/>
              <a:t>的</a:t>
            </a:r>
            <a:r>
              <a:rPr lang="en-US" altLang="zh-CN" dirty="0"/>
              <a:t>NTFS</a:t>
            </a:r>
            <a:r>
              <a:rPr lang="zh-CN" altLang="zh-CN" dirty="0"/>
              <a:t>文件系统、</a:t>
            </a:r>
            <a:r>
              <a:rPr lang="en-US" altLang="zh-CN" dirty="0"/>
              <a:t>U</a:t>
            </a:r>
            <a:r>
              <a:rPr lang="zh-CN" altLang="zh-CN" dirty="0"/>
              <a:t>盘的</a:t>
            </a:r>
            <a:r>
              <a:rPr lang="en-US" altLang="zh-CN" dirty="0"/>
              <a:t>FAT32</a:t>
            </a:r>
            <a:r>
              <a:rPr lang="zh-CN" altLang="zh-CN" dirty="0"/>
              <a:t>文件系统。而在</a:t>
            </a:r>
            <a:r>
              <a:rPr lang="en-US" altLang="zh-CN" dirty="0"/>
              <a:t>Linux</a:t>
            </a:r>
            <a:r>
              <a:rPr lang="zh-CN" altLang="zh-CN" dirty="0"/>
              <a:t>中，最常见的是</a:t>
            </a:r>
            <a:r>
              <a:rPr lang="en-US" altLang="zh-CN" dirty="0"/>
              <a:t>Ext4</a:t>
            </a:r>
            <a:r>
              <a:rPr lang="zh-CN" altLang="zh-CN" dirty="0"/>
              <a:t>文件系统。本章就将着重介绍</a:t>
            </a:r>
            <a:r>
              <a:rPr lang="en-US" altLang="zh-CN" dirty="0"/>
              <a:t>Linux</a:t>
            </a:r>
            <a:r>
              <a:rPr lang="zh-CN" altLang="zh-CN" dirty="0"/>
              <a:t>中文件系统的特点，组织结构以及文件系统中常见命令的使用方法等内容。</a:t>
            </a:r>
          </a:p>
          <a:p>
            <a:pPr indent="457200" latinLnBrk="1"/>
            <a:r>
              <a:rPr lang="zh-CN" altLang="zh-CN" b="1" dirty="0"/>
              <a:t>本章重点难点：</a:t>
            </a:r>
            <a:endParaRPr lang="zh-CN" altLang="zh-CN" dirty="0"/>
          </a:p>
          <a:p>
            <a:pPr indent="457200" latinLnBrk="1"/>
            <a:r>
              <a:rPr lang="en-US" altLang="zh-CN" dirty="0"/>
              <a:t>Linux</a:t>
            </a:r>
            <a:r>
              <a:rPr lang="zh-CN" altLang="zh-CN" dirty="0"/>
              <a:t>文件系统</a:t>
            </a:r>
          </a:p>
          <a:p>
            <a:pPr indent="457200" latinLnBrk="1"/>
            <a:r>
              <a:rPr lang="en-US" altLang="zh-CN" dirty="0"/>
              <a:t>Linux</a:t>
            </a:r>
            <a:r>
              <a:rPr lang="zh-CN" altLang="zh-CN" dirty="0"/>
              <a:t>目录管理</a:t>
            </a:r>
          </a:p>
          <a:p>
            <a:pPr indent="457200" latinLnBrk="1"/>
            <a:r>
              <a:rPr lang="en-US" altLang="zh-CN" dirty="0"/>
              <a:t>Linux</a:t>
            </a:r>
            <a:r>
              <a:rPr lang="zh-CN" altLang="zh-CN" dirty="0"/>
              <a:t>文件管理</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882913"/>
            <a:ext cx="9842582" cy="465561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4.4.2 Linux</a:t>
            </a:r>
            <a:r>
              <a:rPr lang="zh-CN" altLang="zh-CN" b="1" dirty="0"/>
              <a:t>中的文件名与目录名</a:t>
            </a:r>
          </a:p>
          <a:p>
            <a:pPr indent="457200" latinLnBrk="1"/>
            <a:r>
              <a:rPr lang="zh-CN" altLang="zh-CN" dirty="0"/>
              <a:t>在</a:t>
            </a:r>
            <a:r>
              <a:rPr lang="en-US" altLang="zh-CN" dirty="0"/>
              <a:t>Linux</a:t>
            </a:r>
            <a:r>
              <a:rPr lang="zh-CN" altLang="zh-CN" dirty="0"/>
              <a:t>系统中，一切都是文件，既然是文件，就必须要有文件名。同其他系统相比，</a:t>
            </a:r>
            <a:r>
              <a:rPr lang="en-US" altLang="zh-CN" dirty="0"/>
              <a:t>Linux</a:t>
            </a:r>
            <a:r>
              <a:rPr lang="zh-CN" altLang="zh-CN" dirty="0"/>
              <a:t>操作系统对文件或目录命名的要求相对比较宽松。</a:t>
            </a:r>
          </a:p>
          <a:p>
            <a:pPr indent="457200" latinLnBrk="1"/>
            <a:r>
              <a:rPr lang="zh-CN" altLang="zh-CN" dirty="0"/>
              <a:t>除了字符“</a:t>
            </a:r>
            <a:r>
              <a:rPr lang="en-US" altLang="zh-CN" dirty="0"/>
              <a:t>/”</a:t>
            </a:r>
            <a:r>
              <a:rPr lang="zh-CN" altLang="zh-CN" dirty="0"/>
              <a:t>之外，所有的字符都可以使用，但是要注意，在目录名或文件名中，使用某些特殊字符并不是明智之举。例如，在命名时应避免使用</a:t>
            </a:r>
            <a:r>
              <a:rPr lang="en-US" altLang="zh-CN" dirty="0"/>
              <a:t>&lt;</a:t>
            </a:r>
            <a:r>
              <a:rPr lang="zh-CN" altLang="zh-CN" dirty="0"/>
              <a:t>、</a:t>
            </a:r>
            <a:r>
              <a:rPr lang="en-US" altLang="zh-CN" dirty="0"/>
              <a:t>&gt;</a:t>
            </a:r>
            <a:r>
              <a:rPr lang="zh-CN" altLang="zh-CN" dirty="0"/>
              <a:t>、？、</a:t>
            </a:r>
            <a:r>
              <a:rPr lang="en-US" altLang="zh-CN" dirty="0"/>
              <a:t>*</a:t>
            </a:r>
            <a:r>
              <a:rPr lang="zh-CN" altLang="zh-CN" dirty="0"/>
              <a:t>和非打印字符等。如果一个文件名中包含了特殊字符，例如空格，那么在访问这个文件时就需要使用引号将文件名括起来。</a:t>
            </a:r>
          </a:p>
          <a:p>
            <a:pPr indent="457200" latinLnBrk="1"/>
            <a:r>
              <a:rPr lang="zh-CN" altLang="zh-CN" dirty="0"/>
              <a:t>目录名或文件名的长度不能超过</a:t>
            </a:r>
            <a:r>
              <a:rPr lang="en-US" altLang="zh-CN" dirty="0"/>
              <a:t>255</a:t>
            </a:r>
            <a:r>
              <a:rPr lang="zh-CN" altLang="zh-CN" dirty="0"/>
              <a:t>个英文字符（中文的话是</a:t>
            </a:r>
            <a:r>
              <a:rPr lang="en-US" altLang="zh-CN" dirty="0"/>
              <a:t>128</a:t>
            </a:r>
            <a:r>
              <a:rPr lang="zh-CN" altLang="zh-CN" dirty="0"/>
              <a:t>个字符）。</a:t>
            </a:r>
          </a:p>
          <a:p>
            <a:pPr indent="457200" latinLnBrk="1"/>
            <a:r>
              <a:rPr lang="zh-CN" altLang="zh-CN" dirty="0"/>
              <a:t>目录名或文件名是区分大小写的。如</a:t>
            </a:r>
            <a:r>
              <a:rPr lang="en-US" altLang="zh-CN" dirty="0"/>
              <a:t>test</a:t>
            </a:r>
            <a:r>
              <a:rPr lang="zh-CN" altLang="zh-CN" dirty="0"/>
              <a:t>和</a:t>
            </a:r>
            <a:r>
              <a:rPr lang="en-US" altLang="zh-CN" dirty="0"/>
              <a:t>Test</a:t>
            </a:r>
            <a:r>
              <a:rPr lang="zh-CN" altLang="zh-CN" dirty="0"/>
              <a:t>是互不相同的目录名或文件名，但使用字符大小写来区分不同的文件或目录也是不明智的。文件和目录的名字不能相同。</a:t>
            </a:r>
          </a:p>
        </p:txBody>
      </p:sp>
    </p:spTree>
    <p:extLst>
      <p:ext uri="{BB962C8B-B14F-4D97-AF65-F5344CB8AC3E}">
        <p14:creationId xmlns:p14="http://schemas.microsoft.com/office/powerpoint/2010/main" val="3582833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7532" y="911488"/>
            <a:ext cx="8676935" cy="463206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4.4.3 Linux</a:t>
            </a:r>
            <a:r>
              <a:rPr lang="zh-CN" altLang="zh-CN" b="1" dirty="0"/>
              <a:t>文件的管理</a:t>
            </a:r>
          </a:p>
          <a:p>
            <a:pPr indent="457200" latinLnBrk="1"/>
            <a:r>
              <a:rPr lang="zh-CN" altLang="zh-CN" dirty="0"/>
              <a:t>在</a:t>
            </a:r>
            <a:r>
              <a:rPr lang="en-US" altLang="zh-CN" dirty="0"/>
              <a:t>Linux</a:t>
            </a:r>
            <a:r>
              <a:rPr lang="zh-CN" altLang="zh-CN" dirty="0"/>
              <a:t>中，文件的管理包括创建文件、编辑文件、复制文件、移动文件、删除文件等操作。</a:t>
            </a:r>
          </a:p>
          <a:p>
            <a:pPr indent="457200" latinLnBrk="1"/>
            <a:r>
              <a:rPr lang="en-US" altLang="zh-CN" b="1" dirty="0"/>
              <a:t>1. </a:t>
            </a:r>
            <a:r>
              <a:rPr lang="zh-CN" altLang="zh-CN" b="1" dirty="0"/>
              <a:t>创建文件</a:t>
            </a:r>
          </a:p>
          <a:p>
            <a:pPr indent="457200" latinLnBrk="1"/>
            <a:r>
              <a:rPr lang="zh-CN" altLang="zh-CN" dirty="0"/>
              <a:t>创建文件的方法有很多种，根据不同的文件形式有不同的创建方法。比较常用的就是使用“</a:t>
            </a:r>
            <a:r>
              <a:rPr lang="en-US" altLang="zh-CN" dirty="0"/>
              <a:t>touch</a:t>
            </a:r>
            <a:r>
              <a:rPr lang="zh-CN" altLang="zh-CN" dirty="0"/>
              <a:t>”命令创建文件。</a:t>
            </a:r>
            <a:endParaRPr lang="en-US" altLang="zh-CN" dirty="0"/>
          </a:p>
          <a:p>
            <a:pPr indent="457200" latinLnBrk="1"/>
            <a:r>
              <a:rPr lang="en-US" altLang="zh-CN" b="1" dirty="0"/>
              <a:t>2. </a:t>
            </a:r>
            <a:r>
              <a:rPr lang="zh-CN" altLang="zh-CN" b="1" dirty="0"/>
              <a:t>复制文件</a:t>
            </a:r>
          </a:p>
          <a:p>
            <a:pPr indent="457200" latinLnBrk="1"/>
            <a:r>
              <a:rPr lang="zh-CN" altLang="zh-CN" dirty="0"/>
              <a:t>文件的复制仍然可以使用“</a:t>
            </a:r>
            <a:r>
              <a:rPr lang="en-US" altLang="zh-CN" dirty="0"/>
              <a:t>cp</a:t>
            </a:r>
            <a:r>
              <a:rPr lang="zh-CN" altLang="zh-CN" dirty="0"/>
              <a:t>”命令，因为不是目录，不需要带有</a:t>
            </a:r>
            <a:r>
              <a:rPr lang="en-US" altLang="zh-CN" dirty="0"/>
              <a:t>-r</a:t>
            </a:r>
            <a:r>
              <a:rPr lang="zh-CN" altLang="zh-CN" dirty="0"/>
              <a:t>的参数。另外</a:t>
            </a:r>
            <a:r>
              <a:rPr lang="en-US" altLang="zh-CN" dirty="0"/>
              <a:t>cp</a:t>
            </a:r>
            <a:r>
              <a:rPr lang="zh-CN" altLang="zh-CN" dirty="0"/>
              <a:t>命令除了可以复制外，还可以创建符号链接、保留原文件或目录属性以及备份文件。</a:t>
            </a:r>
          </a:p>
        </p:txBody>
      </p:sp>
    </p:spTree>
    <p:extLst>
      <p:ext uri="{BB962C8B-B14F-4D97-AF65-F5344CB8AC3E}">
        <p14:creationId xmlns:p14="http://schemas.microsoft.com/office/powerpoint/2010/main" val="1532892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2634" y="1511563"/>
            <a:ext cx="948673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移动文件</a:t>
            </a:r>
          </a:p>
          <a:p>
            <a:pPr indent="457200" latinLnBrk="1"/>
            <a:r>
              <a:rPr lang="zh-CN" altLang="zh-CN" dirty="0"/>
              <a:t>移动文件使用的命令也是“</a:t>
            </a:r>
            <a:r>
              <a:rPr lang="en-US" altLang="zh-CN" dirty="0"/>
              <a:t>mv</a:t>
            </a:r>
            <a:r>
              <a:rPr lang="zh-CN" altLang="zh-CN" dirty="0"/>
              <a:t>”，为防止被覆盖可以使用“</a:t>
            </a:r>
            <a:r>
              <a:rPr lang="en-US" altLang="zh-CN" dirty="0"/>
              <a:t>-</a:t>
            </a:r>
            <a:r>
              <a:rPr lang="en-US" altLang="zh-CN" dirty="0" err="1"/>
              <a:t>i</a:t>
            </a:r>
            <a:r>
              <a:rPr lang="zh-CN" altLang="zh-CN" dirty="0"/>
              <a:t>”及“</a:t>
            </a:r>
            <a:r>
              <a:rPr lang="en-US" altLang="zh-CN" dirty="0"/>
              <a:t>-b</a:t>
            </a:r>
            <a:r>
              <a:rPr lang="zh-CN" altLang="zh-CN" dirty="0"/>
              <a:t>”参数。</a:t>
            </a:r>
            <a:endParaRPr lang="en-US" altLang="zh-CN" dirty="0"/>
          </a:p>
          <a:p>
            <a:pPr indent="457200" latinLnBrk="1"/>
            <a:r>
              <a:rPr lang="en-US" altLang="zh-CN" b="1" dirty="0"/>
              <a:t>4. </a:t>
            </a:r>
            <a:r>
              <a:rPr lang="zh-CN" altLang="zh-CN" b="1" dirty="0"/>
              <a:t>删除文件</a:t>
            </a:r>
          </a:p>
          <a:p>
            <a:pPr indent="457200" latinLnBrk="1"/>
            <a:r>
              <a:rPr lang="zh-CN" altLang="zh-CN" dirty="0"/>
              <a:t>删除文件也用“</a:t>
            </a:r>
            <a:r>
              <a:rPr lang="en-US" altLang="zh-CN" dirty="0"/>
              <a:t>rm</a:t>
            </a:r>
            <a:r>
              <a:rPr lang="zh-CN" altLang="zh-CN" dirty="0"/>
              <a:t>”命令，删除文件不需要带“</a:t>
            </a:r>
            <a:r>
              <a:rPr lang="en-US" altLang="zh-CN" dirty="0"/>
              <a:t>-r</a:t>
            </a:r>
            <a:r>
              <a:rPr lang="zh-CN" altLang="zh-CN" dirty="0"/>
              <a:t>”参数。</a:t>
            </a:r>
          </a:p>
          <a:p>
            <a:pPr indent="457200" latinLnBrk="1"/>
            <a:r>
              <a:rPr lang="en-US" altLang="zh-CN" b="1" dirty="0"/>
              <a:t>5. </a:t>
            </a:r>
            <a:r>
              <a:rPr lang="zh-CN" altLang="zh-CN" b="1" dirty="0"/>
              <a:t>搜索文件</a:t>
            </a:r>
          </a:p>
          <a:p>
            <a:pPr indent="457200" latinLnBrk="1"/>
            <a:r>
              <a:rPr lang="zh-CN" altLang="zh-CN" dirty="0"/>
              <a:t>文件的搜索功能在</a:t>
            </a:r>
            <a:r>
              <a:rPr lang="en-US" altLang="zh-CN" dirty="0"/>
              <a:t>Linux</a:t>
            </a:r>
            <a:r>
              <a:rPr lang="zh-CN" altLang="zh-CN" dirty="0"/>
              <a:t>中非常常用，“</a:t>
            </a:r>
            <a:r>
              <a:rPr lang="en-US" altLang="zh-CN" dirty="0"/>
              <a:t>which</a:t>
            </a:r>
            <a:r>
              <a:rPr lang="zh-CN" altLang="zh-CN" dirty="0"/>
              <a:t>”、“</a:t>
            </a:r>
            <a:r>
              <a:rPr lang="en-US" altLang="zh-CN" dirty="0"/>
              <a:t>locate</a:t>
            </a:r>
            <a:r>
              <a:rPr lang="zh-CN" altLang="zh-CN" dirty="0"/>
              <a:t>”、“</a:t>
            </a:r>
            <a:r>
              <a:rPr lang="en-US" altLang="zh-CN" dirty="0"/>
              <a:t>find</a:t>
            </a:r>
            <a:r>
              <a:rPr lang="zh-CN" altLang="zh-CN" dirty="0"/>
              <a:t>”命令都可以进行搜索。</a:t>
            </a:r>
          </a:p>
        </p:txBody>
      </p:sp>
    </p:spTree>
    <p:extLst>
      <p:ext uri="{BB962C8B-B14F-4D97-AF65-F5344CB8AC3E}">
        <p14:creationId xmlns:p14="http://schemas.microsoft.com/office/powerpoint/2010/main" val="744937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3435" y="1159399"/>
            <a:ext cx="9185130" cy="418914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4.4.4 </a:t>
            </a:r>
            <a:r>
              <a:rPr lang="zh-CN" altLang="zh-CN" b="1" dirty="0"/>
              <a:t>查看及筛选文件内容</a:t>
            </a:r>
          </a:p>
          <a:p>
            <a:pPr indent="457200" latinLnBrk="1"/>
            <a:r>
              <a:rPr lang="en-US" altLang="zh-CN" dirty="0"/>
              <a:t>Linux</a:t>
            </a:r>
            <a:r>
              <a:rPr lang="zh-CN" altLang="zh-CN" dirty="0"/>
              <a:t>中存在很多配置文件，用户可以查看其内容，学习软件的配置，也可以按照关键字筛选出关键字所在的行。</a:t>
            </a:r>
          </a:p>
          <a:p>
            <a:pPr indent="457200" latinLnBrk="1"/>
            <a:r>
              <a:rPr lang="en-US" altLang="zh-CN" b="1" dirty="0"/>
              <a:t>1. </a:t>
            </a:r>
            <a:r>
              <a:rPr lang="zh-CN" altLang="zh-CN" b="1" dirty="0"/>
              <a:t>查看文件内容的方法</a:t>
            </a:r>
          </a:p>
          <a:p>
            <a:pPr indent="457200"/>
            <a:r>
              <a:rPr lang="zh-CN" altLang="zh-CN" dirty="0"/>
              <a:t>除了配置文件外日志文件、代码文件等，都可能需要查看其内容。在</a:t>
            </a:r>
            <a:r>
              <a:rPr lang="en-US" altLang="zh-CN" dirty="0"/>
              <a:t>Linux</a:t>
            </a:r>
            <a:r>
              <a:rPr lang="zh-CN" altLang="zh-CN" dirty="0"/>
              <a:t>中，通过命令可以将文件内容显示在终端窗口中。</a:t>
            </a:r>
            <a:endParaRPr lang="en-US" altLang="zh-CN" dirty="0"/>
          </a:p>
          <a:p>
            <a:pPr indent="457200" latinLnBrk="1"/>
            <a:r>
              <a:rPr lang="en-US" altLang="zh-CN" b="1" dirty="0"/>
              <a:t>2. </a:t>
            </a:r>
            <a:r>
              <a:rPr lang="zh-CN" altLang="zh-CN" b="1" dirty="0"/>
              <a:t>按条件搜索并输出文档内容的方法</a:t>
            </a:r>
          </a:p>
          <a:p>
            <a:pPr indent="457200"/>
            <a:r>
              <a:rPr lang="en-US" altLang="zh-CN" dirty="0"/>
              <a:t>grep</a:t>
            </a:r>
            <a:r>
              <a:rPr lang="zh-CN" altLang="zh-CN" dirty="0"/>
              <a:t>命令用于查找内容包含指定内容的文件，如果发现某文件的某内容符合所指定的内容，</a:t>
            </a:r>
            <a:r>
              <a:rPr lang="en-US" altLang="zh-CN" dirty="0"/>
              <a:t>grep</a:t>
            </a:r>
            <a:r>
              <a:rPr lang="zh-CN" altLang="zh-CN" dirty="0"/>
              <a:t>命令会把含有指定内容的那一行显示出来。</a:t>
            </a:r>
          </a:p>
        </p:txBody>
      </p:sp>
    </p:spTree>
    <p:extLst>
      <p:ext uri="{BB962C8B-B14F-4D97-AF65-F5344CB8AC3E}">
        <p14:creationId xmlns:p14="http://schemas.microsoft.com/office/powerpoint/2010/main" val="3397813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3435" y="670705"/>
            <a:ext cx="918513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4.4.5 </a:t>
            </a:r>
            <a:r>
              <a:rPr lang="zh-CN" altLang="zh-CN" b="1" dirty="0"/>
              <a:t>文档的编辑</a:t>
            </a:r>
          </a:p>
          <a:p>
            <a:pPr indent="457200" latinLnBrk="1"/>
            <a:r>
              <a:rPr lang="zh-CN" altLang="zh-CN" dirty="0"/>
              <a:t>在</a:t>
            </a:r>
            <a:r>
              <a:rPr lang="en-US" altLang="zh-CN" dirty="0"/>
              <a:t>Linux</a:t>
            </a:r>
            <a:r>
              <a:rPr lang="zh-CN" altLang="zh-CN" dirty="0"/>
              <a:t>中，有很多参数需要在配置文件中更改，此时就需要对配置进行编辑操作。在</a:t>
            </a:r>
            <a:r>
              <a:rPr lang="en-US" altLang="zh-CN" dirty="0"/>
              <a:t>Linux</a:t>
            </a:r>
            <a:r>
              <a:rPr lang="zh-CN" altLang="zh-CN" dirty="0"/>
              <a:t>中，编辑文档的软件有很多，除了在图形化界面进行修改外，还可以在命令窗口中，通过文档编辑器进行修改，这在服务器领域非常常见。</a:t>
            </a:r>
          </a:p>
          <a:p>
            <a:pPr marL="457200" indent="457200" latinLnBrk="1">
              <a:buAutoNum type="arabicPeriod"/>
            </a:pPr>
            <a:r>
              <a:rPr lang="en-US" altLang="zh-CN" b="1" dirty="0"/>
              <a:t>Vim</a:t>
            </a:r>
            <a:r>
              <a:rPr lang="zh-CN" altLang="zh-CN" b="1" dirty="0"/>
              <a:t>编辑器简介</a:t>
            </a:r>
            <a:endParaRPr lang="en-US" altLang="zh-CN" b="1" dirty="0"/>
          </a:p>
          <a:p>
            <a:pPr indent="457200" latinLnBrk="1"/>
            <a:r>
              <a:rPr lang="en-US" altLang="zh-CN" dirty="0"/>
              <a:t>Vim</a:t>
            </a:r>
            <a:r>
              <a:rPr lang="zh-CN" altLang="zh-CN" dirty="0"/>
              <a:t>是从</a:t>
            </a:r>
            <a:r>
              <a:rPr lang="en-US" altLang="zh-CN" dirty="0"/>
              <a:t>vi</a:t>
            </a:r>
            <a:r>
              <a:rPr lang="zh-CN" altLang="zh-CN" dirty="0"/>
              <a:t>发展出来的一个文本编辑器。</a:t>
            </a:r>
            <a:endParaRPr lang="en-US" altLang="zh-CN" dirty="0"/>
          </a:p>
          <a:p>
            <a:pPr indent="457200" latinLnBrk="1"/>
            <a:r>
              <a:rPr lang="en-US" altLang="zh-CN" b="1" dirty="0"/>
              <a:t>2.   Vim</a:t>
            </a:r>
            <a:r>
              <a:rPr lang="zh-CN" altLang="zh-CN" b="1" dirty="0"/>
              <a:t>的安装</a:t>
            </a:r>
          </a:p>
          <a:p>
            <a:pPr indent="457200"/>
            <a:r>
              <a:rPr lang="zh-CN" altLang="zh-CN" dirty="0"/>
              <a:t>默认情况下，</a:t>
            </a:r>
            <a:r>
              <a:rPr lang="en-US" altLang="zh-CN" dirty="0"/>
              <a:t>Vim</a:t>
            </a:r>
            <a:r>
              <a:rPr lang="zh-CN" altLang="zh-CN" dirty="0"/>
              <a:t>编辑器并没有安装，而自带的是</a:t>
            </a:r>
            <a:r>
              <a:rPr lang="en-US" altLang="zh-CN" dirty="0"/>
              <a:t>Vi</a:t>
            </a:r>
            <a:r>
              <a:rPr lang="zh-CN" altLang="zh-CN" dirty="0"/>
              <a:t>编辑器，用户需要安装</a:t>
            </a:r>
            <a:r>
              <a:rPr lang="en-US" altLang="zh-CN" dirty="0"/>
              <a:t>Vim</a:t>
            </a:r>
            <a:r>
              <a:rPr lang="zh-CN" altLang="zh-CN" dirty="0"/>
              <a:t>才可以使用。</a:t>
            </a:r>
            <a:endParaRPr lang="en-US" altLang="zh-CN" dirty="0"/>
          </a:p>
          <a:p>
            <a:pPr indent="457200" latinLnBrk="1"/>
            <a:r>
              <a:rPr lang="en-US" altLang="zh-CN" b="1" dirty="0"/>
              <a:t>3.   Vim</a:t>
            </a:r>
            <a:r>
              <a:rPr lang="zh-CN" altLang="zh-CN" b="1" dirty="0"/>
              <a:t>的三种工作模式</a:t>
            </a:r>
          </a:p>
          <a:p>
            <a:pPr indent="457200" latinLnBrk="1"/>
            <a:r>
              <a:rPr lang="en-US" altLang="zh-CN" dirty="0"/>
              <a:t>Vim</a:t>
            </a:r>
            <a:r>
              <a:rPr lang="zh-CN" altLang="zh-CN" dirty="0"/>
              <a:t>共有</a:t>
            </a:r>
            <a:r>
              <a:rPr lang="en-US" altLang="zh-CN" dirty="0"/>
              <a:t>3</a:t>
            </a:r>
            <a:r>
              <a:rPr lang="zh-CN" altLang="zh-CN" dirty="0"/>
              <a:t>种工作模式，分别是命令行模式、输入模式、末行模式。</a:t>
            </a:r>
          </a:p>
        </p:txBody>
      </p:sp>
    </p:spTree>
    <p:extLst>
      <p:ext uri="{BB962C8B-B14F-4D97-AF65-F5344CB8AC3E}">
        <p14:creationId xmlns:p14="http://schemas.microsoft.com/office/powerpoint/2010/main" val="3002648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53612" y="377823"/>
            <a:ext cx="788477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Vim</a:t>
            </a:r>
            <a:r>
              <a:rPr lang="zh-CN" altLang="zh-CN" b="1" dirty="0"/>
              <a:t>的基本操作</a:t>
            </a:r>
          </a:p>
          <a:p>
            <a:pPr indent="457200"/>
            <a:r>
              <a:rPr lang="en-US" altLang="zh-CN" dirty="0"/>
              <a:t>Vim</a:t>
            </a:r>
            <a:r>
              <a:rPr lang="zh-CN" altLang="zh-CN" dirty="0"/>
              <a:t>的基本操作包括了光标的操作、屏幕操作和文本的修改。</a:t>
            </a:r>
            <a:endParaRPr lang="en-US" altLang="zh-CN" dirty="0"/>
          </a:p>
          <a:p>
            <a:pPr indent="457200" latinLnBrk="1"/>
            <a:r>
              <a:rPr lang="en-US" altLang="zh-CN" b="1" dirty="0"/>
              <a:t>5. nano</a:t>
            </a:r>
            <a:r>
              <a:rPr lang="zh-CN" altLang="zh-CN" b="1" dirty="0"/>
              <a:t>编辑器简介</a:t>
            </a:r>
          </a:p>
          <a:p>
            <a:pPr indent="457200" latinLnBrk="1"/>
            <a:r>
              <a:rPr lang="en-US" altLang="zh-CN" dirty="0"/>
              <a:t>nano</a:t>
            </a:r>
            <a:r>
              <a:rPr lang="zh-CN" altLang="zh-CN" dirty="0"/>
              <a:t>是</a:t>
            </a:r>
            <a:r>
              <a:rPr lang="en-US" altLang="zh-CN" dirty="0"/>
              <a:t>Unix</a:t>
            </a:r>
            <a:r>
              <a:rPr lang="zh-CN" altLang="zh-CN" dirty="0"/>
              <a:t>和类</a:t>
            </a:r>
            <a:r>
              <a:rPr lang="en-US" altLang="zh-CN" dirty="0"/>
              <a:t>Unix</a:t>
            </a:r>
            <a:r>
              <a:rPr lang="zh-CN" altLang="zh-CN" dirty="0"/>
              <a:t>系统中的一个文本编辑器。</a:t>
            </a:r>
            <a:endParaRPr lang="en-US" altLang="zh-CN" dirty="0"/>
          </a:p>
          <a:p>
            <a:pPr indent="457200" latinLnBrk="1"/>
            <a:r>
              <a:rPr lang="en-US" altLang="zh-CN" b="1" dirty="0"/>
              <a:t>6. </a:t>
            </a:r>
            <a:r>
              <a:rPr lang="en-US" altLang="zh-CN" b="1" dirty="0" err="1"/>
              <a:t>gedit</a:t>
            </a:r>
            <a:r>
              <a:rPr lang="zh-CN" altLang="zh-CN" b="1" dirty="0"/>
              <a:t>编辑器简介</a:t>
            </a:r>
          </a:p>
          <a:p>
            <a:pPr indent="457200" latinLnBrk="1"/>
            <a:r>
              <a:rPr lang="zh-CN" altLang="zh-CN" dirty="0"/>
              <a:t>图形界面编辑器最常使用的就是</a:t>
            </a:r>
            <a:r>
              <a:rPr lang="en-US" altLang="zh-CN" dirty="0" err="1"/>
              <a:t>gedit</a:t>
            </a:r>
            <a:r>
              <a:rPr lang="zh-CN" altLang="zh-CN" dirty="0"/>
              <a:t>了。</a:t>
            </a:r>
          </a:p>
        </p:txBody>
      </p:sp>
      <p:pic>
        <p:nvPicPr>
          <p:cNvPr id="1026" name="图片 1">
            <a:extLst>
              <a:ext uri="{FF2B5EF4-FFF2-40B4-BE49-F238E27FC236}">
                <a16:creationId xmlns:a16="http://schemas.microsoft.com/office/drawing/2014/main" id="{64CDCFFF-D1CB-435F-BDC3-50853D0BAD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378" y="3200059"/>
            <a:ext cx="379095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EE131D9F-FD2C-4C9C-A892-EDB1F26701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3591" y="3200059"/>
            <a:ext cx="332001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988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9485" y="492126"/>
            <a:ext cx="942733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4.4.6 </a:t>
            </a:r>
            <a:r>
              <a:rPr lang="zh-CN" altLang="zh-CN" b="1" dirty="0"/>
              <a:t>输入输出重定向</a:t>
            </a:r>
          </a:p>
          <a:p>
            <a:pPr indent="457200" latinLnBrk="1"/>
            <a:r>
              <a:rPr lang="zh-CN" altLang="zh-CN" dirty="0"/>
              <a:t>在执行命令时，通常会自动打开</a:t>
            </a:r>
            <a:r>
              <a:rPr lang="en-US" altLang="zh-CN" dirty="0"/>
              <a:t>3</a:t>
            </a:r>
            <a:r>
              <a:rPr lang="zh-CN" altLang="zh-CN" dirty="0"/>
              <a:t>个文档：标准输入文档、标准输出文档以及标准错误输出文档。标准输入对应着终端的键盘、标准输出和标准错误输出对应着终端屏幕。进程从标准输入文档中获取到输入数据，将正常的输出数据输出到标准输出文档，而将错误信息输出到标准错误文档中。</a:t>
            </a:r>
          </a:p>
          <a:p>
            <a:pPr indent="457200" latinLnBrk="1"/>
            <a:r>
              <a:rPr lang="en-US" altLang="zh-CN" b="1" dirty="0"/>
              <a:t>1. </a:t>
            </a:r>
            <a:r>
              <a:rPr lang="zh-CN" altLang="zh-CN" b="1" dirty="0"/>
              <a:t>输入重定向</a:t>
            </a:r>
          </a:p>
          <a:p>
            <a:pPr indent="457200" latinLnBrk="1"/>
            <a:r>
              <a:rPr lang="zh-CN" altLang="zh-CN" dirty="0"/>
              <a:t>从标准输入录入数据时，输入的数据系统没有保存，使用一次就会消失，下次需要重新输入。</a:t>
            </a:r>
            <a:endParaRPr lang="en-US" altLang="zh-CN" dirty="0"/>
          </a:p>
          <a:p>
            <a:pPr indent="457200" latinLnBrk="1"/>
            <a:r>
              <a:rPr lang="en-US" altLang="zh-CN" b="1" dirty="0"/>
              <a:t>2. </a:t>
            </a:r>
            <a:r>
              <a:rPr lang="zh-CN" altLang="zh-CN" b="1" dirty="0"/>
              <a:t>输出重定向</a:t>
            </a:r>
          </a:p>
          <a:p>
            <a:pPr indent="457200"/>
            <a:r>
              <a:rPr lang="zh-CN" altLang="zh-CN" dirty="0"/>
              <a:t>输入到屏幕上的数据只能看而不能进行处理，在</a:t>
            </a:r>
            <a:r>
              <a:rPr lang="en-US" altLang="zh-CN" dirty="0"/>
              <a:t>Linux</a:t>
            </a:r>
            <a:r>
              <a:rPr lang="zh-CN" altLang="zh-CN" dirty="0"/>
              <a:t>中支持将输出重新定向到文件中，也就是写入文件而不在屏幕上显示。此时使用“</a:t>
            </a:r>
            <a:r>
              <a:rPr lang="en-US" altLang="zh-CN" dirty="0"/>
              <a:t>&gt;</a:t>
            </a:r>
            <a:r>
              <a:rPr lang="zh-CN" altLang="zh-CN" dirty="0"/>
              <a:t>”代表替换，使用“</a:t>
            </a:r>
            <a:r>
              <a:rPr lang="en-US" altLang="zh-CN" dirty="0"/>
              <a:t>&gt;&gt;</a:t>
            </a:r>
            <a:r>
              <a:rPr lang="zh-CN" altLang="zh-CN" dirty="0"/>
              <a:t>”代表追加。</a:t>
            </a:r>
            <a:endParaRPr lang="en-US" altLang="zh-CN" dirty="0"/>
          </a:p>
        </p:txBody>
      </p:sp>
    </p:spTree>
    <p:extLst>
      <p:ext uri="{BB962C8B-B14F-4D97-AF65-F5344CB8AC3E}">
        <p14:creationId xmlns:p14="http://schemas.microsoft.com/office/powerpoint/2010/main" val="3606659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2333" y="1592263"/>
            <a:ext cx="9427333"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4.4.7 </a:t>
            </a:r>
            <a:r>
              <a:rPr lang="zh-CN" altLang="zh-CN" b="1" dirty="0"/>
              <a:t>管道</a:t>
            </a:r>
          </a:p>
          <a:p>
            <a:pPr indent="457200" latinLnBrk="1"/>
            <a:r>
              <a:rPr lang="zh-CN" altLang="zh-CN" dirty="0"/>
              <a:t>管道是一个由标准输入输出链接起来的进程集合，是一个连接</a:t>
            </a:r>
            <a:r>
              <a:rPr lang="en-US" altLang="zh-CN" dirty="0"/>
              <a:t>2</a:t>
            </a:r>
            <a:r>
              <a:rPr lang="zh-CN" altLang="zh-CN" dirty="0"/>
              <a:t>个进程的连接器。管道的命令操作符号是“</a:t>
            </a:r>
            <a:r>
              <a:rPr lang="en-US" altLang="zh-CN" dirty="0"/>
              <a:t>|</a:t>
            </a:r>
            <a:r>
              <a:rPr lang="zh-CN" altLang="zh-CN" dirty="0"/>
              <a:t>”，将左侧的输入结果作为右侧的输入信息。</a:t>
            </a:r>
          </a:p>
          <a:p>
            <a:pPr indent="457200" latinLnBrk="1"/>
            <a:r>
              <a:rPr lang="zh-CN" altLang="zh-CN" dirty="0"/>
              <a:t>功能上，管道类似于输入输出重定向，但管道触发的是“</a:t>
            </a:r>
            <a:r>
              <a:rPr lang="en-US" altLang="zh-CN" dirty="0"/>
              <a:t>|</a:t>
            </a:r>
            <a:r>
              <a:rPr lang="zh-CN" altLang="zh-CN" dirty="0"/>
              <a:t>”两边的</a:t>
            </a:r>
            <a:r>
              <a:rPr lang="en-US" altLang="zh-CN" dirty="0"/>
              <a:t>2</a:t>
            </a:r>
            <a:r>
              <a:rPr lang="zh-CN" altLang="zh-CN" dirty="0"/>
              <a:t>个子进程，而重定向执行的是一个进程。一般来说，如果是命令间进行参数的传输，管道用的比较多；如果输出的结果需要重定向到文件，则输出重定向比较好。管道分为普通管道和命名管道，本书涉及的都是普通管道。</a:t>
            </a:r>
          </a:p>
        </p:txBody>
      </p:sp>
    </p:spTree>
    <p:extLst>
      <p:ext uri="{BB962C8B-B14F-4D97-AF65-F5344CB8AC3E}">
        <p14:creationId xmlns:p14="http://schemas.microsoft.com/office/powerpoint/2010/main" val="12890694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2333" y="1306185"/>
            <a:ext cx="942733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4.4.8 </a:t>
            </a:r>
            <a:r>
              <a:rPr lang="zh-CN" altLang="zh-CN" b="1" dirty="0"/>
              <a:t>文件的压缩与归档</a:t>
            </a:r>
          </a:p>
          <a:p>
            <a:pPr indent="457200" latinLnBrk="1"/>
            <a:r>
              <a:rPr lang="zh-CN" altLang="zh-CN" dirty="0"/>
              <a:t>在网上传输文件时，使用的基本都是打包好的压缩文件，实现减少文件数量，减小文件的体积的目的。在</a:t>
            </a:r>
            <a:r>
              <a:rPr lang="en-US" altLang="zh-CN" dirty="0"/>
              <a:t>Windows</a:t>
            </a:r>
            <a:r>
              <a:rPr lang="zh-CN" altLang="zh-CN" dirty="0"/>
              <a:t>中可以使用</a:t>
            </a:r>
            <a:r>
              <a:rPr lang="en-US" altLang="zh-CN" dirty="0"/>
              <a:t>WinRAR</a:t>
            </a:r>
            <a:r>
              <a:rPr lang="zh-CN" altLang="zh-CN" dirty="0"/>
              <a:t>、</a:t>
            </a:r>
            <a:r>
              <a:rPr lang="en-US" altLang="zh-CN" dirty="0"/>
              <a:t>7zip</a:t>
            </a:r>
            <a:r>
              <a:rPr lang="zh-CN" altLang="zh-CN" dirty="0"/>
              <a:t>等软件完成这项工作。在</a:t>
            </a:r>
            <a:r>
              <a:rPr lang="en-US" altLang="zh-CN" dirty="0"/>
              <a:t>Linux</a:t>
            </a:r>
            <a:r>
              <a:rPr lang="zh-CN" altLang="zh-CN" dirty="0"/>
              <a:t>中也支持压缩与归档的操作除了可以在图形界面进行压缩文件的查看、解压或者进行文件的压缩外，还可以使用命令进行这些操作。</a:t>
            </a:r>
          </a:p>
          <a:p>
            <a:pPr marL="457200" indent="457200" latinLnBrk="1">
              <a:buAutoNum type="arabicPeriod"/>
            </a:pPr>
            <a:r>
              <a:rPr lang="zh-CN" altLang="zh-CN" b="1" dirty="0"/>
              <a:t>使用</a:t>
            </a:r>
            <a:r>
              <a:rPr lang="en-US" altLang="zh-CN" b="1" dirty="0" err="1"/>
              <a:t>gzip</a:t>
            </a:r>
            <a:r>
              <a:rPr lang="zh-CN" altLang="zh-CN" b="1" dirty="0"/>
              <a:t>压缩与解压文件</a:t>
            </a:r>
            <a:endParaRPr lang="en-US" altLang="zh-CN" b="1" dirty="0"/>
          </a:p>
          <a:p>
            <a:pPr marL="457200" indent="457200" latinLnBrk="1">
              <a:buAutoNum type="arabicPeriod" startAt="2"/>
            </a:pPr>
            <a:r>
              <a:rPr lang="zh-CN" altLang="zh-CN" b="1" dirty="0"/>
              <a:t>使用</a:t>
            </a:r>
            <a:r>
              <a:rPr lang="en-US" altLang="zh-CN" b="1" dirty="0"/>
              <a:t>bzip2</a:t>
            </a:r>
            <a:r>
              <a:rPr lang="zh-CN" altLang="zh-CN" b="1" dirty="0"/>
              <a:t>压缩与解压文件</a:t>
            </a:r>
            <a:endParaRPr lang="en-US" altLang="zh-CN" b="1" dirty="0"/>
          </a:p>
          <a:p>
            <a:pPr indent="457200" latinLnBrk="1"/>
            <a:r>
              <a:rPr lang="en-US" altLang="zh-CN" b="1" dirty="0"/>
              <a:t>3.   </a:t>
            </a:r>
            <a:r>
              <a:rPr lang="zh-CN" altLang="zh-CN" b="1" dirty="0"/>
              <a:t>归档压缩</a:t>
            </a:r>
          </a:p>
        </p:txBody>
      </p:sp>
    </p:spTree>
    <p:extLst>
      <p:ext uri="{BB962C8B-B14F-4D97-AF65-F5344CB8AC3E}">
        <p14:creationId xmlns:p14="http://schemas.microsoft.com/office/powerpoint/2010/main" val="1728858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495470"/>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466284" y="495470"/>
            <a:ext cx="9259431"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 Linux</a:t>
            </a:r>
            <a:r>
              <a:rPr lang="zh-CN" altLang="zh-CN" dirty="0"/>
              <a:t>可以安装操作系统的分区，文件系统是（）。</a:t>
            </a:r>
          </a:p>
          <a:p>
            <a:pPr indent="457200" latinLnBrk="1"/>
            <a:r>
              <a:rPr lang="en-US" altLang="zh-CN" dirty="0"/>
              <a:t>A</a:t>
            </a:r>
            <a:r>
              <a:rPr lang="zh-CN" altLang="zh-CN" dirty="0"/>
              <a:t>．</a:t>
            </a:r>
            <a:r>
              <a:rPr lang="en-US" altLang="zh-CN" dirty="0"/>
              <a:t>fat                B.fat32          C.ext4               D.NTFS</a:t>
            </a:r>
            <a:endParaRPr lang="zh-CN" altLang="zh-CN" dirty="0"/>
          </a:p>
          <a:p>
            <a:pPr indent="457200" latinLnBrk="1"/>
            <a:r>
              <a:rPr lang="en-US" altLang="zh-CN" dirty="0"/>
              <a:t>2. /home</a:t>
            </a:r>
            <a:r>
              <a:rPr lang="zh-CN" altLang="zh-CN" dirty="0"/>
              <a:t>分区主要存放（）。</a:t>
            </a:r>
          </a:p>
          <a:p>
            <a:pPr indent="457200" latinLnBrk="1"/>
            <a:r>
              <a:rPr lang="en-US" altLang="zh-CN" dirty="0"/>
              <a:t>A</a:t>
            </a:r>
            <a:r>
              <a:rPr lang="zh-CN" altLang="zh-CN" dirty="0"/>
              <a:t>．硬件设备</a:t>
            </a:r>
            <a:r>
              <a:rPr lang="en-US" altLang="zh-CN" dirty="0"/>
              <a:t>       B.</a:t>
            </a:r>
            <a:r>
              <a:rPr lang="zh-CN" altLang="zh-CN" dirty="0"/>
              <a:t>启动文件</a:t>
            </a:r>
            <a:r>
              <a:rPr lang="en-US" altLang="zh-CN" dirty="0"/>
              <a:t>        C. </a:t>
            </a:r>
            <a:r>
              <a:rPr lang="zh-CN" altLang="zh-CN" dirty="0"/>
              <a:t>程序文件  </a:t>
            </a:r>
            <a:r>
              <a:rPr lang="en-US" altLang="zh-CN" dirty="0"/>
              <a:t>       D.</a:t>
            </a:r>
            <a:r>
              <a:rPr lang="zh-CN" altLang="zh-CN" dirty="0"/>
              <a:t>用户个人文件和设置</a:t>
            </a:r>
          </a:p>
          <a:p>
            <a:pPr indent="457200" latinLnBrk="1"/>
            <a:r>
              <a:rPr lang="zh-CN" altLang="zh-CN" dirty="0"/>
              <a:t>二、多选题：</a:t>
            </a:r>
          </a:p>
          <a:p>
            <a:pPr lvl="0" indent="457200" latinLnBrk="1"/>
            <a:r>
              <a:rPr lang="en-US" altLang="zh-CN" dirty="0"/>
              <a:t>1. </a:t>
            </a:r>
            <a:r>
              <a:rPr lang="zh-CN" altLang="zh-CN" dirty="0"/>
              <a:t>以下哪些属于</a:t>
            </a:r>
            <a:r>
              <a:rPr lang="en-US" altLang="zh-CN" dirty="0"/>
              <a:t>Linux</a:t>
            </a:r>
            <a:r>
              <a:rPr lang="zh-CN" altLang="zh-CN" dirty="0"/>
              <a:t>的常见目录（）。</a:t>
            </a:r>
          </a:p>
          <a:p>
            <a:pPr indent="457200" latinLnBrk="1"/>
            <a:r>
              <a:rPr lang="en-US" altLang="zh-CN" dirty="0"/>
              <a:t>A</a:t>
            </a:r>
            <a:r>
              <a:rPr lang="zh-CN" altLang="zh-CN" dirty="0"/>
              <a:t>．</a:t>
            </a:r>
            <a:r>
              <a:rPr lang="en-US" altLang="zh-CN" dirty="0"/>
              <a:t>/dev              B./boot          C. /root             D./</a:t>
            </a:r>
            <a:r>
              <a:rPr lang="en-US" altLang="zh-CN" dirty="0" err="1"/>
              <a:t>kenel</a:t>
            </a:r>
            <a:endParaRPr lang="zh-CN" altLang="zh-CN" dirty="0"/>
          </a:p>
          <a:p>
            <a:pPr lvl="0" indent="457200" latinLnBrk="1"/>
            <a:r>
              <a:rPr lang="en-US" altLang="zh-CN" dirty="0"/>
              <a:t>2. </a:t>
            </a:r>
            <a:r>
              <a:rPr lang="zh-CN" altLang="zh-CN" dirty="0"/>
              <a:t>查看文件经常使用的命令包括（）。</a:t>
            </a:r>
          </a:p>
          <a:p>
            <a:pPr indent="457200" latinLnBrk="1"/>
            <a:r>
              <a:rPr lang="en-US" altLang="zh-CN" dirty="0"/>
              <a:t>A. cat                  </a:t>
            </a:r>
            <a:r>
              <a:rPr lang="en-US" altLang="zh-CN" dirty="0" err="1"/>
              <a:t>B.more</a:t>
            </a:r>
            <a:r>
              <a:rPr lang="en-US" altLang="zh-CN" dirty="0"/>
              <a:t>           C. head              </a:t>
            </a:r>
            <a:r>
              <a:rPr lang="en-US" altLang="zh-CN" dirty="0" err="1"/>
              <a:t>D.less</a:t>
            </a:r>
            <a:endParaRPr lang="zh-CN" altLang="zh-CN" dirty="0"/>
          </a:p>
          <a:p>
            <a:pPr lvl="0" indent="457200" latinLnBrk="1"/>
            <a:r>
              <a:rPr lang="en-US" altLang="zh-CN" dirty="0"/>
              <a:t>3. Vim</a:t>
            </a:r>
            <a:r>
              <a:rPr lang="zh-CN" altLang="zh-CN" dirty="0"/>
              <a:t>的模式包括（）。</a:t>
            </a:r>
          </a:p>
          <a:p>
            <a:pPr indent="457200" latinLnBrk="1"/>
            <a:r>
              <a:rPr lang="en-US" altLang="zh-CN" dirty="0"/>
              <a:t>A.</a:t>
            </a:r>
            <a:r>
              <a:rPr lang="zh-CN" altLang="zh-CN" dirty="0"/>
              <a:t>命令行模式</a:t>
            </a:r>
            <a:r>
              <a:rPr lang="en-US" altLang="zh-CN" dirty="0"/>
              <a:t>         B.</a:t>
            </a:r>
            <a:r>
              <a:rPr lang="zh-CN" altLang="zh-CN" dirty="0"/>
              <a:t>输入模式</a:t>
            </a:r>
            <a:r>
              <a:rPr lang="en-US" altLang="zh-CN" dirty="0"/>
              <a:t>           C.</a:t>
            </a:r>
            <a:r>
              <a:rPr lang="zh-CN" altLang="zh-CN" dirty="0"/>
              <a:t>写入模式 </a:t>
            </a:r>
            <a:r>
              <a:rPr lang="en-US" altLang="zh-CN" dirty="0"/>
              <a:t>          D.</a:t>
            </a:r>
            <a:r>
              <a:rPr lang="zh-CN" altLang="zh-CN" dirty="0"/>
              <a:t>末行模式</a:t>
            </a:r>
          </a:p>
        </p:txBody>
      </p:sp>
    </p:spTree>
    <p:extLst>
      <p:ext uri="{BB962C8B-B14F-4D97-AF65-F5344CB8AC3E}">
        <p14:creationId xmlns:p14="http://schemas.microsoft.com/office/powerpoint/2010/main" val="1436356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16275" y="139087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65575" y="152020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18943" y="2419185"/>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25999" y="350021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678644" y="255052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35764" y="36467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23402" y="2403723"/>
            <a:ext cx="211468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目录与路径</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422969" y="3495301"/>
            <a:ext cx="211468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目录的管理</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535843" y="455402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676514" y="468546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 action="ppaction://noaction"/>
            <a:extLst>
              <a:ext uri="{FF2B5EF4-FFF2-40B4-BE49-F238E27FC236}">
                <a16:creationId xmlns:a16="http://schemas.microsoft.com/office/drawing/2014/main" id="{DF341E03-D69B-46BC-B87C-62A481BAD830}"/>
              </a:ext>
            </a:extLst>
          </p:cNvPr>
          <p:cNvSpPr txBox="1"/>
          <p:nvPr/>
        </p:nvSpPr>
        <p:spPr>
          <a:xfrm>
            <a:off x="8452782" y="4485389"/>
            <a:ext cx="134524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文件</a:t>
            </a:r>
          </a:p>
        </p:txBody>
      </p:sp>
      <p:sp>
        <p:nvSpPr>
          <p:cNvPr id="20" name="文本框 19">
            <a:hlinkClick r:id="rId2" action="ppaction://hlinksldjump"/>
            <a:extLst>
              <a:ext uri="{FF2B5EF4-FFF2-40B4-BE49-F238E27FC236}">
                <a16:creationId xmlns:a16="http://schemas.microsoft.com/office/drawing/2014/main" id="{3122339D-CDC1-4187-945F-E2820B411B1E}"/>
              </a:ext>
            </a:extLst>
          </p:cNvPr>
          <p:cNvSpPr txBox="1"/>
          <p:nvPr/>
        </p:nvSpPr>
        <p:spPr>
          <a:xfrm>
            <a:off x="8418634" y="1355965"/>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文件系统概述</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67830"/>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989856" y="797185"/>
            <a:ext cx="821228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 </a:t>
            </a:r>
            <a:r>
              <a:rPr lang="zh-CN" altLang="zh-CN" dirty="0"/>
              <a:t>简述</a:t>
            </a:r>
            <a:r>
              <a:rPr lang="en-US" altLang="zh-CN" dirty="0"/>
              <a:t>Linux</a:t>
            </a:r>
            <a:r>
              <a:rPr lang="zh-CN" altLang="zh-CN" dirty="0"/>
              <a:t>主要目录及作用。</a:t>
            </a:r>
          </a:p>
          <a:p>
            <a:pPr lvl="0" indent="457200" latinLnBrk="1"/>
            <a:r>
              <a:rPr lang="en-US" altLang="zh-CN" dirty="0"/>
              <a:t>2. </a:t>
            </a:r>
            <a:r>
              <a:rPr lang="zh-CN" altLang="zh-CN" dirty="0"/>
              <a:t>简述</a:t>
            </a:r>
            <a:r>
              <a:rPr lang="en-US" altLang="zh-CN" dirty="0"/>
              <a:t>Linux</a:t>
            </a:r>
            <a:r>
              <a:rPr lang="zh-CN" altLang="zh-CN" dirty="0"/>
              <a:t>中主要的文件类型、符号、颜色和作用。</a:t>
            </a:r>
          </a:p>
          <a:p>
            <a:pPr indent="457200" latinLnBrk="1"/>
            <a:r>
              <a:rPr lang="zh-CN" altLang="zh-CN" dirty="0"/>
              <a:t>四、试一试：</a:t>
            </a:r>
          </a:p>
          <a:p>
            <a:pPr indent="457200" latinLnBrk="1"/>
            <a:r>
              <a:rPr lang="en-US" altLang="zh-CN" dirty="0"/>
              <a:t>1. </a:t>
            </a:r>
            <a:r>
              <a:rPr lang="zh-CN" altLang="zh-CN" dirty="0"/>
              <a:t>按照</a:t>
            </a:r>
            <a:r>
              <a:rPr lang="en-US" altLang="zh-CN" dirty="0"/>
              <a:t>4.3.2</a:t>
            </a:r>
            <a:r>
              <a:rPr lang="zh-CN" altLang="zh-CN" dirty="0"/>
              <a:t>中的内容，动手练习目录的常见操作。</a:t>
            </a:r>
          </a:p>
          <a:p>
            <a:pPr indent="457200" latinLnBrk="1"/>
            <a:r>
              <a:rPr lang="en-US" altLang="zh-CN" dirty="0"/>
              <a:t>2. </a:t>
            </a:r>
            <a:r>
              <a:rPr lang="zh-CN" altLang="zh-CN" dirty="0"/>
              <a:t>按照</a:t>
            </a:r>
            <a:r>
              <a:rPr lang="en-US" altLang="zh-CN" dirty="0"/>
              <a:t>4.4.3</a:t>
            </a:r>
            <a:r>
              <a:rPr lang="zh-CN" altLang="zh-CN" dirty="0"/>
              <a:t>中的内容，动手练习文件的常见操作。</a:t>
            </a:r>
          </a:p>
          <a:p>
            <a:pPr indent="457200" latinLnBrk="1"/>
            <a:r>
              <a:rPr lang="zh-CN" altLang="zh-CN" dirty="0"/>
              <a:t>参考答案：</a:t>
            </a:r>
          </a:p>
          <a:p>
            <a:pPr indent="457200" latinLnBrk="1"/>
            <a:r>
              <a:rPr lang="zh-CN" altLang="zh-CN" dirty="0"/>
              <a:t>一、单选题</a:t>
            </a:r>
            <a:r>
              <a:rPr lang="en-US" altLang="zh-CN" dirty="0"/>
              <a:t>    1. C   2. D</a:t>
            </a:r>
            <a:endParaRPr lang="zh-CN" altLang="zh-CN" dirty="0"/>
          </a:p>
          <a:p>
            <a:pPr indent="457200" latinLnBrk="1"/>
            <a:r>
              <a:rPr lang="zh-CN" altLang="zh-CN" dirty="0"/>
              <a:t>二、多选题 </a:t>
            </a:r>
            <a:r>
              <a:rPr lang="en-US" altLang="zh-CN" dirty="0"/>
              <a:t>   1. ABC   2. ABCD   3. ABD</a:t>
            </a:r>
            <a:endParaRPr lang="zh-CN" altLang="zh-CN" dirty="0"/>
          </a:p>
          <a:p>
            <a:pPr indent="457200" latinLnBrk="1"/>
            <a:r>
              <a:rPr lang="zh-CN" altLang="zh-CN" dirty="0"/>
              <a:t>三、简答题 </a:t>
            </a:r>
            <a:r>
              <a:rPr lang="en-US" altLang="zh-CN" dirty="0"/>
              <a:t>   1. </a:t>
            </a:r>
            <a:r>
              <a:rPr lang="zh-CN" altLang="zh-CN" dirty="0"/>
              <a:t>参考</a:t>
            </a:r>
            <a:r>
              <a:rPr lang="en-US" altLang="zh-CN" dirty="0"/>
              <a:t>4.2.1</a:t>
            </a:r>
            <a:r>
              <a:rPr lang="zh-CN" altLang="zh-CN" dirty="0"/>
              <a:t>的内容 </a:t>
            </a:r>
            <a:r>
              <a:rPr lang="en-US" altLang="zh-CN" dirty="0"/>
              <a:t>   2. </a:t>
            </a:r>
            <a:r>
              <a:rPr lang="zh-CN" altLang="zh-CN" dirty="0"/>
              <a:t>参考</a:t>
            </a:r>
            <a:r>
              <a:rPr lang="en-US" altLang="zh-CN" dirty="0"/>
              <a:t>4.4.1</a:t>
            </a:r>
            <a:r>
              <a:rPr lang="zh-CN" altLang="zh-CN" dirty="0"/>
              <a:t>的内容 </a:t>
            </a:r>
            <a:r>
              <a:rPr lang="en-US" altLang="zh-CN" dirty="0"/>
              <a:t>  </a:t>
            </a:r>
            <a:endParaRPr lang="zh-CN" altLang="zh-CN" dirty="0"/>
          </a:p>
          <a:p>
            <a:pPr indent="457200" latinLnBrk="1"/>
            <a:r>
              <a:rPr lang="zh-CN" altLang="zh-CN" dirty="0"/>
              <a:t>四、试一试 </a:t>
            </a:r>
            <a:r>
              <a:rPr lang="en-US" altLang="zh-CN" dirty="0"/>
              <a:t>   1. </a:t>
            </a:r>
            <a:r>
              <a:rPr lang="zh-CN" altLang="zh-CN" dirty="0"/>
              <a:t>参考</a:t>
            </a:r>
            <a:r>
              <a:rPr lang="en-US" altLang="zh-CN" dirty="0"/>
              <a:t>4.3.2</a:t>
            </a:r>
            <a:r>
              <a:rPr lang="zh-CN" altLang="zh-CN" dirty="0"/>
              <a:t>的内容 </a:t>
            </a:r>
            <a:r>
              <a:rPr lang="en-US" altLang="zh-CN" dirty="0"/>
              <a:t>   2. </a:t>
            </a:r>
            <a:r>
              <a:rPr lang="zh-CN" altLang="zh-CN" dirty="0"/>
              <a:t>参考</a:t>
            </a:r>
            <a:r>
              <a:rPr lang="en-US" altLang="zh-CN" dirty="0"/>
              <a:t>4.4.3</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42078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821396" y="3972975"/>
            <a:ext cx="3877985" cy="830997"/>
          </a:xfrm>
          <a:prstGeom prst="rect">
            <a:avLst/>
          </a:prstGeom>
        </p:spPr>
        <p:txBody>
          <a:bodyPr wrap="none">
            <a:spAutoFit/>
          </a:bodyPr>
          <a:lstStyle/>
          <a:p>
            <a:r>
              <a:rPr lang="zh-CN" altLang="zh-CN" sz="4800" b="1" dirty="0"/>
              <a:t>文件系统概述</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3342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0179" y="463549"/>
            <a:ext cx="926750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4.1.1 </a:t>
            </a:r>
            <a:r>
              <a:rPr lang="zh-CN" altLang="zh-CN" b="1" dirty="0"/>
              <a:t>文件系统简介</a:t>
            </a:r>
          </a:p>
          <a:p>
            <a:pPr indent="457200" latinLnBrk="1"/>
            <a:r>
              <a:rPr lang="zh-CN" altLang="zh-CN" dirty="0"/>
              <a:t>文件系统是操作系统重要的组成部分，文件系统的作用就是让操作系统可以方便的找到磁盘上存储的文件，因为在磁盘上有目录、文件名与存储位置的对应记录。文件系统是解决如何在存储设备上存储数据的一套方法，包括存储布局、文件命名、空间管理以及安全控制等。</a:t>
            </a:r>
          </a:p>
          <a:p>
            <a:pPr indent="457200" latinLnBrk="1"/>
            <a:r>
              <a:rPr lang="zh-CN" altLang="zh-CN" dirty="0"/>
              <a:t>文件系统是操作系统用于明确存储设备，如硬盘或分区上的文件的方法和数据结构；即在存储设备上组织文件的方法。操作系统中负责管理和存储文件信息的软件机构称为文件管理系统，简称文件系统。文件系统由三部分组成：文件系统的接口，对对象操纵和管理的软件集合，对象及属性。从系统角度来看，文件系统是对文件存储设备的空间进行组织和分配，负责文件存储并对存入的文件进行保护和检索的系统。具体地说，它负责为用户建立文件，存入、读出、修改、转储文件，控制文件的存取，当用户不再使用时撤销文件等。</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954348"/>
            <a:ext cx="9336847" cy="463206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4.1.2 Windows</a:t>
            </a:r>
            <a:r>
              <a:rPr lang="zh-CN" altLang="zh-CN" b="1" dirty="0"/>
              <a:t>中常见的文件系统</a:t>
            </a:r>
          </a:p>
          <a:p>
            <a:pPr indent="457200" latinLnBrk="1"/>
            <a:r>
              <a:rPr lang="zh-CN" altLang="zh-CN" dirty="0"/>
              <a:t>在接触比较多的</a:t>
            </a:r>
            <a:r>
              <a:rPr lang="en-US" altLang="zh-CN" dirty="0"/>
              <a:t>Windows</a:t>
            </a:r>
            <a:r>
              <a:rPr lang="zh-CN" altLang="zh-CN" dirty="0"/>
              <a:t>系列操作系统中，最常见的文件系统包括了</a:t>
            </a:r>
            <a:r>
              <a:rPr lang="en-US" altLang="zh-CN" dirty="0"/>
              <a:t>FAT32</a:t>
            </a:r>
            <a:r>
              <a:rPr lang="zh-CN" altLang="zh-CN" dirty="0"/>
              <a:t>、</a:t>
            </a:r>
            <a:r>
              <a:rPr lang="en-US" altLang="zh-CN" dirty="0" err="1"/>
              <a:t>exFAT</a:t>
            </a:r>
            <a:r>
              <a:rPr lang="zh-CN" altLang="zh-CN" dirty="0"/>
              <a:t>以及</a:t>
            </a:r>
            <a:r>
              <a:rPr lang="en-US" altLang="zh-CN" dirty="0"/>
              <a:t>NTFS</a:t>
            </a:r>
            <a:r>
              <a:rPr lang="zh-CN" altLang="zh-CN" dirty="0"/>
              <a:t>三种文件系统。</a:t>
            </a:r>
          </a:p>
          <a:p>
            <a:pPr indent="457200" latinLnBrk="1"/>
            <a:r>
              <a:rPr lang="en-US" altLang="zh-CN" b="1" dirty="0"/>
              <a:t>1. FAT32</a:t>
            </a:r>
            <a:endParaRPr lang="zh-CN" altLang="zh-CN" b="1" dirty="0"/>
          </a:p>
          <a:p>
            <a:pPr indent="457200" latinLnBrk="1"/>
            <a:r>
              <a:rPr lang="en-US" altLang="zh-CN" dirty="0"/>
              <a:t>FAT</a:t>
            </a:r>
            <a:r>
              <a:rPr lang="zh-CN" altLang="zh-CN" dirty="0"/>
              <a:t>（</a:t>
            </a:r>
            <a:r>
              <a:rPr lang="en-US" altLang="zh-CN" dirty="0"/>
              <a:t>File Allocation table</a:t>
            </a:r>
            <a:r>
              <a:rPr lang="zh-CN" altLang="zh-CN" dirty="0"/>
              <a:t>，文件分配表</a:t>
            </a:r>
            <a:r>
              <a:rPr lang="en-US" altLang="zh-CN" dirty="0"/>
              <a:t>)</a:t>
            </a:r>
            <a:r>
              <a:rPr lang="zh-CN" altLang="zh-CN" dirty="0"/>
              <a:t>是常见的文件系统，包括了已经消失的</a:t>
            </a:r>
            <a:r>
              <a:rPr lang="en-US" altLang="zh-CN" dirty="0"/>
              <a:t>FAT16</a:t>
            </a:r>
            <a:r>
              <a:rPr lang="zh-CN" altLang="zh-CN" dirty="0"/>
              <a:t>、</a:t>
            </a:r>
            <a:r>
              <a:rPr lang="en-US" altLang="zh-CN" dirty="0"/>
              <a:t>FAT32</a:t>
            </a:r>
            <a:r>
              <a:rPr lang="zh-CN" altLang="zh-CN" dirty="0"/>
              <a:t>以及</a:t>
            </a:r>
            <a:r>
              <a:rPr lang="en-US" altLang="zh-CN" dirty="0" err="1"/>
              <a:t>exFAT</a:t>
            </a:r>
            <a:r>
              <a:rPr lang="zh-CN" altLang="zh-CN" dirty="0"/>
              <a:t>等。</a:t>
            </a:r>
            <a:r>
              <a:rPr lang="en-US" altLang="zh-CN" dirty="0"/>
              <a:t>FAT32</a:t>
            </a:r>
            <a:r>
              <a:rPr lang="zh-CN" altLang="zh-CN" dirty="0"/>
              <a:t>指的是文件分配表是采用</a:t>
            </a:r>
            <a:r>
              <a:rPr lang="en-US" altLang="zh-CN" dirty="0"/>
              <a:t>32</a:t>
            </a:r>
            <a:r>
              <a:rPr lang="zh-CN" altLang="zh-CN" dirty="0"/>
              <a:t>位二进制数记录管理的磁盘文件管理方式，因</a:t>
            </a:r>
            <a:r>
              <a:rPr lang="en-US" altLang="zh-CN" dirty="0"/>
              <a:t>FAT</a:t>
            </a:r>
            <a:r>
              <a:rPr lang="zh-CN" altLang="zh-CN" dirty="0"/>
              <a:t>类文件系统的核心是文件分配表，命名由此得来。</a:t>
            </a:r>
            <a:r>
              <a:rPr lang="en-US" altLang="zh-CN" dirty="0"/>
              <a:t>FAT32</a:t>
            </a:r>
            <a:r>
              <a:rPr lang="zh-CN" altLang="zh-CN" dirty="0"/>
              <a:t>是从</a:t>
            </a:r>
            <a:r>
              <a:rPr lang="en-US" altLang="zh-CN" dirty="0"/>
              <a:t>FAT</a:t>
            </a:r>
            <a:r>
              <a:rPr lang="zh-CN" altLang="zh-CN" dirty="0"/>
              <a:t>和</a:t>
            </a:r>
            <a:r>
              <a:rPr lang="en-US" altLang="zh-CN" dirty="0"/>
              <a:t>FAT16</a:t>
            </a:r>
            <a:r>
              <a:rPr lang="zh-CN" altLang="zh-CN" dirty="0"/>
              <a:t>发展而来的，优点是稳定性和兼容性好，能充分兼容</a:t>
            </a:r>
            <a:r>
              <a:rPr lang="en-US" altLang="zh-CN" dirty="0"/>
              <a:t>Win 9X</a:t>
            </a:r>
            <a:r>
              <a:rPr lang="zh-CN" altLang="zh-CN" dirty="0"/>
              <a:t>及以前版本，且维护方便。缺点是安全性差，且最大只能支持</a:t>
            </a:r>
            <a:r>
              <a:rPr lang="en-US" altLang="zh-CN" dirty="0"/>
              <a:t>32GB</a:t>
            </a:r>
            <a:r>
              <a:rPr lang="zh-CN" altLang="zh-CN" dirty="0"/>
              <a:t>分区，单个文件也只能支持最大</a:t>
            </a:r>
            <a:r>
              <a:rPr lang="en-US" altLang="zh-CN" dirty="0"/>
              <a:t>4GB</a:t>
            </a:r>
            <a:r>
              <a:rPr lang="zh-CN" altLang="zh-CN" dirty="0"/>
              <a:t>。所以</a:t>
            </a:r>
            <a:r>
              <a:rPr lang="en-US" altLang="zh-CN" dirty="0"/>
              <a:t>FAT32</a:t>
            </a:r>
            <a:r>
              <a:rPr lang="zh-CN" altLang="zh-CN" dirty="0"/>
              <a:t>已经被</a:t>
            </a:r>
            <a:r>
              <a:rPr lang="en-US" altLang="zh-CN" dirty="0"/>
              <a:t>NTFS</a:t>
            </a:r>
            <a:r>
              <a:rPr lang="zh-CN" altLang="zh-CN" dirty="0"/>
              <a:t>文件系统所替代。</a:t>
            </a:r>
          </a:p>
        </p:txBody>
      </p:sp>
    </p:spTree>
    <p:extLst>
      <p:ext uri="{BB962C8B-B14F-4D97-AF65-F5344CB8AC3E}">
        <p14:creationId xmlns:p14="http://schemas.microsoft.com/office/powerpoint/2010/main" val="272454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46506" y="1554424"/>
            <a:ext cx="8498988" cy="334619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NTFS</a:t>
            </a:r>
            <a:endParaRPr lang="zh-CN" altLang="zh-CN" b="1" dirty="0"/>
          </a:p>
          <a:p>
            <a:pPr indent="457200" latinLnBrk="1"/>
            <a:r>
              <a:rPr lang="en-US" altLang="zh-CN" dirty="0"/>
              <a:t>NTFS</a:t>
            </a:r>
            <a:r>
              <a:rPr lang="zh-CN" altLang="zh-CN" dirty="0"/>
              <a:t>（</a:t>
            </a:r>
            <a:r>
              <a:rPr lang="en-US" altLang="zh-CN" dirty="0"/>
              <a:t>New Technology File System</a:t>
            </a:r>
            <a:r>
              <a:rPr lang="zh-CN" altLang="zh-CN" dirty="0"/>
              <a:t>，新技术文件系统）是</a:t>
            </a:r>
            <a:r>
              <a:rPr lang="en-US" altLang="zh-CN" dirty="0"/>
              <a:t>Windows NT</a:t>
            </a:r>
            <a:r>
              <a:rPr lang="zh-CN" altLang="zh-CN" dirty="0"/>
              <a:t>内核的系列操作系统支持的、一个特别为网络和磁盘配额、文件加密等管理安全特性设计的磁盘格式，提供长文件名、数据保护和恢复，能通过目录和文件许可实现安全性，并支持跨越分区。</a:t>
            </a:r>
            <a:r>
              <a:rPr lang="en-US" altLang="zh-CN" dirty="0"/>
              <a:t>NTFS</a:t>
            </a:r>
            <a:r>
              <a:rPr lang="zh-CN" altLang="zh-CN" dirty="0"/>
              <a:t>文件系统已经被广泛应用在</a:t>
            </a:r>
            <a:r>
              <a:rPr lang="en-US" altLang="zh-CN" dirty="0"/>
              <a:t>Windows</a:t>
            </a:r>
            <a:r>
              <a:rPr lang="zh-CN" altLang="zh-CN" dirty="0"/>
              <a:t>操作系统中，作为系统分区和数据分区的主要文件系统被应用。</a:t>
            </a:r>
          </a:p>
        </p:txBody>
      </p:sp>
    </p:spTree>
    <p:extLst>
      <p:ext uri="{BB962C8B-B14F-4D97-AF65-F5344CB8AC3E}">
        <p14:creationId xmlns:p14="http://schemas.microsoft.com/office/powerpoint/2010/main" val="163460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060" y="649288"/>
            <a:ext cx="871787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4.1.3 Linux</a:t>
            </a:r>
            <a:r>
              <a:rPr lang="zh-CN" altLang="zh-CN" b="1" dirty="0"/>
              <a:t>中常见的文件系统</a:t>
            </a:r>
          </a:p>
          <a:p>
            <a:pPr indent="457200" latinLnBrk="1"/>
            <a:r>
              <a:rPr lang="zh-CN" altLang="zh-CN" dirty="0"/>
              <a:t>作为安装操作系统的分区结构，</a:t>
            </a:r>
            <a:r>
              <a:rPr lang="en-US" altLang="zh-CN" dirty="0"/>
              <a:t>Linux</a:t>
            </a:r>
            <a:r>
              <a:rPr lang="zh-CN" altLang="zh-CN" dirty="0"/>
              <a:t>中最常使用的文件系统包括了</a:t>
            </a:r>
            <a:r>
              <a:rPr lang="en-US" altLang="zh-CN" dirty="0"/>
              <a:t>Ext3</a:t>
            </a:r>
            <a:r>
              <a:rPr lang="zh-CN" altLang="zh-CN" dirty="0"/>
              <a:t>以及</a:t>
            </a:r>
            <a:r>
              <a:rPr lang="en-US" altLang="zh-CN" dirty="0"/>
              <a:t>Ext4</a:t>
            </a:r>
            <a:r>
              <a:rPr lang="zh-CN" altLang="zh-CN" dirty="0"/>
              <a:t>。而</a:t>
            </a:r>
            <a:r>
              <a:rPr lang="en-US" altLang="zh-CN" dirty="0"/>
              <a:t>Linux</a:t>
            </a:r>
            <a:r>
              <a:rPr lang="zh-CN" altLang="zh-CN" dirty="0"/>
              <a:t>可以读写的文件系统还包括</a:t>
            </a:r>
            <a:r>
              <a:rPr lang="en-US" altLang="zh-CN" dirty="0"/>
              <a:t>FAT32</a:t>
            </a:r>
            <a:r>
              <a:rPr lang="zh-CN" altLang="zh-CN" dirty="0"/>
              <a:t>、</a:t>
            </a:r>
            <a:r>
              <a:rPr lang="en-US" altLang="zh-CN" dirty="0"/>
              <a:t>NTFS</a:t>
            </a:r>
            <a:r>
              <a:rPr lang="zh-CN" altLang="zh-CN" dirty="0"/>
              <a:t>、</a:t>
            </a:r>
            <a:r>
              <a:rPr lang="en-US" altLang="zh-CN" dirty="0"/>
              <a:t>MINIX</a:t>
            </a:r>
            <a:r>
              <a:rPr lang="zh-CN" altLang="zh-CN" dirty="0"/>
              <a:t>、</a:t>
            </a:r>
            <a:r>
              <a:rPr lang="en-US" altLang="zh-CN" dirty="0"/>
              <a:t>UMSDOS</a:t>
            </a:r>
            <a:r>
              <a:rPr lang="zh-CN" altLang="zh-CN" dirty="0"/>
              <a:t>、</a:t>
            </a:r>
            <a:r>
              <a:rPr lang="en-US" altLang="zh-CN" dirty="0"/>
              <a:t>MSDES</a:t>
            </a:r>
            <a:r>
              <a:rPr lang="zh-CN" altLang="zh-CN" dirty="0"/>
              <a:t>、</a:t>
            </a:r>
            <a:r>
              <a:rPr lang="en-US" altLang="zh-CN" dirty="0"/>
              <a:t>PROC</a:t>
            </a:r>
            <a:r>
              <a:rPr lang="zh-CN" altLang="zh-CN" dirty="0"/>
              <a:t>、</a:t>
            </a:r>
            <a:r>
              <a:rPr lang="en-US" altLang="zh-CN" dirty="0"/>
              <a:t>STUB</a:t>
            </a:r>
            <a:r>
              <a:rPr lang="zh-CN" altLang="zh-CN" dirty="0"/>
              <a:t>、</a:t>
            </a:r>
            <a:r>
              <a:rPr lang="en-US" altLang="zh-CN" dirty="0"/>
              <a:t>NCP</a:t>
            </a:r>
            <a:r>
              <a:rPr lang="zh-CN" altLang="zh-CN" dirty="0"/>
              <a:t>、</a:t>
            </a:r>
            <a:r>
              <a:rPr lang="en-US" altLang="zh-CN" dirty="0"/>
              <a:t>HPFS</a:t>
            </a:r>
            <a:r>
              <a:rPr lang="zh-CN" altLang="zh-CN" dirty="0"/>
              <a:t>、</a:t>
            </a:r>
            <a:r>
              <a:rPr lang="en-US" altLang="zh-CN" dirty="0"/>
              <a:t>AFFS</a:t>
            </a:r>
            <a:r>
              <a:rPr lang="zh-CN" altLang="zh-CN" dirty="0"/>
              <a:t>以及</a:t>
            </a:r>
            <a:r>
              <a:rPr lang="en-US" altLang="zh-CN" dirty="0"/>
              <a:t>UFS</a:t>
            </a:r>
            <a:r>
              <a:rPr lang="zh-CN" altLang="zh-CN" dirty="0"/>
              <a:t>等多种文件系统。</a:t>
            </a:r>
          </a:p>
          <a:p>
            <a:pPr marL="457200" indent="457200" latinLnBrk="1">
              <a:buAutoNum type="arabicPeriod"/>
            </a:pPr>
            <a:r>
              <a:rPr lang="en-US" altLang="zh-CN" b="1" dirty="0"/>
              <a:t>Ext3</a:t>
            </a:r>
            <a:r>
              <a:rPr lang="zh-CN" altLang="zh-CN" b="1" dirty="0"/>
              <a:t>文件系统</a:t>
            </a:r>
            <a:endParaRPr lang="en-US" altLang="zh-CN" b="1" dirty="0"/>
          </a:p>
          <a:p>
            <a:pPr indent="457200" latinLnBrk="1"/>
            <a:r>
              <a:rPr lang="en-US" altLang="zh-CN" dirty="0"/>
              <a:t>EXT3</a:t>
            </a:r>
            <a:r>
              <a:rPr lang="zh-CN" altLang="zh-CN" dirty="0"/>
              <a:t>（</a:t>
            </a:r>
            <a:r>
              <a:rPr lang="en-US" altLang="zh-CN" dirty="0"/>
              <a:t>Third extended filesystem</a:t>
            </a:r>
            <a:r>
              <a:rPr lang="zh-CN" altLang="zh-CN" dirty="0"/>
              <a:t>，第三代扩展文件系统），是一个日志文件系统，常用于</a:t>
            </a:r>
            <a:r>
              <a:rPr lang="en-US" altLang="zh-CN" dirty="0"/>
              <a:t>Linux</a:t>
            </a:r>
            <a:r>
              <a:rPr lang="zh-CN" altLang="zh-CN" dirty="0"/>
              <a:t>操作系统。</a:t>
            </a:r>
            <a:endParaRPr lang="en-US" altLang="zh-CN" dirty="0"/>
          </a:p>
          <a:p>
            <a:pPr indent="457200" latinLnBrk="1"/>
            <a:r>
              <a:rPr lang="en-US" altLang="zh-CN" b="1" dirty="0"/>
              <a:t>2. Ext4</a:t>
            </a:r>
            <a:r>
              <a:rPr lang="zh-CN" altLang="zh-CN" b="1" dirty="0"/>
              <a:t>文件系统</a:t>
            </a:r>
          </a:p>
          <a:p>
            <a:pPr indent="457200"/>
            <a:r>
              <a:rPr lang="en-US" altLang="zh-CN" dirty="0"/>
              <a:t>Ext4</a:t>
            </a:r>
            <a:r>
              <a:rPr lang="zh-CN" altLang="zh-CN" dirty="0"/>
              <a:t>（</a:t>
            </a:r>
            <a:r>
              <a:rPr lang="en-US" altLang="zh-CN" dirty="0"/>
              <a:t>Fourth extended filesystem</a:t>
            </a:r>
            <a:r>
              <a:rPr lang="zh-CN" altLang="zh-CN" dirty="0"/>
              <a:t>，是第四代扩展文件系统）是</a:t>
            </a:r>
            <a:r>
              <a:rPr lang="en-US" altLang="zh-CN" dirty="0"/>
              <a:t>Linux</a:t>
            </a:r>
            <a:r>
              <a:rPr lang="zh-CN" altLang="zh-CN" dirty="0"/>
              <a:t>系统下的日志文件系统，是</a:t>
            </a:r>
            <a:r>
              <a:rPr lang="en-US" altLang="zh-CN" dirty="0"/>
              <a:t>Ext3</a:t>
            </a:r>
            <a:r>
              <a:rPr lang="zh-CN" altLang="zh-CN" dirty="0"/>
              <a:t>文件系统的后继版本。</a:t>
            </a:r>
            <a:endParaRPr lang="zh-CN" altLang="zh-CN" b="1" dirty="0"/>
          </a:p>
        </p:txBody>
      </p:sp>
    </p:spTree>
    <p:extLst>
      <p:ext uri="{BB962C8B-B14F-4D97-AF65-F5344CB8AC3E}">
        <p14:creationId xmlns:p14="http://schemas.microsoft.com/office/powerpoint/2010/main" val="652938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060" y="1235075"/>
            <a:ext cx="8717879"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4.1.4 VFS</a:t>
            </a:r>
            <a:r>
              <a:rPr lang="zh-CN" altLang="zh-CN" b="1" dirty="0"/>
              <a:t>文件系统</a:t>
            </a:r>
          </a:p>
          <a:p>
            <a:pPr indent="457200" latinLnBrk="1"/>
            <a:r>
              <a:rPr lang="en-US" altLang="zh-CN" dirty="0"/>
              <a:t>VFS</a:t>
            </a:r>
            <a:r>
              <a:rPr lang="zh-CN" altLang="zh-CN" dirty="0"/>
              <a:t>（</a:t>
            </a:r>
            <a:r>
              <a:rPr lang="en-US" altLang="zh-CN" dirty="0"/>
              <a:t>Virtual File System</a:t>
            </a:r>
            <a:r>
              <a:rPr lang="zh-CN" altLang="zh-CN" dirty="0"/>
              <a:t>，虚拟文件系统）也称为虚拟文件系统开关。是</a:t>
            </a:r>
            <a:r>
              <a:rPr lang="en-US" altLang="zh-CN" dirty="0"/>
              <a:t>Linux</a:t>
            </a:r>
            <a:r>
              <a:rPr lang="zh-CN" altLang="zh-CN" dirty="0"/>
              <a:t>文件系统对外的接口。任何要使用文件系统的程序都必须经由这层接口来使用它。</a:t>
            </a:r>
            <a:r>
              <a:rPr lang="en-US" altLang="zh-CN" dirty="0"/>
              <a:t>VFS</a:t>
            </a:r>
            <a:r>
              <a:rPr lang="zh-CN" altLang="zh-CN" dirty="0"/>
              <a:t>是一个异构文件系统之上的软件粘合层，通过</a:t>
            </a:r>
            <a:r>
              <a:rPr lang="en-US" altLang="zh-CN" dirty="0"/>
              <a:t>VFS</a:t>
            </a:r>
            <a:r>
              <a:rPr lang="zh-CN" altLang="zh-CN" dirty="0"/>
              <a:t>，可以为访问文件系统的系统调用提供一个统一的抽象接口。</a:t>
            </a:r>
          </a:p>
          <a:p>
            <a:pPr indent="457200"/>
            <a:r>
              <a:rPr lang="en-US" altLang="zh-CN" dirty="0"/>
              <a:t>Linux</a:t>
            </a:r>
            <a:r>
              <a:rPr lang="zh-CN" altLang="zh-CN" dirty="0"/>
              <a:t>所支持的文件系统高达十几个，除了为它量身打造的</a:t>
            </a:r>
            <a:r>
              <a:rPr lang="en-US" altLang="zh-CN" dirty="0"/>
              <a:t>Ext</a:t>
            </a:r>
            <a:r>
              <a:rPr lang="zh-CN" altLang="zh-CN" dirty="0"/>
              <a:t>之外，它还支持了</a:t>
            </a:r>
            <a:r>
              <a:rPr lang="en-US" altLang="zh-CN" dirty="0" err="1"/>
              <a:t>Minix</a:t>
            </a:r>
            <a:r>
              <a:rPr lang="zh-CN" altLang="zh-CN" dirty="0"/>
              <a:t>，</a:t>
            </a:r>
            <a:r>
              <a:rPr lang="en-US" altLang="zh-CN" dirty="0"/>
              <a:t>FAT</a:t>
            </a:r>
            <a:r>
              <a:rPr lang="zh-CN" altLang="zh-CN" dirty="0"/>
              <a:t>，</a:t>
            </a:r>
            <a:r>
              <a:rPr lang="en-US" altLang="zh-CN" dirty="0"/>
              <a:t>VFAT</a:t>
            </a:r>
            <a:r>
              <a:rPr lang="zh-CN" altLang="zh-CN" dirty="0"/>
              <a:t>，</a:t>
            </a:r>
            <a:r>
              <a:rPr lang="en-US" altLang="zh-CN" dirty="0"/>
              <a:t>NFS</a:t>
            </a:r>
            <a:r>
              <a:rPr lang="zh-CN" altLang="zh-CN" dirty="0"/>
              <a:t>，</a:t>
            </a:r>
            <a:r>
              <a:rPr lang="en-US" altLang="zh-CN" dirty="0"/>
              <a:t>NTFS</a:t>
            </a:r>
            <a:r>
              <a:rPr lang="zh-CN" altLang="zh-CN" dirty="0"/>
              <a:t>等。</a:t>
            </a:r>
            <a:r>
              <a:rPr lang="en-US" altLang="zh-CN" dirty="0"/>
              <a:t>VFS</a:t>
            </a:r>
            <a:r>
              <a:rPr lang="zh-CN" altLang="zh-CN" dirty="0"/>
              <a:t>的作用就是采用标准的</a:t>
            </a:r>
            <a:r>
              <a:rPr lang="en-US" altLang="zh-CN" dirty="0"/>
              <a:t>Unix</a:t>
            </a:r>
            <a:r>
              <a:rPr lang="zh-CN" altLang="zh-CN" dirty="0"/>
              <a:t>系统调用读写位于不同物理介质上的不同文件系统。</a:t>
            </a:r>
            <a:endParaRPr lang="zh-CN" altLang="zh-CN" b="1" dirty="0"/>
          </a:p>
        </p:txBody>
      </p:sp>
    </p:spTree>
    <p:extLst>
      <p:ext uri="{BB962C8B-B14F-4D97-AF65-F5344CB8AC3E}">
        <p14:creationId xmlns:p14="http://schemas.microsoft.com/office/powerpoint/2010/main" val="249991795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TotalTime>
  <Words>2858</Words>
  <Application>Microsoft Office PowerPoint</Application>
  <PresentationFormat>宽屏</PresentationFormat>
  <Paragraphs>187</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宋体</vt: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598</cp:revision>
  <dcterms:created xsi:type="dcterms:W3CDTF">2020-06-26T11:31:00Z</dcterms:created>
  <dcterms:modified xsi:type="dcterms:W3CDTF">2023-02-16T09:44:37Z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