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  <p:sldId id="365" r:id="rId3"/>
    <p:sldId id="292" r:id="rId4"/>
    <p:sldId id="290" r:id="rId5"/>
    <p:sldId id="367" r:id="rId6"/>
    <p:sldId id="521" r:id="rId7"/>
    <p:sldId id="522" r:id="rId8"/>
    <p:sldId id="523" r:id="rId9"/>
    <p:sldId id="524" r:id="rId10"/>
    <p:sldId id="525" r:id="rId11"/>
    <p:sldId id="526" r:id="rId12"/>
    <p:sldId id="527" r:id="rId13"/>
    <p:sldId id="528" r:id="rId14"/>
    <p:sldId id="529" r:id="rId15"/>
    <p:sldId id="530" r:id="rId16"/>
    <p:sldId id="531" r:id="rId17"/>
    <p:sldId id="532" r:id="rId18"/>
    <p:sldId id="533" r:id="rId19"/>
    <p:sldId id="534" r:id="rId20"/>
    <p:sldId id="413" r:id="rId21"/>
    <p:sldId id="414" r:id="rId22"/>
    <p:sldId id="286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B8AD"/>
    <a:srgbClr val="7D6B63"/>
    <a:srgbClr val="D99211"/>
    <a:srgbClr val="EDA221"/>
    <a:srgbClr val="FFBC04"/>
    <a:srgbClr val="FEB801"/>
    <a:srgbClr val="B57A0F"/>
    <a:srgbClr val="D18C11"/>
    <a:srgbClr val="C3830F"/>
    <a:srgbClr val="9665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浅色样式 2 - 强调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中度样式 1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2" autoAdjust="0"/>
    <p:restoredTop sz="94660"/>
  </p:normalViewPr>
  <p:slideViewPr>
    <p:cSldViewPr snapToGrid="0">
      <p:cViewPr varScale="1">
        <p:scale>
          <a:sx n="67" d="100"/>
          <a:sy n="67" d="100"/>
        </p:scale>
        <p:origin x="96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图片包含 游戏机&#10;&#10;描述已自动生成">
            <a:extLst>
              <a:ext uri="{FF2B5EF4-FFF2-40B4-BE49-F238E27FC236}">
                <a16:creationId xmlns:a16="http://schemas.microsoft.com/office/drawing/2014/main" id="{4E08BE82-6930-4EF0-9FF3-EB768F7D28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75891" y="-4547769"/>
            <a:ext cx="12073131" cy="8658691"/>
          </a:xfrm>
          <a:prstGeom prst="rect">
            <a:avLst/>
          </a:prstGeom>
        </p:spPr>
      </p:pic>
      <p:pic>
        <p:nvPicPr>
          <p:cNvPr id="8" name="图片 7" descr="图片包含 游戏机&#10;&#10;描述已自动生成">
            <a:extLst>
              <a:ext uri="{FF2B5EF4-FFF2-40B4-BE49-F238E27FC236}">
                <a16:creationId xmlns:a16="http://schemas.microsoft.com/office/drawing/2014/main" id="{CA132A93-7E31-4F2C-AD69-267977D5A1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929" y="2987565"/>
            <a:ext cx="8590542" cy="616102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CA44BA0-EDA4-4024-A8AD-FDD11A4F89D5}"/>
              </a:ext>
            </a:extLst>
          </p:cNvPr>
          <p:cNvSpPr txBox="1"/>
          <p:nvPr userDrawn="1"/>
        </p:nvSpPr>
        <p:spPr>
          <a:xfrm>
            <a:off x="3817408" y="6408107"/>
            <a:ext cx="69209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/>
                </a:solidFill>
              </a:rPr>
              <a:t>关注微信公众平台</a:t>
            </a:r>
            <a:r>
              <a:rPr lang="en-US" altLang="zh-CN" sz="1100" dirty="0">
                <a:solidFill>
                  <a:schemeClr val="tx1"/>
                </a:solidFill>
              </a:rPr>
              <a:t>DSSF007</a:t>
            </a:r>
            <a:r>
              <a:rPr lang="zh-CN" altLang="en-US" sz="1100" dirty="0">
                <a:solidFill>
                  <a:schemeClr val="tx1"/>
                </a:solidFill>
              </a:rPr>
              <a:t>，回复关键字“经典课堂”获取更多资源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7760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AD6126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243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-------------</a:t>
            </a:r>
            <a:endParaRPr lang="zh-CN" altLang="en-US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034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60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05031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 dirty="0"/>
          </a:p>
        </p:txBody>
      </p:sp>
      <p:sp>
        <p:nvSpPr>
          <p:cNvPr id="6" name="文本框 5"/>
          <p:cNvSpPr txBox="1"/>
          <p:nvPr/>
        </p:nvSpPr>
        <p:spPr>
          <a:xfrm>
            <a:off x="2140044" y="4186262"/>
            <a:ext cx="79119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Linux</a:t>
            </a:r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硬盘管理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402244" y="1453190"/>
            <a:ext cx="9399272" cy="3723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6.1.5 </a:t>
            </a:r>
            <a:r>
              <a:rPr lang="zh-CN" altLang="zh-CN" b="1" dirty="0"/>
              <a:t>查看文件及目录的大小</a:t>
            </a:r>
          </a:p>
          <a:p>
            <a:pPr indent="457200" latinLnBrk="1"/>
            <a:r>
              <a:rPr lang="zh-CN" altLang="zh-CN" dirty="0"/>
              <a:t>前面介绍过使用命令查看文件大小，如果要查看目录大小，可以使用命令</a:t>
            </a:r>
            <a:r>
              <a:rPr lang="en-US" altLang="zh-CN" dirty="0"/>
              <a:t>du</a:t>
            </a:r>
            <a:r>
              <a:rPr lang="zh-CN" altLang="zh-CN" dirty="0"/>
              <a:t>。</a:t>
            </a:r>
            <a:endParaRPr lang="en-US" altLang="zh-CN" dirty="0"/>
          </a:p>
          <a:p>
            <a:pPr indent="457200" latinLnBrk="1"/>
            <a:r>
              <a:rPr lang="zh-CN" altLang="zh-CN" dirty="0"/>
              <a:t>【语法】</a:t>
            </a:r>
          </a:p>
          <a:p>
            <a:pPr indent="457200" latinLnBrk="1"/>
            <a:r>
              <a:rPr lang="en-US" altLang="zh-CN" dirty="0"/>
              <a:t>du [</a:t>
            </a:r>
            <a:r>
              <a:rPr lang="zh-CN" altLang="zh-CN" dirty="0"/>
              <a:t>选项</a:t>
            </a:r>
            <a:r>
              <a:rPr lang="en-US" altLang="zh-CN" dirty="0"/>
              <a:t>] </a:t>
            </a:r>
            <a:r>
              <a:rPr lang="zh-CN" altLang="zh-CN" dirty="0"/>
              <a:t>目录</a:t>
            </a:r>
            <a:r>
              <a:rPr lang="en-US" altLang="zh-CN" dirty="0"/>
              <a:t>/</a:t>
            </a:r>
            <a:r>
              <a:rPr lang="zh-CN" altLang="zh-CN" dirty="0"/>
              <a:t>文件名</a:t>
            </a:r>
          </a:p>
          <a:p>
            <a:pPr indent="457200" latinLnBrk="1"/>
            <a:r>
              <a:rPr lang="zh-CN" altLang="zh-CN" dirty="0"/>
              <a:t>【选项】</a:t>
            </a:r>
          </a:p>
          <a:p>
            <a:pPr indent="457200" latinLnBrk="1"/>
            <a:r>
              <a:rPr lang="en-US" altLang="zh-CN" dirty="0"/>
              <a:t>-a</a:t>
            </a:r>
            <a:r>
              <a:rPr lang="zh-CN" altLang="zh-CN" dirty="0"/>
              <a:t>：查看每个子文件的硬盘占用情况，默认只统计子目录的硬盘占用量。</a:t>
            </a:r>
          </a:p>
          <a:p>
            <a:pPr indent="457200" latinLnBrk="1"/>
            <a:r>
              <a:rPr lang="en-US" altLang="zh-CN" dirty="0"/>
              <a:t>-h</a:t>
            </a:r>
            <a:r>
              <a:rPr lang="zh-CN" altLang="zh-CN" dirty="0"/>
              <a:t>：使用</a:t>
            </a:r>
            <a:r>
              <a:rPr lang="en-US" altLang="zh-CN" dirty="0"/>
              <a:t>KB</a:t>
            </a:r>
            <a:r>
              <a:rPr lang="zh-CN" altLang="zh-CN" dirty="0"/>
              <a:t>、</a:t>
            </a:r>
            <a:r>
              <a:rPr lang="en-US" altLang="zh-CN" dirty="0"/>
              <a:t>MB</a:t>
            </a:r>
            <a:r>
              <a:rPr lang="zh-CN" altLang="zh-CN" dirty="0"/>
              <a:t>、</a:t>
            </a:r>
            <a:r>
              <a:rPr lang="en-US" altLang="zh-CN" dirty="0"/>
              <a:t>GB</a:t>
            </a:r>
            <a:r>
              <a:rPr lang="zh-CN" altLang="zh-CN" dirty="0"/>
              <a:t>为单位，显示硬盘占用量</a:t>
            </a:r>
          </a:p>
          <a:p>
            <a:pPr indent="457200" latinLnBrk="1"/>
            <a:r>
              <a:rPr lang="en-US" altLang="zh-CN" dirty="0"/>
              <a:t>-s</a:t>
            </a:r>
            <a:r>
              <a:rPr lang="zh-CN" altLang="zh-CN" dirty="0"/>
              <a:t>：统计总占用量而不列出子目录和子文件的占用量</a:t>
            </a:r>
          </a:p>
        </p:txBody>
      </p:sp>
    </p:spTree>
    <p:extLst>
      <p:ext uri="{BB962C8B-B14F-4D97-AF65-F5344CB8AC3E}">
        <p14:creationId xmlns:p14="http://schemas.microsoft.com/office/powerpoint/2010/main" val="37894814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1949291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5221308" y="3972975"/>
            <a:ext cx="57246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硬盘的分区与格式化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261925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08343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16208" y="1708465"/>
            <a:ext cx="9442305" cy="326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6.2.1 </a:t>
            </a:r>
            <a:r>
              <a:rPr lang="zh-CN" altLang="zh-CN" b="1" dirty="0"/>
              <a:t>使用命令分区及格式化</a:t>
            </a:r>
          </a:p>
          <a:p>
            <a:pPr indent="457200" latinLnBrk="1"/>
            <a:r>
              <a:rPr lang="zh-CN" altLang="zh-CN" dirty="0"/>
              <a:t>分区是对硬盘进行的一次规划，分成几个区，从而方便系统启动引导时找到引导文件、也方便文件的存储，后期挂载时也需要使用。使用新加入的硬盘，首先要对硬盘进行分区，在安装</a:t>
            </a:r>
            <a:r>
              <a:rPr lang="en-US" altLang="zh-CN" dirty="0"/>
              <a:t>Ubuntu</a:t>
            </a:r>
            <a:r>
              <a:rPr lang="zh-CN" altLang="zh-CN" dirty="0"/>
              <a:t>时，系统默认分成了</a:t>
            </a:r>
            <a:r>
              <a:rPr lang="en-US" altLang="zh-CN" dirty="0"/>
              <a:t>3</a:t>
            </a:r>
            <a:r>
              <a:rPr lang="zh-CN" altLang="zh-CN" dirty="0"/>
              <a:t>个区，下面介绍将新加入的硬盘进行分区的操作方法。</a:t>
            </a:r>
          </a:p>
          <a:p>
            <a:pPr marL="457200" indent="457200" latinLnBrk="1">
              <a:buAutoNum type="arabicPeriod"/>
            </a:pPr>
            <a:r>
              <a:rPr lang="zh-CN" altLang="zh-CN" b="1" dirty="0"/>
              <a:t>使用命令分区</a:t>
            </a:r>
            <a:endParaRPr lang="en-US" altLang="zh-CN" b="1" dirty="0"/>
          </a:p>
          <a:p>
            <a:pPr indent="457200" latinLnBrk="1"/>
            <a:r>
              <a:rPr lang="en-US" altLang="zh-CN" b="1" dirty="0"/>
              <a:t>2.   </a:t>
            </a:r>
            <a:r>
              <a:rPr lang="zh-CN" altLang="zh-CN" b="1" dirty="0"/>
              <a:t>使用命令格式化</a:t>
            </a:r>
          </a:p>
        </p:txBody>
      </p:sp>
    </p:spTree>
    <p:extLst>
      <p:ext uri="{BB962C8B-B14F-4D97-AF65-F5344CB8AC3E}">
        <p14:creationId xmlns:p14="http://schemas.microsoft.com/office/powerpoint/2010/main" val="30739620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946347" y="2337118"/>
            <a:ext cx="8299305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6.2.2 </a:t>
            </a:r>
            <a:r>
              <a:rPr lang="zh-CN" altLang="zh-CN" b="1" dirty="0"/>
              <a:t>使用图形界面分区及格式化</a:t>
            </a:r>
          </a:p>
          <a:p>
            <a:pPr indent="457200" latinLnBrk="1"/>
            <a:r>
              <a:rPr lang="zh-CN" altLang="zh-CN" dirty="0"/>
              <a:t>图形界面分区比命令分区更加直观，也是常见的分区操作。不过建议先使用命令将硬盘转化为</a:t>
            </a:r>
            <a:r>
              <a:rPr lang="en-US" altLang="zh-CN" dirty="0"/>
              <a:t>GPT</a:t>
            </a:r>
            <a:r>
              <a:rPr lang="zh-CN" altLang="zh-CN" dirty="0"/>
              <a:t>分区表后，再按照下面的方法操作。</a:t>
            </a:r>
          </a:p>
        </p:txBody>
      </p:sp>
    </p:spTree>
    <p:extLst>
      <p:ext uri="{BB962C8B-B14F-4D97-AF65-F5344CB8AC3E}">
        <p14:creationId xmlns:p14="http://schemas.microsoft.com/office/powerpoint/2010/main" val="9453170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2206471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5907121" y="3972975"/>
            <a:ext cx="32624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挂载与卸载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519105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48599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477310" y="1310481"/>
            <a:ext cx="9237379" cy="4237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zh-CN" altLang="zh-CN" dirty="0"/>
              <a:t>分区及格式化完成后，有了文件系统，就可以进行文件系统的挂载操作，完成后系统就可以使用该文件系统存取文件了。挂载操作类似于</a:t>
            </a:r>
            <a:r>
              <a:rPr lang="en-US" altLang="zh-CN" dirty="0"/>
              <a:t>Windows</a:t>
            </a:r>
            <a:r>
              <a:rPr lang="zh-CN" altLang="zh-CN" dirty="0"/>
              <a:t>中，给予格式化后的分区一个盘符，只是</a:t>
            </a:r>
            <a:r>
              <a:rPr lang="en-US" altLang="zh-CN" dirty="0"/>
              <a:t>Windows</a:t>
            </a:r>
            <a:r>
              <a:rPr lang="zh-CN" altLang="zh-CN" dirty="0"/>
              <a:t>自动完成了这个操作。同样在</a:t>
            </a:r>
            <a:r>
              <a:rPr lang="en-US" altLang="zh-CN" dirty="0"/>
              <a:t>Linux</a:t>
            </a:r>
            <a:r>
              <a:rPr lang="zh-CN" altLang="zh-CN" dirty="0"/>
              <a:t>中，每个分区的文件系统都会使用一个挂载点才能被使用，挂载点是一个已存在的目录。在</a:t>
            </a:r>
            <a:r>
              <a:rPr lang="en-US" altLang="zh-CN" dirty="0"/>
              <a:t>Linux</a:t>
            </a:r>
            <a:r>
              <a:rPr lang="zh-CN" altLang="zh-CN" dirty="0"/>
              <a:t>系统安装时，硬盘就被分区、格式化成</a:t>
            </a:r>
            <a:r>
              <a:rPr lang="en-US" altLang="zh-CN" dirty="0"/>
              <a:t>Linux</a:t>
            </a:r>
            <a:r>
              <a:rPr lang="zh-CN" altLang="zh-CN" dirty="0"/>
              <a:t>文件系统，按照默认配置，挂载在“</a:t>
            </a:r>
            <a:r>
              <a:rPr lang="en-US" altLang="zh-CN" dirty="0"/>
              <a:t>/</a:t>
            </a:r>
            <a:r>
              <a:rPr lang="zh-CN" altLang="zh-CN" dirty="0"/>
              <a:t>”上。新加入的硬盘，经过分区和格式化，必须挂载到系统根目录下的某个目录中，才能被使用。</a:t>
            </a:r>
            <a:endParaRPr lang="en-US" altLang="zh-CN" dirty="0"/>
          </a:p>
          <a:p>
            <a:pPr indent="457200" latinLnBrk="1"/>
            <a:r>
              <a:rPr lang="en-US" altLang="zh-CN" b="1" dirty="0"/>
              <a:t>6.3.1 </a:t>
            </a:r>
            <a:r>
              <a:rPr lang="zh-CN" altLang="zh-CN" b="1" dirty="0"/>
              <a:t>查看当前的挂载信息</a:t>
            </a:r>
          </a:p>
          <a:p>
            <a:pPr indent="457200"/>
            <a:r>
              <a:rPr lang="zh-CN" altLang="zh-CN" dirty="0"/>
              <a:t>查看当前的挂载信息，可以使用命令“</a:t>
            </a:r>
            <a:r>
              <a:rPr lang="en-US" altLang="zh-CN" dirty="0"/>
              <a:t>df</a:t>
            </a:r>
            <a:r>
              <a:rPr lang="zh-CN" altLang="zh-CN" dirty="0"/>
              <a:t>”</a:t>
            </a:r>
            <a:r>
              <a:rPr lang="zh-CN" altLang="en-US" dirty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6848597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762592" y="1624806"/>
            <a:ext cx="8666815" cy="326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6.3.2 </a:t>
            </a:r>
            <a:r>
              <a:rPr lang="zh-CN" altLang="zh-CN" b="1" dirty="0"/>
              <a:t>文件系统挂载</a:t>
            </a:r>
          </a:p>
          <a:p>
            <a:pPr indent="457200" latinLnBrk="1"/>
            <a:r>
              <a:rPr lang="en-US" altLang="zh-CN" dirty="0"/>
              <a:t>Ubuntu</a:t>
            </a:r>
            <a:r>
              <a:rPr lang="zh-CN" altLang="zh-CN" dirty="0"/>
              <a:t>中使用</a:t>
            </a:r>
            <a:r>
              <a:rPr lang="en-US" altLang="zh-CN" dirty="0"/>
              <a:t>mount</a:t>
            </a:r>
            <a:r>
              <a:rPr lang="zh-CN" altLang="zh-CN" dirty="0"/>
              <a:t>命令进行挂载，可以使用系统的目录，也可以在挂载前，创建一个空目录进行挂载。</a:t>
            </a:r>
          </a:p>
          <a:p>
            <a:pPr indent="457200" latinLnBrk="1"/>
            <a:r>
              <a:rPr lang="zh-CN" altLang="zh-CN" dirty="0"/>
              <a:t>【语法】</a:t>
            </a:r>
          </a:p>
          <a:p>
            <a:pPr indent="457200" latinLnBrk="1"/>
            <a:r>
              <a:rPr lang="en-US" altLang="zh-CN" dirty="0"/>
              <a:t>mount [-t </a:t>
            </a:r>
            <a:r>
              <a:rPr lang="zh-CN" altLang="zh-CN" dirty="0"/>
              <a:t>文件系统</a:t>
            </a:r>
            <a:r>
              <a:rPr lang="en-US" altLang="zh-CN" dirty="0"/>
              <a:t>][-o </a:t>
            </a:r>
            <a:r>
              <a:rPr lang="zh-CN" altLang="zh-CN" dirty="0"/>
              <a:t>参数</a:t>
            </a:r>
            <a:r>
              <a:rPr lang="en-US" altLang="zh-CN" dirty="0"/>
              <a:t>] </a:t>
            </a:r>
            <a:r>
              <a:rPr lang="zh-CN" altLang="zh-CN" dirty="0"/>
              <a:t>分区 挂载目录</a:t>
            </a:r>
          </a:p>
          <a:p>
            <a:pPr indent="457200" latinLnBrk="1"/>
            <a:r>
              <a:rPr lang="zh-CN" altLang="zh-CN" dirty="0"/>
              <a:t>【参数】</a:t>
            </a:r>
          </a:p>
          <a:p>
            <a:pPr indent="457200" latinLnBrk="1"/>
            <a:r>
              <a:rPr lang="zh-CN" altLang="zh-CN" dirty="0"/>
              <a:t>文件系统包括了常见的</a:t>
            </a:r>
            <a:r>
              <a:rPr lang="en-US" altLang="zh-CN" dirty="0"/>
              <a:t>ext3</a:t>
            </a:r>
            <a:r>
              <a:rPr lang="zh-CN" altLang="zh-CN" dirty="0"/>
              <a:t>、</a:t>
            </a:r>
            <a:r>
              <a:rPr lang="en-US" altLang="zh-CN" dirty="0"/>
              <a:t>ext4</a:t>
            </a:r>
            <a:r>
              <a:rPr lang="zh-CN" altLang="zh-CN" dirty="0"/>
              <a:t>、</a:t>
            </a:r>
            <a:r>
              <a:rPr lang="en-US" altLang="zh-CN" dirty="0"/>
              <a:t>fat</a:t>
            </a:r>
            <a:r>
              <a:rPr lang="zh-CN" altLang="zh-CN" dirty="0"/>
              <a:t>、</a:t>
            </a:r>
            <a:r>
              <a:rPr lang="en-US" altLang="zh-CN" dirty="0" err="1"/>
              <a:t>ntfs</a:t>
            </a:r>
            <a:r>
              <a:rPr lang="zh-CN" altLang="zh-CN" dirty="0"/>
              <a:t>、</a:t>
            </a:r>
            <a:r>
              <a:rPr lang="en-US" altLang="zh-CN" dirty="0"/>
              <a:t>iso9660</a:t>
            </a:r>
            <a:r>
              <a:rPr lang="zh-CN" altLang="zh-CN" dirty="0"/>
              <a:t>等。</a:t>
            </a:r>
          </a:p>
        </p:txBody>
      </p:sp>
    </p:spTree>
    <p:extLst>
      <p:ext uri="{BB962C8B-B14F-4D97-AF65-F5344CB8AC3E}">
        <p14:creationId xmlns:p14="http://schemas.microsoft.com/office/powerpoint/2010/main" val="11307269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679980" y="811473"/>
            <a:ext cx="8832039" cy="4654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6.3.3 </a:t>
            </a:r>
            <a:r>
              <a:rPr lang="zh-CN" altLang="zh-CN" b="1" dirty="0"/>
              <a:t>卸载文件系统</a:t>
            </a:r>
          </a:p>
          <a:p>
            <a:pPr indent="457200" latinLnBrk="1"/>
            <a:r>
              <a:rPr lang="zh-CN" altLang="zh-CN" dirty="0"/>
              <a:t>卸载文件系统使用的命令是</a:t>
            </a:r>
            <a:r>
              <a:rPr lang="en-US" altLang="zh-CN" dirty="0" err="1"/>
              <a:t>umount</a:t>
            </a:r>
            <a:r>
              <a:rPr lang="zh-CN" altLang="zh-CN" dirty="0"/>
              <a:t>命令，其用法如下：</a:t>
            </a:r>
          </a:p>
          <a:p>
            <a:pPr indent="457200" latinLnBrk="1"/>
            <a:r>
              <a:rPr lang="zh-CN" altLang="zh-CN" dirty="0"/>
              <a:t>【语法】</a:t>
            </a:r>
          </a:p>
          <a:p>
            <a:pPr indent="457200" latinLnBrk="1"/>
            <a:r>
              <a:rPr lang="en-US" altLang="zh-CN" dirty="0" err="1"/>
              <a:t>umount</a:t>
            </a:r>
            <a:r>
              <a:rPr lang="en-US" altLang="zh-CN" dirty="0"/>
              <a:t> [</a:t>
            </a:r>
            <a:r>
              <a:rPr lang="zh-CN" altLang="zh-CN" dirty="0"/>
              <a:t>选项</a:t>
            </a:r>
            <a:r>
              <a:rPr lang="en-US" altLang="zh-CN" dirty="0"/>
              <a:t>] </a:t>
            </a:r>
            <a:r>
              <a:rPr lang="zh-CN" altLang="zh-CN" dirty="0"/>
              <a:t>设备名或挂载点</a:t>
            </a:r>
          </a:p>
          <a:p>
            <a:pPr indent="457200" latinLnBrk="1"/>
            <a:r>
              <a:rPr lang="zh-CN" altLang="zh-CN" dirty="0"/>
              <a:t>【选项】</a:t>
            </a:r>
          </a:p>
          <a:p>
            <a:pPr indent="457200" latinLnBrk="1"/>
            <a:r>
              <a:rPr lang="en-US" altLang="zh-CN" dirty="0"/>
              <a:t>-a</a:t>
            </a:r>
            <a:r>
              <a:rPr lang="zh-CN" altLang="zh-CN" dirty="0"/>
              <a:t>：卸除</a:t>
            </a:r>
            <a:r>
              <a:rPr lang="en-US" altLang="zh-CN" dirty="0"/>
              <a:t>/</a:t>
            </a:r>
            <a:r>
              <a:rPr lang="en-US" altLang="zh-CN" dirty="0" err="1"/>
              <a:t>etc</a:t>
            </a:r>
            <a:r>
              <a:rPr lang="en-US" altLang="zh-CN" dirty="0"/>
              <a:t>/</a:t>
            </a:r>
            <a:r>
              <a:rPr lang="en-US" altLang="zh-CN" dirty="0" err="1"/>
              <a:t>mtab</a:t>
            </a:r>
            <a:r>
              <a:rPr lang="zh-CN" altLang="zh-CN" dirty="0"/>
              <a:t>中记录的所有文件系统；</a:t>
            </a:r>
          </a:p>
          <a:p>
            <a:pPr indent="457200" latinLnBrk="1"/>
            <a:r>
              <a:rPr lang="en-US" altLang="zh-CN" dirty="0"/>
              <a:t>-n</a:t>
            </a:r>
            <a:r>
              <a:rPr lang="zh-CN" altLang="zh-CN" dirty="0"/>
              <a:t>：卸除时不要将信息存入</a:t>
            </a:r>
            <a:r>
              <a:rPr lang="en-US" altLang="zh-CN" dirty="0"/>
              <a:t>/</a:t>
            </a:r>
            <a:r>
              <a:rPr lang="en-US" altLang="zh-CN" dirty="0" err="1"/>
              <a:t>etc</a:t>
            </a:r>
            <a:r>
              <a:rPr lang="en-US" altLang="zh-CN" dirty="0"/>
              <a:t>/</a:t>
            </a:r>
            <a:r>
              <a:rPr lang="en-US" altLang="zh-CN" dirty="0" err="1"/>
              <a:t>mtab</a:t>
            </a:r>
            <a:r>
              <a:rPr lang="zh-CN" altLang="zh-CN" dirty="0"/>
              <a:t>文件中；</a:t>
            </a:r>
          </a:p>
          <a:p>
            <a:pPr indent="457200" latinLnBrk="1"/>
            <a:r>
              <a:rPr lang="en-US" altLang="zh-CN" dirty="0"/>
              <a:t>-r</a:t>
            </a:r>
            <a:r>
              <a:rPr lang="zh-CN" altLang="zh-CN" dirty="0"/>
              <a:t>：若无法成功卸除，则尝试以只读的方式重新挂入文件系统；</a:t>
            </a:r>
          </a:p>
          <a:p>
            <a:pPr indent="457200" latinLnBrk="1"/>
            <a:r>
              <a:rPr lang="en-US" altLang="zh-CN" dirty="0"/>
              <a:t>-t </a:t>
            </a:r>
            <a:r>
              <a:rPr lang="zh-CN" altLang="zh-CN" dirty="0"/>
              <a:t>文件系统类型：仅卸除选项中所指定的文件系统；</a:t>
            </a:r>
          </a:p>
          <a:p>
            <a:pPr indent="457200" latinLnBrk="1"/>
            <a:r>
              <a:rPr lang="en-US" altLang="zh-CN" dirty="0"/>
              <a:t>-v</a:t>
            </a:r>
            <a:r>
              <a:rPr lang="zh-CN" altLang="zh-CN" dirty="0"/>
              <a:t>：执行时显示详细的信息；</a:t>
            </a:r>
          </a:p>
        </p:txBody>
      </p:sp>
    </p:spTree>
    <p:extLst>
      <p:ext uri="{BB962C8B-B14F-4D97-AF65-F5344CB8AC3E}">
        <p14:creationId xmlns:p14="http://schemas.microsoft.com/office/powerpoint/2010/main" val="9780570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821065" y="2254515"/>
            <a:ext cx="8549870" cy="14459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6.3.4 </a:t>
            </a:r>
            <a:r>
              <a:rPr lang="zh-CN" altLang="zh-CN" b="1" dirty="0"/>
              <a:t>镜像文件的挂载与卸载</a:t>
            </a:r>
          </a:p>
          <a:p>
            <a:pPr indent="457200" latinLnBrk="1"/>
            <a:r>
              <a:rPr lang="zh-CN" altLang="zh-CN" dirty="0"/>
              <a:t>镜像文件就是以“</a:t>
            </a:r>
            <a:r>
              <a:rPr lang="en-US" altLang="zh-CN" dirty="0"/>
              <a:t>.iso</a:t>
            </a:r>
            <a:r>
              <a:rPr lang="zh-CN" altLang="zh-CN" dirty="0"/>
              <a:t>”结尾的文件，在</a:t>
            </a:r>
            <a:r>
              <a:rPr lang="en-US" altLang="zh-CN" dirty="0"/>
              <a:t>Windows</a:t>
            </a:r>
            <a:r>
              <a:rPr lang="zh-CN" altLang="zh-CN" dirty="0"/>
              <a:t>中可以通过虚拟光驱进行挂载与卸载，在</a:t>
            </a:r>
            <a:r>
              <a:rPr lang="en-US" altLang="zh-CN" dirty="0"/>
              <a:t>Linux</a:t>
            </a:r>
            <a:r>
              <a:rPr lang="zh-CN" altLang="zh-CN" dirty="0"/>
              <a:t>中，可以通过命令挂载与卸载镜像文件。</a:t>
            </a:r>
          </a:p>
        </p:txBody>
      </p:sp>
    </p:spTree>
    <p:extLst>
      <p:ext uri="{BB962C8B-B14F-4D97-AF65-F5344CB8AC3E}">
        <p14:creationId xmlns:p14="http://schemas.microsoft.com/office/powerpoint/2010/main" val="1949636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2005907" y="549275"/>
            <a:ext cx="8180185" cy="1884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6.3.5 </a:t>
            </a:r>
            <a:r>
              <a:rPr lang="zh-CN" altLang="zh-CN" b="1" dirty="0"/>
              <a:t>开机自动挂载</a:t>
            </a:r>
          </a:p>
          <a:p>
            <a:pPr indent="457200" latinLnBrk="1"/>
            <a:r>
              <a:rPr lang="zh-CN" altLang="zh-CN" dirty="0"/>
              <a:t>如果使用命令行模式设置的挂载，重启计算机，用户之前设置好的挂载点会自动取消，并自动挂载到系统默认的挂载点中，以设备</a:t>
            </a:r>
            <a:r>
              <a:rPr lang="en-US" altLang="zh-CN" dirty="0"/>
              <a:t>UUID</a:t>
            </a:r>
            <a:r>
              <a:rPr lang="zh-CN" altLang="zh-CN" dirty="0"/>
              <a:t>号为目录。使用起来非常不方便。</a:t>
            </a:r>
          </a:p>
        </p:txBody>
      </p:sp>
      <p:pic>
        <p:nvPicPr>
          <p:cNvPr id="2050" name="图片 1">
            <a:extLst>
              <a:ext uri="{FF2B5EF4-FFF2-40B4-BE49-F238E27FC236}">
                <a16:creationId xmlns:a16="http://schemas.microsoft.com/office/drawing/2014/main" id="{2318DCC5-656C-41E4-8835-A7E2EA6E66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579" y="2638942"/>
            <a:ext cx="5334840" cy="2976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26831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388114" y="63766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内容概要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23">
            <a:extLst>
              <a:ext uri="{FF2B5EF4-FFF2-40B4-BE49-F238E27FC236}">
                <a16:creationId xmlns:a16="http://schemas.microsoft.com/office/drawing/2014/main" id="{941DACB2-96BE-4F8E-8E47-2A1BB8582795}"/>
              </a:ext>
            </a:extLst>
          </p:cNvPr>
          <p:cNvSpPr txBox="1"/>
          <p:nvPr/>
        </p:nvSpPr>
        <p:spPr>
          <a:xfrm>
            <a:off x="1538278" y="1332528"/>
            <a:ext cx="9115444" cy="4192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dirty="0"/>
              <a:t>Linux</a:t>
            </a:r>
            <a:r>
              <a:rPr lang="zh-CN" altLang="zh-CN" dirty="0"/>
              <a:t>中所有的设备都是文件。和</a:t>
            </a:r>
            <a:r>
              <a:rPr lang="en-US" altLang="zh-CN" dirty="0"/>
              <a:t>Windows</a:t>
            </a:r>
            <a:r>
              <a:rPr lang="zh-CN" altLang="zh-CN" dirty="0"/>
              <a:t>的设备类似，在</a:t>
            </a:r>
            <a:r>
              <a:rPr lang="en-US" altLang="zh-CN" dirty="0"/>
              <a:t>Linux</a:t>
            </a:r>
            <a:r>
              <a:rPr lang="zh-CN" altLang="zh-CN" dirty="0"/>
              <a:t>中，也需要对硬盘进行分区、格式化等操作后，才可以使用。本章将向读者介绍</a:t>
            </a:r>
            <a:r>
              <a:rPr lang="en-US" altLang="zh-CN" dirty="0"/>
              <a:t>Linux</a:t>
            </a:r>
            <a:r>
              <a:rPr lang="zh-CN" altLang="zh-CN" dirty="0"/>
              <a:t>中硬盘的分区、格式化、挂载、卸载以及</a:t>
            </a:r>
            <a:r>
              <a:rPr lang="en-US" altLang="zh-CN" dirty="0"/>
              <a:t>U</a:t>
            </a:r>
            <a:r>
              <a:rPr lang="zh-CN" altLang="zh-CN" dirty="0"/>
              <a:t>盘的使用等。</a:t>
            </a:r>
          </a:p>
          <a:p>
            <a:pPr indent="457200" latinLnBrk="1"/>
            <a:r>
              <a:rPr lang="zh-CN" altLang="zh-CN" b="1" dirty="0"/>
              <a:t>本章重点难点：</a:t>
            </a:r>
            <a:endParaRPr lang="zh-CN" altLang="zh-CN" dirty="0"/>
          </a:p>
          <a:p>
            <a:pPr indent="457200" latinLnBrk="1"/>
            <a:r>
              <a:rPr lang="zh-CN" altLang="zh-CN" dirty="0"/>
              <a:t>硬盘信息的命名</a:t>
            </a:r>
          </a:p>
          <a:p>
            <a:pPr indent="457200" latinLnBrk="1"/>
            <a:r>
              <a:rPr lang="zh-CN" altLang="zh-CN" dirty="0"/>
              <a:t>查看硬盘信息</a:t>
            </a:r>
          </a:p>
          <a:p>
            <a:pPr indent="457200" latinLnBrk="1"/>
            <a:r>
              <a:rPr lang="zh-CN" altLang="zh-CN" dirty="0"/>
              <a:t>分区与格式化</a:t>
            </a:r>
          </a:p>
          <a:p>
            <a:pPr indent="457200" latinLnBrk="1"/>
            <a:r>
              <a:rPr lang="zh-CN" altLang="zh-CN" dirty="0"/>
              <a:t>挂载与卸载</a:t>
            </a:r>
          </a:p>
          <a:p>
            <a:pPr indent="457200" latinLnBrk="1"/>
            <a:r>
              <a:rPr lang="zh-CN" altLang="zh-CN" dirty="0"/>
              <a:t>开机自动挂载</a:t>
            </a:r>
          </a:p>
        </p:txBody>
      </p:sp>
    </p:spTree>
    <p:extLst>
      <p:ext uri="{BB962C8B-B14F-4D97-AF65-F5344CB8AC3E}">
        <p14:creationId xmlns:p14="http://schemas.microsoft.com/office/powerpoint/2010/main" val="7819708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5388114" y="49547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课后作业</a:t>
            </a:r>
          </a:p>
        </p:txBody>
      </p:sp>
      <p:sp>
        <p:nvSpPr>
          <p:cNvPr id="12" name="文本框 23">
            <a:extLst>
              <a:ext uri="{FF2B5EF4-FFF2-40B4-BE49-F238E27FC236}">
                <a16:creationId xmlns:a16="http://schemas.microsoft.com/office/drawing/2014/main" id="{24C80903-3EF0-4951-B2D6-5BC5D53945C6}"/>
              </a:ext>
            </a:extLst>
          </p:cNvPr>
          <p:cNvSpPr txBox="1"/>
          <p:nvPr/>
        </p:nvSpPr>
        <p:spPr>
          <a:xfrm>
            <a:off x="1692956" y="1101696"/>
            <a:ext cx="8806088" cy="4654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zh-CN" altLang="zh-CN" dirty="0"/>
              <a:t>一、单选题：</a:t>
            </a:r>
          </a:p>
          <a:p>
            <a:pPr indent="457200" latinLnBrk="1"/>
            <a:r>
              <a:rPr lang="en-US" altLang="zh-CN" dirty="0"/>
              <a:t>1.MBR</a:t>
            </a:r>
            <a:r>
              <a:rPr lang="zh-CN" altLang="zh-CN" dirty="0"/>
              <a:t>共支持几个主分区（）。</a:t>
            </a:r>
          </a:p>
          <a:p>
            <a:pPr indent="457200" latinLnBrk="1"/>
            <a:r>
              <a:rPr lang="en-US" altLang="zh-CN" dirty="0"/>
              <a:t>A</a:t>
            </a:r>
            <a:r>
              <a:rPr lang="zh-CN" altLang="zh-CN" dirty="0"/>
              <a:t>．</a:t>
            </a:r>
            <a:r>
              <a:rPr lang="en-US" altLang="zh-CN" dirty="0"/>
              <a:t>2               B.4                 C. 8               D.16</a:t>
            </a:r>
            <a:endParaRPr lang="zh-CN" altLang="zh-CN" dirty="0"/>
          </a:p>
          <a:p>
            <a:pPr indent="457200" latinLnBrk="1"/>
            <a:r>
              <a:rPr lang="en-US" altLang="zh-CN" dirty="0"/>
              <a:t>2.</a:t>
            </a:r>
            <a:r>
              <a:rPr lang="zh-CN" altLang="zh-CN" dirty="0"/>
              <a:t>在图形界面管理磁盘的工具是（）。</a:t>
            </a:r>
          </a:p>
          <a:p>
            <a:pPr indent="457200" latinLnBrk="1"/>
            <a:r>
              <a:rPr lang="en-US" altLang="zh-CN" dirty="0"/>
              <a:t>A</a:t>
            </a:r>
            <a:r>
              <a:rPr lang="zh-CN" altLang="zh-CN" dirty="0"/>
              <a:t>．磁盘</a:t>
            </a:r>
            <a:r>
              <a:rPr lang="en-US" altLang="zh-CN" dirty="0"/>
              <a:t>              B.</a:t>
            </a:r>
            <a:r>
              <a:rPr lang="zh-CN" altLang="zh-CN" dirty="0"/>
              <a:t>硬件更新器</a:t>
            </a:r>
            <a:r>
              <a:rPr lang="en-US" altLang="zh-CN" dirty="0"/>
              <a:t>             C. </a:t>
            </a:r>
            <a:r>
              <a:rPr lang="zh-CN" altLang="zh-CN" dirty="0"/>
              <a:t>文件  </a:t>
            </a:r>
            <a:r>
              <a:rPr lang="en-US" altLang="zh-CN" dirty="0"/>
              <a:t>            </a:t>
            </a:r>
            <a:r>
              <a:rPr lang="en-US" altLang="zh-CN" dirty="0" err="1"/>
              <a:t>D.GVim</a:t>
            </a:r>
            <a:endParaRPr lang="zh-CN" altLang="zh-CN" dirty="0"/>
          </a:p>
          <a:p>
            <a:pPr indent="457200" latinLnBrk="1"/>
            <a:r>
              <a:rPr lang="zh-CN" altLang="zh-CN" dirty="0"/>
              <a:t>二、多选题：</a:t>
            </a:r>
          </a:p>
          <a:p>
            <a:pPr lvl="0" indent="457200" latinLnBrk="1"/>
            <a:r>
              <a:rPr lang="en-US" altLang="zh-CN" dirty="0"/>
              <a:t>1.</a:t>
            </a:r>
            <a:r>
              <a:rPr lang="zh-CN" altLang="zh-CN" dirty="0"/>
              <a:t>分区表类型主要包括（）。</a:t>
            </a:r>
          </a:p>
          <a:p>
            <a:pPr indent="457200" latinLnBrk="1"/>
            <a:r>
              <a:rPr lang="en-US" altLang="zh-CN" dirty="0"/>
              <a:t>A. MBR</a:t>
            </a:r>
            <a:r>
              <a:rPr lang="zh-CN" altLang="zh-CN" dirty="0"/>
              <a:t>分区表</a:t>
            </a:r>
            <a:r>
              <a:rPr lang="en-US" altLang="zh-CN" dirty="0"/>
              <a:t>         B.BIOS</a:t>
            </a:r>
            <a:r>
              <a:rPr lang="zh-CN" altLang="zh-CN" dirty="0"/>
              <a:t>分区表</a:t>
            </a:r>
            <a:r>
              <a:rPr lang="en-US" altLang="zh-CN" dirty="0"/>
              <a:t>      C. UEFI</a:t>
            </a:r>
            <a:r>
              <a:rPr lang="zh-CN" altLang="zh-CN" dirty="0"/>
              <a:t>分区表</a:t>
            </a:r>
            <a:r>
              <a:rPr lang="en-US" altLang="zh-CN" dirty="0"/>
              <a:t>        D.GPT</a:t>
            </a:r>
            <a:r>
              <a:rPr lang="zh-CN" altLang="zh-CN" dirty="0"/>
              <a:t>分区表</a:t>
            </a:r>
          </a:p>
          <a:p>
            <a:pPr lvl="0" indent="457200" latinLnBrk="1"/>
            <a:r>
              <a:rPr lang="en-US" altLang="zh-CN" dirty="0"/>
              <a:t>2.</a:t>
            </a:r>
            <a:r>
              <a:rPr lang="zh-CN" altLang="zh-CN" dirty="0"/>
              <a:t>按默认设置安装好的</a:t>
            </a:r>
            <a:r>
              <a:rPr lang="en-US" altLang="zh-CN" dirty="0"/>
              <a:t>Ubuntu</a:t>
            </a:r>
            <a:r>
              <a:rPr lang="zh-CN" altLang="zh-CN" dirty="0"/>
              <a:t>的磁盘里，有哪几个分区（）。</a:t>
            </a:r>
          </a:p>
          <a:p>
            <a:pPr indent="457200" latinLnBrk="1"/>
            <a:r>
              <a:rPr lang="en-US" altLang="zh-CN" dirty="0"/>
              <a:t>A.BIOS</a:t>
            </a:r>
            <a:r>
              <a:rPr lang="zh-CN" altLang="zh-CN" dirty="0"/>
              <a:t>启动分区 </a:t>
            </a:r>
            <a:r>
              <a:rPr lang="en-US" altLang="zh-CN" dirty="0"/>
              <a:t>      B.</a:t>
            </a:r>
            <a:r>
              <a:rPr lang="zh-CN" altLang="zh-CN" dirty="0"/>
              <a:t>根分区</a:t>
            </a:r>
            <a:r>
              <a:rPr lang="en-US" altLang="zh-CN" dirty="0"/>
              <a:t>             C.UEFI</a:t>
            </a:r>
            <a:r>
              <a:rPr lang="zh-CN" altLang="zh-CN" dirty="0"/>
              <a:t>启动分区 </a:t>
            </a:r>
            <a:r>
              <a:rPr lang="en-US" altLang="zh-CN" dirty="0"/>
              <a:t>      D./</a:t>
            </a:r>
            <a:r>
              <a:rPr lang="en-US" altLang="zh-CN" dirty="0" err="1"/>
              <a:t>etc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4363569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5388114" y="61067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课后作业</a:t>
            </a:r>
          </a:p>
        </p:txBody>
      </p:sp>
      <p:sp>
        <p:nvSpPr>
          <p:cNvPr id="12" name="文本框 23">
            <a:extLst>
              <a:ext uri="{FF2B5EF4-FFF2-40B4-BE49-F238E27FC236}">
                <a16:creationId xmlns:a16="http://schemas.microsoft.com/office/drawing/2014/main" id="{24C80903-3EF0-4951-B2D6-5BC5D53945C6}"/>
              </a:ext>
            </a:extLst>
          </p:cNvPr>
          <p:cNvSpPr txBox="1"/>
          <p:nvPr/>
        </p:nvSpPr>
        <p:spPr>
          <a:xfrm>
            <a:off x="1604074" y="768609"/>
            <a:ext cx="8983852" cy="5089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zh-CN" altLang="zh-CN" dirty="0"/>
              <a:t>三、简答题：</a:t>
            </a:r>
          </a:p>
          <a:p>
            <a:pPr indent="457200" latinLnBrk="1"/>
            <a:r>
              <a:rPr lang="zh-CN" altLang="zh-CN" dirty="0"/>
              <a:t>简述硬盘及分区的命名规则。</a:t>
            </a:r>
          </a:p>
          <a:p>
            <a:pPr indent="457200" latinLnBrk="1"/>
            <a:r>
              <a:rPr lang="zh-CN" altLang="zh-CN" dirty="0"/>
              <a:t>四、试一试：</a:t>
            </a:r>
          </a:p>
          <a:p>
            <a:pPr indent="457200" latinLnBrk="1"/>
            <a:r>
              <a:rPr lang="en-US" altLang="zh-CN" dirty="0"/>
              <a:t>1. </a:t>
            </a:r>
            <a:r>
              <a:rPr lang="zh-CN" altLang="zh-CN" dirty="0"/>
              <a:t>按照</a:t>
            </a:r>
            <a:r>
              <a:rPr lang="en-US" altLang="zh-CN" dirty="0"/>
              <a:t>6.1.4</a:t>
            </a:r>
            <a:r>
              <a:rPr lang="zh-CN" altLang="zh-CN" dirty="0"/>
              <a:t>及</a:t>
            </a:r>
            <a:r>
              <a:rPr lang="en-US" altLang="zh-CN" dirty="0"/>
              <a:t>6.1.5</a:t>
            </a:r>
            <a:r>
              <a:rPr lang="zh-CN" altLang="zh-CN" dirty="0"/>
              <a:t>中的内容，查看硬盘及文件的各种信息。</a:t>
            </a:r>
          </a:p>
          <a:p>
            <a:pPr indent="457200" latinLnBrk="1"/>
            <a:r>
              <a:rPr lang="en-US" altLang="zh-CN" dirty="0"/>
              <a:t>2. </a:t>
            </a:r>
            <a:r>
              <a:rPr lang="zh-CN" altLang="zh-CN" dirty="0"/>
              <a:t>按照</a:t>
            </a:r>
            <a:r>
              <a:rPr lang="en-US" altLang="zh-CN" dirty="0"/>
              <a:t>6.2.1</a:t>
            </a:r>
            <a:r>
              <a:rPr lang="zh-CN" altLang="zh-CN" dirty="0"/>
              <a:t>及</a:t>
            </a:r>
            <a:r>
              <a:rPr lang="en-US" altLang="zh-CN" dirty="0"/>
              <a:t>6.2.2</a:t>
            </a:r>
            <a:r>
              <a:rPr lang="zh-CN" altLang="zh-CN" dirty="0"/>
              <a:t>中的内容，使用命令分区及格式化硬盘。</a:t>
            </a:r>
          </a:p>
          <a:p>
            <a:pPr indent="457200" latinLnBrk="1"/>
            <a:r>
              <a:rPr lang="en-US" altLang="zh-CN" dirty="0"/>
              <a:t>3. </a:t>
            </a:r>
            <a:r>
              <a:rPr lang="zh-CN" altLang="zh-CN" dirty="0"/>
              <a:t>按照</a:t>
            </a:r>
            <a:r>
              <a:rPr lang="en-US" altLang="zh-CN" dirty="0"/>
              <a:t>6.3.2</a:t>
            </a:r>
            <a:r>
              <a:rPr lang="zh-CN" altLang="zh-CN" dirty="0"/>
              <a:t>及</a:t>
            </a:r>
            <a:r>
              <a:rPr lang="en-US" altLang="zh-CN" dirty="0"/>
              <a:t>6.3.3</a:t>
            </a:r>
            <a:r>
              <a:rPr lang="zh-CN" altLang="zh-CN" dirty="0"/>
              <a:t>的内容，练习挂载和卸载</a:t>
            </a:r>
          </a:p>
          <a:p>
            <a:pPr indent="457200" latinLnBrk="1"/>
            <a:r>
              <a:rPr lang="en-US" altLang="zh-CN" dirty="0"/>
              <a:t>4. </a:t>
            </a:r>
            <a:r>
              <a:rPr lang="zh-CN" altLang="zh-CN" dirty="0"/>
              <a:t>按照</a:t>
            </a:r>
            <a:r>
              <a:rPr lang="en-US" altLang="zh-CN" dirty="0"/>
              <a:t>6.3.5</a:t>
            </a:r>
            <a:r>
              <a:rPr lang="zh-CN" altLang="zh-CN" dirty="0"/>
              <a:t>的内容，设置开机自动挂载</a:t>
            </a:r>
          </a:p>
          <a:p>
            <a:pPr indent="457200" latinLnBrk="1"/>
            <a:r>
              <a:rPr lang="zh-CN" altLang="zh-CN" dirty="0"/>
              <a:t>参考答案：</a:t>
            </a:r>
            <a:r>
              <a:rPr lang="en-US" altLang="zh-CN" dirty="0"/>
              <a:t>    </a:t>
            </a:r>
            <a:r>
              <a:rPr lang="zh-CN" altLang="zh-CN" dirty="0"/>
              <a:t>一、单选题</a:t>
            </a:r>
            <a:r>
              <a:rPr lang="en-US" altLang="zh-CN" dirty="0"/>
              <a:t>    1. B   2. A           </a:t>
            </a:r>
            <a:r>
              <a:rPr lang="zh-CN" altLang="zh-CN" dirty="0"/>
              <a:t>二、多选题 </a:t>
            </a:r>
            <a:r>
              <a:rPr lang="en-US" altLang="zh-CN" dirty="0"/>
              <a:t>   1. AD   2. ABC</a:t>
            </a:r>
            <a:endParaRPr lang="zh-CN" altLang="zh-CN" dirty="0"/>
          </a:p>
          <a:p>
            <a:pPr indent="457200" latinLnBrk="1"/>
            <a:r>
              <a:rPr lang="en-US" altLang="zh-CN" dirty="0"/>
              <a:t>                     </a:t>
            </a:r>
            <a:r>
              <a:rPr lang="zh-CN" altLang="zh-CN" dirty="0"/>
              <a:t>三、简答题 </a:t>
            </a:r>
            <a:r>
              <a:rPr lang="en-US" altLang="zh-CN" dirty="0"/>
              <a:t>   1. </a:t>
            </a:r>
            <a:r>
              <a:rPr lang="zh-CN" altLang="zh-CN" dirty="0"/>
              <a:t>参考</a:t>
            </a:r>
            <a:r>
              <a:rPr lang="en-US" altLang="zh-CN" dirty="0"/>
              <a:t>6.1.3</a:t>
            </a:r>
            <a:r>
              <a:rPr lang="zh-CN" altLang="zh-CN" dirty="0"/>
              <a:t>的内容 </a:t>
            </a:r>
            <a:endParaRPr lang="en-US" altLang="zh-CN" dirty="0"/>
          </a:p>
          <a:p>
            <a:pPr indent="457200" latinLnBrk="1"/>
            <a:r>
              <a:rPr lang="en-US" altLang="zh-CN" dirty="0"/>
              <a:t>                     </a:t>
            </a:r>
            <a:r>
              <a:rPr lang="zh-CN" altLang="zh-CN" dirty="0"/>
              <a:t>四、试一试 </a:t>
            </a:r>
            <a:r>
              <a:rPr lang="en-US" altLang="zh-CN" dirty="0"/>
              <a:t>   1. </a:t>
            </a:r>
            <a:r>
              <a:rPr lang="zh-CN" altLang="zh-CN" dirty="0"/>
              <a:t>参考</a:t>
            </a:r>
            <a:r>
              <a:rPr lang="en-US" altLang="zh-CN" dirty="0"/>
              <a:t>6.1.4</a:t>
            </a:r>
            <a:r>
              <a:rPr lang="zh-CN" altLang="zh-CN" dirty="0"/>
              <a:t>及</a:t>
            </a:r>
            <a:r>
              <a:rPr lang="en-US" altLang="zh-CN" dirty="0"/>
              <a:t>6.1.5</a:t>
            </a:r>
            <a:r>
              <a:rPr lang="zh-CN" altLang="zh-CN" dirty="0"/>
              <a:t>的内容 </a:t>
            </a:r>
            <a:r>
              <a:rPr lang="en-US" altLang="zh-CN" dirty="0"/>
              <a:t>  2. </a:t>
            </a:r>
            <a:r>
              <a:rPr lang="zh-CN" altLang="zh-CN" dirty="0"/>
              <a:t>参考</a:t>
            </a:r>
            <a:r>
              <a:rPr lang="en-US" altLang="zh-CN" dirty="0"/>
              <a:t>6.2.1</a:t>
            </a:r>
            <a:r>
              <a:rPr lang="zh-CN" altLang="zh-CN" dirty="0"/>
              <a:t>及</a:t>
            </a:r>
            <a:r>
              <a:rPr lang="en-US" altLang="zh-CN" dirty="0"/>
              <a:t>6.2.2</a:t>
            </a:r>
            <a:r>
              <a:rPr lang="zh-CN" altLang="zh-CN" dirty="0"/>
              <a:t>的内容</a:t>
            </a:r>
            <a:r>
              <a:rPr lang="en-US" altLang="zh-CN" dirty="0"/>
              <a:t>  3. </a:t>
            </a:r>
            <a:r>
              <a:rPr lang="zh-CN" altLang="zh-CN" dirty="0"/>
              <a:t>参考</a:t>
            </a:r>
            <a:r>
              <a:rPr lang="en-US" altLang="zh-CN" dirty="0"/>
              <a:t>6.3.2</a:t>
            </a:r>
            <a:r>
              <a:rPr lang="zh-CN" altLang="zh-CN" dirty="0"/>
              <a:t>及</a:t>
            </a:r>
            <a:r>
              <a:rPr lang="en-US" altLang="zh-CN" dirty="0"/>
              <a:t>6.3.3</a:t>
            </a:r>
            <a:r>
              <a:rPr lang="zh-CN" altLang="zh-CN" dirty="0"/>
              <a:t>的内容   </a:t>
            </a:r>
            <a:r>
              <a:rPr lang="en-US" altLang="zh-CN" dirty="0"/>
              <a:t>4. </a:t>
            </a:r>
            <a:r>
              <a:rPr lang="zh-CN" altLang="zh-CN" dirty="0"/>
              <a:t>参考</a:t>
            </a:r>
            <a:r>
              <a:rPr lang="en-US" altLang="zh-CN" dirty="0"/>
              <a:t>6.3.5</a:t>
            </a:r>
            <a:r>
              <a:rPr lang="zh-CN" altLang="zh-CN" dirty="0"/>
              <a:t>的内容</a:t>
            </a:r>
          </a:p>
        </p:txBody>
      </p:sp>
    </p:spTree>
    <p:extLst>
      <p:ext uri="{BB962C8B-B14F-4D97-AF65-F5344CB8AC3E}">
        <p14:creationId xmlns:p14="http://schemas.microsoft.com/office/powerpoint/2010/main" val="15739143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 dirty="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1462C79-EED8-4446-9394-C84809A93914}"/>
              </a:ext>
            </a:extLst>
          </p:cNvPr>
          <p:cNvSpPr txBox="1"/>
          <p:nvPr/>
        </p:nvSpPr>
        <p:spPr>
          <a:xfrm>
            <a:off x="7516275" y="1919515"/>
            <a:ext cx="573232" cy="530770"/>
          </a:xfrm>
          <a:custGeom>
            <a:avLst/>
            <a:gdLst/>
            <a:ahLst/>
            <a:cxnLst/>
            <a:rect l="l" t="t" r="r" b="b"/>
            <a:pathLst>
              <a:path w="900113" h="833437">
                <a:moveTo>
                  <a:pt x="690563" y="795337"/>
                </a:moveTo>
                <a:lnTo>
                  <a:pt x="721023" y="795337"/>
                </a:lnTo>
                <a:lnTo>
                  <a:pt x="690563" y="813360"/>
                </a:lnTo>
                <a:close/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81063" y="0"/>
                </a:moveTo>
                <a:lnTo>
                  <a:pt x="900113" y="0"/>
                </a:lnTo>
                <a:lnTo>
                  <a:pt x="900113" y="689370"/>
                </a:lnTo>
                <a:lnTo>
                  <a:pt x="821267" y="736023"/>
                </a:lnTo>
                <a:lnTo>
                  <a:pt x="823913" y="719658"/>
                </a:lnTo>
                <a:lnTo>
                  <a:pt x="823913" y="147339"/>
                </a:lnTo>
                <a:cubicBezTo>
                  <a:pt x="823913" y="134739"/>
                  <a:pt x="819944" y="124494"/>
                  <a:pt x="812006" y="116606"/>
                </a:cubicBezTo>
                <a:cubicBezTo>
                  <a:pt x="804069" y="108719"/>
                  <a:pt x="792162" y="104775"/>
                  <a:pt x="776287" y="104775"/>
                </a:cubicBezTo>
                <a:lnTo>
                  <a:pt x="690563" y="104775"/>
                </a:lnTo>
                <a:lnTo>
                  <a:pt x="690563" y="76200"/>
                </a:lnTo>
                <a:lnTo>
                  <a:pt x="733425" y="76200"/>
                </a:lnTo>
                <a:cubicBezTo>
                  <a:pt x="771525" y="76200"/>
                  <a:pt x="802481" y="69850"/>
                  <a:pt x="826294" y="57150"/>
                </a:cubicBezTo>
                <a:cubicBezTo>
                  <a:pt x="850106" y="44450"/>
                  <a:pt x="868363" y="25400"/>
                  <a:pt x="8810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4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b="1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D95A4E9-B9A9-4823-9C3E-3F97BCF3B0C7}"/>
              </a:ext>
            </a:extLst>
          </p:cNvPr>
          <p:cNvCxnSpPr/>
          <p:nvPr/>
        </p:nvCxnSpPr>
        <p:spPr>
          <a:xfrm flipH="1">
            <a:off x="7665575" y="2048847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E3E11741-E0AE-4C99-8BB0-FA2B455F1FD4}"/>
              </a:ext>
            </a:extLst>
          </p:cNvPr>
          <p:cNvSpPr txBox="1"/>
          <p:nvPr/>
        </p:nvSpPr>
        <p:spPr>
          <a:xfrm>
            <a:off x="7518943" y="2947824"/>
            <a:ext cx="708334" cy="518505"/>
          </a:xfrm>
          <a:custGeom>
            <a:avLst/>
            <a:gdLst/>
            <a:ahLst/>
            <a:cxnLst/>
            <a:rect l="l" t="t" r="r" b="b"/>
            <a:pathLst>
              <a:path w="1076325" h="833437"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52487" y="0"/>
                </a:moveTo>
                <a:cubicBezTo>
                  <a:pt x="928687" y="0"/>
                  <a:pt x="985044" y="19050"/>
                  <a:pt x="1021556" y="57150"/>
                </a:cubicBezTo>
                <a:cubicBezTo>
                  <a:pt x="1058069" y="95250"/>
                  <a:pt x="1076325" y="142875"/>
                  <a:pt x="1076325" y="200025"/>
                </a:cubicBezTo>
                <a:cubicBezTo>
                  <a:pt x="1076325" y="238125"/>
                  <a:pt x="1067594" y="276225"/>
                  <a:pt x="1050131" y="314325"/>
                </a:cubicBezTo>
                <a:cubicBezTo>
                  <a:pt x="1032669" y="352425"/>
                  <a:pt x="1004887" y="388937"/>
                  <a:pt x="966787" y="423862"/>
                </a:cubicBezTo>
                <a:cubicBezTo>
                  <a:pt x="874712" y="512762"/>
                  <a:pt x="804069" y="584993"/>
                  <a:pt x="754856" y="640556"/>
                </a:cubicBezTo>
                <a:cubicBezTo>
                  <a:pt x="705644" y="696118"/>
                  <a:pt x="676275" y="733425"/>
                  <a:pt x="666750" y="752475"/>
                </a:cubicBezTo>
                <a:lnTo>
                  <a:pt x="816557" y="752475"/>
                </a:lnTo>
                <a:lnTo>
                  <a:pt x="695300" y="823912"/>
                </a:lnTo>
                <a:lnTo>
                  <a:pt x="614363" y="823912"/>
                </a:lnTo>
                <a:lnTo>
                  <a:pt x="614363" y="762000"/>
                </a:lnTo>
                <a:cubicBezTo>
                  <a:pt x="630237" y="733425"/>
                  <a:pt x="656431" y="696912"/>
                  <a:pt x="692944" y="652462"/>
                </a:cubicBezTo>
                <a:cubicBezTo>
                  <a:pt x="729456" y="608012"/>
                  <a:pt x="777875" y="555625"/>
                  <a:pt x="838200" y="495300"/>
                </a:cubicBezTo>
                <a:cubicBezTo>
                  <a:pt x="890538" y="440779"/>
                  <a:pt x="929022" y="389458"/>
                  <a:pt x="953653" y="341337"/>
                </a:cubicBezTo>
                <a:cubicBezTo>
                  <a:pt x="978285" y="293216"/>
                  <a:pt x="990600" y="248295"/>
                  <a:pt x="990600" y="206573"/>
                </a:cubicBezTo>
                <a:cubicBezTo>
                  <a:pt x="990600" y="148877"/>
                  <a:pt x="977900" y="104787"/>
                  <a:pt x="952500" y="74302"/>
                </a:cubicBezTo>
                <a:cubicBezTo>
                  <a:pt x="927100" y="43817"/>
                  <a:pt x="889000" y="28575"/>
                  <a:pt x="838200" y="28575"/>
                </a:cubicBezTo>
                <a:cubicBezTo>
                  <a:pt x="800100" y="28575"/>
                  <a:pt x="767556" y="39092"/>
                  <a:pt x="740569" y="60126"/>
                </a:cubicBezTo>
                <a:cubicBezTo>
                  <a:pt x="713581" y="81161"/>
                  <a:pt x="700087" y="107875"/>
                  <a:pt x="700087" y="140270"/>
                </a:cubicBezTo>
                <a:cubicBezTo>
                  <a:pt x="700087" y="159668"/>
                  <a:pt x="705644" y="175840"/>
                  <a:pt x="716756" y="188788"/>
                </a:cubicBezTo>
                <a:cubicBezTo>
                  <a:pt x="727869" y="201736"/>
                  <a:pt x="733425" y="214684"/>
                  <a:pt x="733425" y="227632"/>
                </a:cubicBezTo>
                <a:cubicBezTo>
                  <a:pt x="733425" y="243855"/>
                  <a:pt x="729630" y="256009"/>
                  <a:pt x="722040" y="264095"/>
                </a:cubicBezTo>
                <a:cubicBezTo>
                  <a:pt x="714449" y="272182"/>
                  <a:pt x="703064" y="276225"/>
                  <a:pt x="687884" y="276225"/>
                </a:cubicBezTo>
                <a:cubicBezTo>
                  <a:pt x="669677" y="276225"/>
                  <a:pt x="655253" y="270668"/>
                  <a:pt x="644612" y="259556"/>
                </a:cubicBezTo>
                <a:cubicBezTo>
                  <a:pt x="633971" y="248443"/>
                  <a:pt x="628650" y="230187"/>
                  <a:pt x="628650" y="204787"/>
                </a:cubicBezTo>
                <a:cubicBezTo>
                  <a:pt x="628650" y="138112"/>
                  <a:pt x="652463" y="87312"/>
                  <a:pt x="700087" y="52387"/>
                </a:cubicBezTo>
                <a:cubicBezTo>
                  <a:pt x="747713" y="17462"/>
                  <a:pt x="798513" y="0"/>
                  <a:pt x="852487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FCD55F1-7E53-4D94-B849-03B234E0F197}"/>
              </a:ext>
            </a:extLst>
          </p:cNvPr>
          <p:cNvSpPr txBox="1"/>
          <p:nvPr/>
        </p:nvSpPr>
        <p:spPr>
          <a:xfrm>
            <a:off x="7525999" y="4028855"/>
            <a:ext cx="673921" cy="515979"/>
          </a:xfrm>
          <a:custGeom>
            <a:avLst/>
            <a:gdLst/>
            <a:ahLst/>
            <a:cxnLst/>
            <a:rect l="l" t="t" r="r" b="b"/>
            <a:pathLst>
              <a:path w="1083170" h="833437">
                <a:moveTo>
                  <a:pt x="678582" y="604837"/>
                </a:moveTo>
                <a:cubicBezTo>
                  <a:pt x="696789" y="604837"/>
                  <a:pt x="709687" y="612155"/>
                  <a:pt x="717277" y="626789"/>
                </a:cubicBezTo>
                <a:cubicBezTo>
                  <a:pt x="724868" y="641424"/>
                  <a:pt x="728663" y="653628"/>
                  <a:pt x="728663" y="663401"/>
                </a:cubicBezTo>
                <a:cubicBezTo>
                  <a:pt x="728663" y="679673"/>
                  <a:pt x="725488" y="693489"/>
                  <a:pt x="719138" y="704850"/>
                </a:cubicBezTo>
                <a:cubicBezTo>
                  <a:pt x="712788" y="716210"/>
                  <a:pt x="709613" y="726777"/>
                  <a:pt x="709613" y="736550"/>
                </a:cubicBezTo>
                <a:cubicBezTo>
                  <a:pt x="709613" y="756096"/>
                  <a:pt x="721680" y="772368"/>
                  <a:pt x="745815" y="785366"/>
                </a:cubicBezTo>
                <a:lnTo>
                  <a:pt x="749812" y="786901"/>
                </a:lnTo>
                <a:lnTo>
                  <a:pt x="720682" y="804171"/>
                </a:lnTo>
                <a:lnTo>
                  <a:pt x="685800" y="785812"/>
                </a:lnTo>
                <a:cubicBezTo>
                  <a:pt x="644525" y="754062"/>
                  <a:pt x="623888" y="717550"/>
                  <a:pt x="623888" y="676275"/>
                </a:cubicBezTo>
                <a:cubicBezTo>
                  <a:pt x="623888" y="657225"/>
                  <a:pt x="629965" y="640556"/>
                  <a:pt x="642119" y="626268"/>
                </a:cubicBezTo>
                <a:cubicBezTo>
                  <a:pt x="654273" y="611981"/>
                  <a:pt x="666428" y="604837"/>
                  <a:pt x="678582" y="604837"/>
                </a:cubicBez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842963" y="0"/>
                </a:moveTo>
                <a:cubicBezTo>
                  <a:pt x="906463" y="0"/>
                  <a:pt x="957263" y="20017"/>
                  <a:pt x="995363" y="60052"/>
                </a:cubicBezTo>
                <a:cubicBezTo>
                  <a:pt x="1033463" y="100087"/>
                  <a:pt x="1052513" y="142527"/>
                  <a:pt x="1052513" y="187374"/>
                </a:cubicBezTo>
                <a:cubicBezTo>
                  <a:pt x="1052513" y="235446"/>
                  <a:pt x="1040606" y="276299"/>
                  <a:pt x="1016794" y="309934"/>
                </a:cubicBezTo>
                <a:cubicBezTo>
                  <a:pt x="992981" y="343569"/>
                  <a:pt x="955675" y="368399"/>
                  <a:pt x="904875" y="384423"/>
                </a:cubicBezTo>
                <a:cubicBezTo>
                  <a:pt x="974725" y="409624"/>
                  <a:pt x="1022350" y="442714"/>
                  <a:pt x="1047750" y="483691"/>
                </a:cubicBezTo>
                <a:cubicBezTo>
                  <a:pt x="1060450" y="504180"/>
                  <a:pt x="1069975" y="524662"/>
                  <a:pt x="1076325" y="545138"/>
                </a:cubicBezTo>
                <a:lnTo>
                  <a:pt x="1083170" y="589266"/>
                </a:lnTo>
                <a:lnTo>
                  <a:pt x="994921" y="641585"/>
                </a:lnTo>
                <a:lnTo>
                  <a:pt x="1000125" y="597619"/>
                </a:lnTo>
                <a:cubicBezTo>
                  <a:pt x="1000125" y="539774"/>
                  <a:pt x="985044" y="493179"/>
                  <a:pt x="954881" y="457832"/>
                </a:cubicBezTo>
                <a:cubicBezTo>
                  <a:pt x="924719" y="422486"/>
                  <a:pt x="868363" y="404812"/>
                  <a:pt x="785813" y="404812"/>
                </a:cubicBezTo>
                <a:lnTo>
                  <a:pt x="785813" y="376237"/>
                </a:lnTo>
                <a:cubicBezTo>
                  <a:pt x="847676" y="376237"/>
                  <a:pt x="893304" y="360734"/>
                  <a:pt x="922697" y="329728"/>
                </a:cubicBezTo>
                <a:cubicBezTo>
                  <a:pt x="952091" y="298723"/>
                  <a:pt x="966788" y="255463"/>
                  <a:pt x="966788" y="199950"/>
                </a:cubicBezTo>
                <a:cubicBezTo>
                  <a:pt x="966788" y="154260"/>
                  <a:pt x="955117" y="114275"/>
                  <a:pt x="931776" y="79995"/>
                </a:cubicBezTo>
                <a:cubicBezTo>
                  <a:pt x="908435" y="45715"/>
                  <a:pt x="871885" y="28575"/>
                  <a:pt x="822127" y="28575"/>
                </a:cubicBezTo>
                <a:cubicBezTo>
                  <a:pt x="800348" y="28575"/>
                  <a:pt x="776945" y="34267"/>
                  <a:pt x="751917" y="45653"/>
                </a:cubicBezTo>
                <a:cubicBezTo>
                  <a:pt x="726889" y="57038"/>
                  <a:pt x="714375" y="75728"/>
                  <a:pt x="714375" y="101724"/>
                </a:cubicBezTo>
                <a:cubicBezTo>
                  <a:pt x="714375" y="127769"/>
                  <a:pt x="717550" y="144040"/>
                  <a:pt x="723900" y="150539"/>
                </a:cubicBezTo>
                <a:cubicBezTo>
                  <a:pt x="730250" y="157038"/>
                  <a:pt x="733425" y="165174"/>
                  <a:pt x="733425" y="174947"/>
                </a:cubicBezTo>
                <a:cubicBezTo>
                  <a:pt x="733425" y="191219"/>
                  <a:pt x="730250" y="204229"/>
                  <a:pt x="723900" y="213977"/>
                </a:cubicBezTo>
                <a:cubicBezTo>
                  <a:pt x="717550" y="223726"/>
                  <a:pt x="706438" y="228600"/>
                  <a:pt x="690563" y="228600"/>
                </a:cubicBezTo>
                <a:cubicBezTo>
                  <a:pt x="677863" y="228600"/>
                  <a:pt x="665956" y="223837"/>
                  <a:pt x="654844" y="214312"/>
                </a:cubicBezTo>
                <a:cubicBezTo>
                  <a:pt x="643731" y="204787"/>
                  <a:pt x="638175" y="187325"/>
                  <a:pt x="638175" y="161925"/>
                </a:cubicBezTo>
                <a:cubicBezTo>
                  <a:pt x="638175" y="114300"/>
                  <a:pt x="658813" y="75406"/>
                  <a:pt x="700088" y="45243"/>
                </a:cubicBezTo>
                <a:cubicBezTo>
                  <a:pt x="741363" y="15081"/>
                  <a:pt x="788988" y="0"/>
                  <a:pt x="8429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7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155BBDE-66C3-48B0-BDED-F0412293DAEB}"/>
              </a:ext>
            </a:extLst>
          </p:cNvPr>
          <p:cNvCxnSpPr/>
          <p:nvPr/>
        </p:nvCxnSpPr>
        <p:spPr>
          <a:xfrm flipH="1">
            <a:off x="7678644" y="3079163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FC40EEEA-082D-4E9C-AD82-845A3CAF94C9}"/>
              </a:ext>
            </a:extLst>
          </p:cNvPr>
          <p:cNvCxnSpPr/>
          <p:nvPr/>
        </p:nvCxnSpPr>
        <p:spPr>
          <a:xfrm flipH="1">
            <a:off x="7635764" y="4175434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hlinkClick r:id="" action="ppaction://noaction"/>
            <a:extLst>
              <a:ext uri="{FF2B5EF4-FFF2-40B4-BE49-F238E27FC236}">
                <a16:creationId xmlns:a16="http://schemas.microsoft.com/office/drawing/2014/main" id="{9ABC2E97-B359-4AB2-848B-D2653B68151A}"/>
              </a:ext>
            </a:extLst>
          </p:cNvPr>
          <p:cNvSpPr txBox="1"/>
          <p:nvPr/>
        </p:nvSpPr>
        <p:spPr>
          <a:xfrm>
            <a:off x="8423402" y="2932362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硬盘的分区与格式化</a:t>
            </a:r>
            <a:endParaRPr lang="zh-CN" altLang="en-US" dirty="0"/>
          </a:p>
        </p:txBody>
      </p:sp>
      <p:sp>
        <p:nvSpPr>
          <p:cNvPr id="12" name="文本框 11">
            <a:hlinkClick r:id="" action="ppaction://noaction"/>
            <a:extLst>
              <a:ext uri="{FF2B5EF4-FFF2-40B4-BE49-F238E27FC236}">
                <a16:creationId xmlns:a16="http://schemas.microsoft.com/office/drawing/2014/main" id="{434003EC-243D-457F-A944-3C9706F6BB77}"/>
              </a:ext>
            </a:extLst>
          </p:cNvPr>
          <p:cNvSpPr txBox="1"/>
          <p:nvPr/>
        </p:nvSpPr>
        <p:spPr>
          <a:xfrm>
            <a:off x="8422969" y="4023940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挂载与卸载</a:t>
            </a:r>
            <a:endParaRPr lang="zh-CN" altLang="en-US" dirty="0"/>
          </a:p>
        </p:txBody>
      </p:sp>
      <p:sp>
        <p:nvSpPr>
          <p:cNvPr id="20" name="文本框 19">
            <a:hlinkClick r:id="" action="ppaction://noaction"/>
            <a:extLst>
              <a:ext uri="{FF2B5EF4-FFF2-40B4-BE49-F238E27FC236}">
                <a16:creationId xmlns:a16="http://schemas.microsoft.com/office/drawing/2014/main" id="{3122339D-CDC1-4187-945F-E2820B411B1E}"/>
              </a:ext>
            </a:extLst>
          </p:cNvPr>
          <p:cNvSpPr txBox="1"/>
          <p:nvPr/>
        </p:nvSpPr>
        <p:spPr>
          <a:xfrm>
            <a:off x="8418634" y="1884604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硬盘与硬盘的查看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6219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1949291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5264172" y="3972975"/>
            <a:ext cx="51090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硬盘与硬盘的查看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261925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2423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483599" y="1546225"/>
            <a:ext cx="9224802" cy="3765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zh-CN" altLang="zh-CN" dirty="0"/>
              <a:t>在操作系统中，都会有存储介质的管理功能，</a:t>
            </a:r>
            <a:r>
              <a:rPr lang="en-US" altLang="zh-CN" dirty="0"/>
              <a:t>Windows</a:t>
            </a:r>
            <a:r>
              <a:rPr lang="zh-CN" altLang="zh-CN" dirty="0"/>
              <a:t>的硬盘分区、格式化等操作比较常见，而在</a:t>
            </a:r>
            <a:r>
              <a:rPr lang="en-US" altLang="zh-CN" dirty="0"/>
              <a:t>Linux</a:t>
            </a:r>
            <a:r>
              <a:rPr lang="zh-CN" altLang="zh-CN" dirty="0"/>
              <a:t>中，也需要同样的操作，才能被系统所使用。</a:t>
            </a:r>
          </a:p>
          <a:p>
            <a:pPr indent="457200" latinLnBrk="1"/>
            <a:r>
              <a:rPr lang="zh-CN" altLang="zh-CN" dirty="0"/>
              <a:t>硬盘是块设备，数据传输和存储的基本单位是块。硬盘的每个盘片被划分多个由同心圆组成的磁道，信息记录在磁道上，每个磁道按照半径又被划分为多个扇区，每个扇区就是一个物理块。硬盘有多个盘片，每个盘片有一个磁头，磁头号用来标识盘面号；所有盘面中处于同一磁道号上的所有磁道组成一个柱面，所以用柱面号表示磁道号。所以物理块的地址表示为：磁头号（盘面号）、柱面号（磁道号）和扇区号。</a:t>
            </a:r>
          </a:p>
        </p:txBody>
      </p:sp>
    </p:spTree>
    <p:extLst>
      <p:ext uri="{BB962C8B-B14F-4D97-AF65-F5344CB8AC3E}">
        <p14:creationId xmlns:p14="http://schemas.microsoft.com/office/powerpoint/2010/main" val="23323439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680012" y="1489075"/>
            <a:ext cx="8831976" cy="3268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6.1.1 </a:t>
            </a:r>
            <a:r>
              <a:rPr lang="zh-CN" altLang="zh-CN" b="1" dirty="0"/>
              <a:t>硬盘的类型</a:t>
            </a:r>
          </a:p>
          <a:p>
            <a:pPr indent="457200" latinLnBrk="1"/>
            <a:r>
              <a:rPr lang="zh-CN" altLang="zh-CN" dirty="0"/>
              <a:t>根据磁盘的接口类型，磁盘可以分为以下几种：</a:t>
            </a:r>
          </a:p>
          <a:p>
            <a:pPr indent="457200" latinLnBrk="1"/>
            <a:r>
              <a:rPr lang="en-US" altLang="zh-CN" dirty="0"/>
              <a:t>IDE</a:t>
            </a:r>
            <a:r>
              <a:rPr lang="zh-CN" altLang="zh-CN" dirty="0"/>
              <a:t>硬盘：也称为</a:t>
            </a:r>
            <a:r>
              <a:rPr lang="en-US" altLang="zh-CN" dirty="0"/>
              <a:t>ATA</a:t>
            </a:r>
            <a:r>
              <a:rPr lang="zh-CN" altLang="zh-CN" dirty="0"/>
              <a:t>硬盘，是一种并口传输数据的硬盘，不过现在已经基本淘汰了。</a:t>
            </a:r>
          </a:p>
          <a:p>
            <a:pPr indent="457200" latinLnBrk="1"/>
            <a:r>
              <a:rPr lang="en-US" altLang="zh-CN" dirty="0"/>
              <a:t>SATA</a:t>
            </a:r>
            <a:r>
              <a:rPr lang="zh-CN" altLang="zh-CN" dirty="0"/>
              <a:t>硬盘：是一种串口传输数据的硬盘，也是现在主流的硬盘。</a:t>
            </a:r>
          </a:p>
          <a:p>
            <a:pPr indent="457200" latinLnBrk="1"/>
            <a:r>
              <a:rPr lang="en-US" altLang="zh-CN" dirty="0"/>
              <a:t>SCSI</a:t>
            </a:r>
            <a:r>
              <a:rPr lang="zh-CN" altLang="zh-CN" dirty="0"/>
              <a:t>硬盘：分为并行和串行两种，工作站和服务器上用的较多。</a:t>
            </a:r>
          </a:p>
          <a:p>
            <a:pPr indent="457200" latinLnBrk="1"/>
            <a:r>
              <a:rPr lang="en-US" altLang="zh-CN" dirty="0"/>
              <a:t>FC-AL</a:t>
            </a:r>
            <a:r>
              <a:rPr lang="zh-CN" altLang="zh-CN" dirty="0"/>
              <a:t>硬盘：光纤通道硬盘，也主要用在专业的服务器领域。</a:t>
            </a:r>
          </a:p>
        </p:txBody>
      </p:sp>
    </p:spTree>
    <p:extLst>
      <p:ext uri="{BB962C8B-B14F-4D97-AF65-F5344CB8AC3E}">
        <p14:creationId xmlns:p14="http://schemas.microsoft.com/office/powerpoint/2010/main" val="117893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680012" y="916503"/>
            <a:ext cx="8831976" cy="4654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6.1.2 </a:t>
            </a:r>
            <a:r>
              <a:rPr lang="zh-CN" altLang="zh-CN" b="1" dirty="0"/>
              <a:t>硬盘启动与分区表</a:t>
            </a:r>
          </a:p>
          <a:p>
            <a:pPr indent="457200" latinLnBrk="1"/>
            <a:r>
              <a:rPr lang="zh-CN" altLang="zh-CN" dirty="0"/>
              <a:t>电脑在启动时，需要读取硬盘分区表，从而找到启动分区并读取启动文件、加载系统内核。在以前，电脑使用的是</a:t>
            </a:r>
            <a:r>
              <a:rPr lang="en-US" altLang="zh-CN" dirty="0"/>
              <a:t>BIOS+MBR</a:t>
            </a:r>
            <a:r>
              <a:rPr lang="zh-CN" altLang="zh-CN" dirty="0"/>
              <a:t>分区表，而现在使用的是</a:t>
            </a:r>
            <a:r>
              <a:rPr lang="en-US" altLang="zh-CN" dirty="0"/>
              <a:t>UEFI+GPT</a:t>
            </a:r>
            <a:r>
              <a:rPr lang="zh-CN" altLang="zh-CN" dirty="0"/>
              <a:t>分区表。</a:t>
            </a:r>
            <a:r>
              <a:rPr lang="en-US" altLang="zh-CN" dirty="0"/>
              <a:t>UEFI+GPT</a:t>
            </a:r>
            <a:r>
              <a:rPr lang="zh-CN" altLang="zh-CN" dirty="0"/>
              <a:t>的启动模式好处就在于启动速度快，可扩展性更强，这也是</a:t>
            </a:r>
            <a:r>
              <a:rPr lang="en-US" altLang="zh-CN" dirty="0"/>
              <a:t>GPT</a:t>
            </a:r>
            <a:r>
              <a:rPr lang="zh-CN" altLang="zh-CN" dirty="0"/>
              <a:t>分区表的优势所在。</a:t>
            </a:r>
          </a:p>
          <a:p>
            <a:pPr marL="457200" indent="457200" latinLnBrk="1">
              <a:buAutoNum type="arabicPeriod"/>
            </a:pPr>
            <a:r>
              <a:rPr lang="en-US" altLang="zh-CN" b="1" dirty="0"/>
              <a:t>MBR</a:t>
            </a:r>
            <a:r>
              <a:rPr lang="zh-CN" altLang="zh-CN" b="1" dirty="0"/>
              <a:t>分区表</a:t>
            </a:r>
            <a:endParaRPr lang="en-US" altLang="zh-CN" b="1" dirty="0"/>
          </a:p>
          <a:p>
            <a:pPr indent="457200" latinLnBrk="1"/>
            <a:r>
              <a:rPr lang="en-US" altLang="zh-CN" dirty="0"/>
              <a:t>Linux</a:t>
            </a:r>
            <a:r>
              <a:rPr lang="zh-CN" altLang="zh-CN" dirty="0"/>
              <a:t>为了兼容</a:t>
            </a:r>
            <a:r>
              <a:rPr lang="en-US" altLang="zh-CN" dirty="0"/>
              <a:t>Windows</a:t>
            </a:r>
            <a:r>
              <a:rPr lang="zh-CN" altLang="zh-CN" dirty="0"/>
              <a:t>系统的硬盘，也使用了</a:t>
            </a:r>
            <a:r>
              <a:rPr lang="en-US" altLang="zh-CN" dirty="0"/>
              <a:t>MBR</a:t>
            </a:r>
            <a:r>
              <a:rPr lang="zh-CN" altLang="zh-CN" dirty="0"/>
              <a:t>分区表。</a:t>
            </a:r>
            <a:endParaRPr lang="en-US" altLang="zh-CN" b="1" dirty="0"/>
          </a:p>
          <a:p>
            <a:pPr marL="457200" indent="457200" latinLnBrk="1">
              <a:buAutoNum type="arabicPeriod" startAt="2"/>
            </a:pPr>
            <a:r>
              <a:rPr lang="en-US" altLang="zh-CN" b="1" dirty="0"/>
              <a:t>GPT</a:t>
            </a:r>
            <a:r>
              <a:rPr lang="zh-CN" altLang="zh-CN" b="1" dirty="0"/>
              <a:t>分区表</a:t>
            </a:r>
            <a:endParaRPr lang="en-US" altLang="zh-CN" b="1" dirty="0"/>
          </a:p>
          <a:p>
            <a:pPr indent="457200" latinLnBrk="1"/>
            <a:r>
              <a:rPr lang="zh-CN" altLang="zh-CN" dirty="0"/>
              <a:t>也叫做</a:t>
            </a:r>
            <a:r>
              <a:rPr lang="en-US" altLang="zh-CN" dirty="0"/>
              <a:t>GUID</a:t>
            </a:r>
            <a:r>
              <a:rPr lang="zh-CN" altLang="zh-CN" dirty="0"/>
              <a:t>分区表，和</a:t>
            </a:r>
            <a:r>
              <a:rPr lang="en-US" altLang="zh-CN" dirty="0"/>
              <a:t>MBR</a:t>
            </a:r>
            <a:r>
              <a:rPr lang="zh-CN" altLang="zh-CN" dirty="0"/>
              <a:t>分区表相比，支持</a:t>
            </a:r>
            <a:r>
              <a:rPr lang="en-US" altLang="zh-CN" dirty="0"/>
              <a:t>18EB</a:t>
            </a:r>
            <a:r>
              <a:rPr lang="zh-CN" altLang="zh-CN" dirty="0"/>
              <a:t>的硬盘，而且可以划分为</a:t>
            </a:r>
            <a:r>
              <a:rPr lang="en-US" altLang="zh-CN" dirty="0"/>
              <a:t>128</a:t>
            </a:r>
            <a:r>
              <a:rPr lang="zh-CN" altLang="zh-CN" dirty="0"/>
              <a:t>个主分区，而且对分区表有备份，以防止被病毒破坏。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39040588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399602" y="549275"/>
            <a:ext cx="9592826" cy="3731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6.1.3 </a:t>
            </a:r>
            <a:r>
              <a:rPr lang="zh-CN" altLang="zh-CN" b="1" dirty="0"/>
              <a:t>硬盘及分区的命名规则</a:t>
            </a:r>
          </a:p>
          <a:p>
            <a:pPr indent="457200" latinLnBrk="1"/>
            <a:r>
              <a:rPr lang="en-US" altLang="zh-CN" dirty="0"/>
              <a:t>Linux</a:t>
            </a:r>
            <a:r>
              <a:rPr lang="zh-CN" altLang="zh-CN" dirty="0"/>
              <a:t>系统中的磁盘分区，并不像</a:t>
            </a:r>
            <a:r>
              <a:rPr lang="en-US" altLang="zh-CN" dirty="0"/>
              <a:t>Windows</a:t>
            </a:r>
            <a:r>
              <a:rPr lang="zh-CN" altLang="zh-CN" dirty="0"/>
              <a:t>那样，有盘符的概念，每个硬盘的分区都被当成一个文件，保存在</a:t>
            </a:r>
            <a:r>
              <a:rPr lang="en-US" altLang="zh-CN" dirty="0"/>
              <a:t>/dev/</a:t>
            </a:r>
            <a:r>
              <a:rPr lang="zh-CN" altLang="zh-CN" dirty="0"/>
              <a:t>中，通过文件名访问设备。</a:t>
            </a:r>
          </a:p>
          <a:p>
            <a:pPr indent="457200" latinLnBrk="1"/>
            <a:r>
              <a:rPr lang="en-US" altLang="zh-CN" dirty="0"/>
              <a:t>IDE</a:t>
            </a:r>
            <a:r>
              <a:rPr lang="zh-CN" altLang="zh-CN" dirty="0"/>
              <a:t>设备，是</a:t>
            </a:r>
            <a:r>
              <a:rPr lang="en-US" altLang="zh-CN" dirty="0" err="1"/>
              <a:t>hd</a:t>
            </a:r>
            <a:r>
              <a:rPr lang="zh-CN" altLang="zh-CN" dirty="0"/>
              <a:t>开头的，而</a:t>
            </a:r>
            <a:r>
              <a:rPr lang="en-US" altLang="zh-CN" dirty="0"/>
              <a:t>SATA</a:t>
            </a:r>
            <a:r>
              <a:rPr lang="zh-CN" altLang="zh-CN" dirty="0"/>
              <a:t>、</a:t>
            </a:r>
            <a:r>
              <a:rPr lang="en-US" altLang="zh-CN" dirty="0"/>
              <a:t>USB</a:t>
            </a:r>
            <a:r>
              <a:rPr lang="zh-CN" altLang="zh-CN" dirty="0"/>
              <a:t>和</a:t>
            </a:r>
            <a:r>
              <a:rPr lang="en-US" altLang="zh-CN" dirty="0"/>
              <a:t>SAS</a:t>
            </a:r>
            <a:r>
              <a:rPr lang="zh-CN" altLang="zh-CN" dirty="0"/>
              <a:t>等硬盘接口都是使用的</a:t>
            </a:r>
            <a:r>
              <a:rPr lang="en-US" altLang="zh-CN" dirty="0"/>
              <a:t>SCSI</a:t>
            </a:r>
            <a:r>
              <a:rPr lang="zh-CN" altLang="zh-CN" dirty="0"/>
              <a:t>模块，所以这些设备的开头都是</a:t>
            </a:r>
            <a:r>
              <a:rPr lang="en-US" altLang="zh-CN" dirty="0" err="1"/>
              <a:t>sd</a:t>
            </a:r>
            <a:r>
              <a:rPr lang="zh-CN" altLang="zh-CN" dirty="0"/>
              <a:t>。</a:t>
            </a:r>
          </a:p>
          <a:p>
            <a:pPr indent="457200" latinLnBrk="1"/>
            <a:r>
              <a:rPr lang="zh-CN" altLang="zh-CN" dirty="0"/>
              <a:t>如果计算机中有多块硬盘，则会使用</a:t>
            </a:r>
            <a:r>
              <a:rPr lang="en-US" altLang="zh-CN" dirty="0"/>
              <a:t>had</a:t>
            </a:r>
            <a:r>
              <a:rPr lang="zh-CN" altLang="zh-CN" dirty="0"/>
              <a:t>、</a:t>
            </a:r>
            <a:r>
              <a:rPr lang="en-US" altLang="zh-CN" dirty="0" err="1"/>
              <a:t>hdb</a:t>
            </a:r>
            <a:r>
              <a:rPr lang="zh-CN" altLang="zh-CN" dirty="0"/>
              <a:t>、</a:t>
            </a:r>
            <a:r>
              <a:rPr lang="en-US" altLang="zh-CN" dirty="0" err="1"/>
              <a:t>hdc</a:t>
            </a:r>
            <a:r>
              <a:rPr lang="zh-CN" altLang="zh-CN" dirty="0"/>
              <a:t>……或</a:t>
            </a:r>
            <a:r>
              <a:rPr lang="en-US" altLang="zh-CN" dirty="0" err="1"/>
              <a:t>sda</a:t>
            </a:r>
            <a:r>
              <a:rPr lang="zh-CN" altLang="zh-CN" dirty="0"/>
              <a:t>、</a:t>
            </a:r>
            <a:r>
              <a:rPr lang="en-US" altLang="zh-CN" dirty="0" err="1"/>
              <a:t>sdb</a:t>
            </a:r>
            <a:r>
              <a:rPr lang="zh-CN" altLang="zh-CN" dirty="0"/>
              <a:t>、</a:t>
            </a:r>
            <a:r>
              <a:rPr lang="en-US" altLang="zh-CN" dirty="0" err="1"/>
              <a:t>sdc</a:t>
            </a:r>
            <a:r>
              <a:rPr lang="zh-CN" altLang="zh-CN" dirty="0"/>
              <a:t>……来表示第一块硬盘、第二块硬盘、第三块硬盘……编号按照</a:t>
            </a:r>
            <a:r>
              <a:rPr lang="en-US" altLang="zh-CN" dirty="0"/>
              <a:t>Linux</a:t>
            </a:r>
            <a:r>
              <a:rPr lang="zh-CN" altLang="zh-CN" dirty="0"/>
              <a:t>系统内核检测到硬盘的顺序来编号。</a:t>
            </a:r>
          </a:p>
        </p:txBody>
      </p:sp>
      <p:pic>
        <p:nvPicPr>
          <p:cNvPr id="1026" name="图片 1">
            <a:extLst>
              <a:ext uri="{FF2B5EF4-FFF2-40B4-BE49-F238E27FC236}">
                <a16:creationId xmlns:a16="http://schemas.microsoft.com/office/drawing/2014/main" id="{80ECE92C-9A9E-474F-ADC9-1F7B8DA69D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052" y="4123392"/>
            <a:ext cx="5495927" cy="1752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85626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16208" y="1287986"/>
            <a:ext cx="9592826" cy="3731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6.1.4 </a:t>
            </a:r>
            <a:r>
              <a:rPr lang="zh-CN" altLang="zh-CN" b="1" dirty="0"/>
              <a:t>硬盘信息的查看</a:t>
            </a:r>
          </a:p>
          <a:p>
            <a:pPr indent="457200" latinLnBrk="1"/>
            <a:r>
              <a:rPr lang="zh-CN" altLang="zh-CN" dirty="0"/>
              <a:t>在</a:t>
            </a:r>
            <a:r>
              <a:rPr lang="en-US" altLang="zh-CN" dirty="0"/>
              <a:t>Linux</a:t>
            </a:r>
            <a:r>
              <a:rPr lang="zh-CN" altLang="zh-CN" dirty="0"/>
              <a:t>中，可以通过命令查看到硬盘的各种信息，如果有图形界面，也会有硬盘的图形管理界面，操作也比终端窗口查看的效果要直观。</a:t>
            </a:r>
          </a:p>
          <a:p>
            <a:pPr indent="457200" latinLnBrk="1"/>
            <a:r>
              <a:rPr lang="en-US" altLang="zh-CN" b="1" dirty="0"/>
              <a:t>1. </a:t>
            </a:r>
            <a:r>
              <a:rPr lang="zh-CN" altLang="zh-CN" b="1" dirty="0"/>
              <a:t>使用</a:t>
            </a:r>
            <a:r>
              <a:rPr lang="en-US" altLang="zh-CN" b="1" dirty="0" err="1"/>
              <a:t>fdisk</a:t>
            </a:r>
            <a:r>
              <a:rPr lang="zh-CN" altLang="zh-CN" b="1" dirty="0"/>
              <a:t>查看硬盘分区</a:t>
            </a:r>
          </a:p>
          <a:p>
            <a:pPr indent="457200" latinLnBrk="1"/>
            <a:r>
              <a:rPr lang="zh-CN" altLang="zh-CN" dirty="0"/>
              <a:t>可以使用命令</a:t>
            </a:r>
            <a:r>
              <a:rPr lang="en-US" altLang="zh-CN" dirty="0" err="1"/>
              <a:t>fdisk</a:t>
            </a:r>
            <a:r>
              <a:rPr lang="zh-CN" altLang="zh-CN" dirty="0"/>
              <a:t>查看硬盘的信息，可以指定查看的硬盘，也可以查看全部的硬盘信息，不过会出现很多循环设备，所以可以指定查看</a:t>
            </a:r>
            <a:r>
              <a:rPr lang="en-US" altLang="zh-CN" dirty="0"/>
              <a:t>/dev</a:t>
            </a:r>
            <a:r>
              <a:rPr lang="zh-CN" altLang="zh-CN" dirty="0"/>
              <a:t>中已经出现的硬盘。</a:t>
            </a:r>
            <a:endParaRPr lang="en-US" altLang="zh-CN" dirty="0"/>
          </a:p>
          <a:p>
            <a:pPr indent="457200" latinLnBrk="1"/>
            <a:r>
              <a:rPr lang="en-US" altLang="zh-CN" b="1" dirty="0"/>
              <a:t>2. </a:t>
            </a:r>
            <a:r>
              <a:rPr lang="zh-CN" altLang="zh-CN" b="1" dirty="0"/>
              <a:t>使用图形化界面查看硬盘信息</a:t>
            </a:r>
          </a:p>
          <a:p>
            <a:pPr indent="457200"/>
            <a:r>
              <a:rPr lang="zh-CN" altLang="zh-CN" dirty="0"/>
              <a:t>除了使用命令外，还可以使用图形化界面中的工具来查看硬盘的各种信息。</a:t>
            </a:r>
          </a:p>
        </p:txBody>
      </p:sp>
    </p:spTree>
    <p:extLst>
      <p:ext uri="{BB962C8B-B14F-4D97-AF65-F5344CB8AC3E}">
        <p14:creationId xmlns:p14="http://schemas.microsoft.com/office/powerpoint/2010/main" val="15559181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1674</TotalTime>
  <Words>1682</Words>
  <Application>Microsoft Office PowerPoint</Application>
  <PresentationFormat>宽屏</PresentationFormat>
  <Paragraphs>105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8" baseType="lpstr">
      <vt:lpstr>微软雅黑</vt:lpstr>
      <vt:lpstr>幼圆</vt:lpstr>
      <vt:lpstr>站酷小薇LOGO体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633</cp:revision>
  <dcterms:created xsi:type="dcterms:W3CDTF">2020-06-26T11:31:00Z</dcterms:created>
  <dcterms:modified xsi:type="dcterms:W3CDTF">2023-02-16T09:44:57Z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KSOTemplateUUID">
    <vt:lpwstr>v1.0_mb_s+3ElstvPcfk5zy2frAFoQ==</vt:lpwstr>
  </property>
</Properties>
</file>