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366" r:id="rId4"/>
    <p:sldId id="292" r:id="rId5"/>
    <p:sldId id="290" r:id="rId6"/>
    <p:sldId id="367" r:id="rId7"/>
    <p:sldId id="415" r:id="rId8"/>
    <p:sldId id="416" r:id="rId9"/>
    <p:sldId id="417" r:id="rId10"/>
    <p:sldId id="418" r:id="rId11"/>
    <p:sldId id="419" r:id="rId12"/>
    <p:sldId id="420" r:id="rId13"/>
    <p:sldId id="421" r:id="rId14"/>
    <p:sldId id="422" r:id="rId15"/>
    <p:sldId id="423" r:id="rId16"/>
    <p:sldId id="424" r:id="rId17"/>
    <p:sldId id="425" r:id="rId18"/>
    <p:sldId id="427" r:id="rId19"/>
    <p:sldId id="426"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47" r:id="rId40"/>
    <p:sldId id="448" r:id="rId41"/>
    <p:sldId id="449" r:id="rId42"/>
    <p:sldId id="450" r:id="rId43"/>
    <p:sldId id="451" r:id="rId44"/>
    <p:sldId id="452" r:id="rId45"/>
    <p:sldId id="453" r:id="rId46"/>
    <p:sldId id="413" r:id="rId47"/>
    <p:sldId id="414" r:id="rId48"/>
    <p:sldId id="286"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7" d="100"/>
          <a:sy n="67" d="100"/>
        </p:scale>
        <p:origin x="96"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570792" y="4186262"/>
            <a:ext cx="9473446"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Linux</a:t>
            </a:r>
            <a:r>
              <a:rPr lang="zh-CN" altLang="zh-CN" sz="6000" b="1" dirty="0">
                <a:solidFill>
                  <a:schemeClr val="bg1"/>
                </a:solidFill>
                <a:latin typeface="微软雅黑" panose="020B0503020204020204" pitchFamily="34" charset="-122"/>
                <a:ea typeface="微软雅黑" panose="020B0503020204020204" pitchFamily="34" charset="-122"/>
              </a:rPr>
              <a:t>操作系统简介</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811473"/>
            <a:ext cx="909536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1.1.4</a:t>
            </a:r>
            <a:r>
              <a:rPr lang="zh-CN" altLang="zh-CN" b="1" dirty="0"/>
              <a:t>开源与免费</a:t>
            </a:r>
          </a:p>
          <a:p>
            <a:pPr indent="457200" latinLnBrk="1"/>
            <a:r>
              <a:rPr lang="zh-CN" altLang="zh-CN" dirty="0"/>
              <a:t>我们所使用的大部分</a:t>
            </a:r>
            <a:r>
              <a:rPr lang="en-US" altLang="zh-CN" dirty="0"/>
              <a:t>Linux</a:t>
            </a:r>
            <a:r>
              <a:rPr lang="zh-CN" altLang="zh-CN" dirty="0"/>
              <a:t>发行版都免费，可以自由下载、安装和使用。有些技术人员还可以根据</a:t>
            </a:r>
            <a:r>
              <a:rPr lang="en-US" altLang="zh-CN" dirty="0"/>
              <a:t>Linux</a:t>
            </a:r>
            <a:r>
              <a:rPr lang="zh-CN" altLang="zh-CN" dirty="0"/>
              <a:t>开源的特点，进行二次开发。但</a:t>
            </a:r>
            <a:r>
              <a:rPr lang="en-US" altLang="zh-CN" dirty="0"/>
              <a:t>GPL</a:t>
            </a:r>
            <a:r>
              <a:rPr lang="zh-CN" altLang="zh-CN" dirty="0"/>
              <a:t>协议指出：当我们在提到开源软件的时候，我们指的是行为自由，不是指免费。</a:t>
            </a:r>
          </a:p>
          <a:p>
            <a:pPr indent="457200" latinLnBrk="1"/>
            <a:r>
              <a:rPr lang="zh-CN" altLang="zh-CN" dirty="0"/>
              <a:t>开源软件和免费软件是两个概念：开源软件是指公开源代码的软件。开源软件在发行的时候会附上软件的源代码，并授权允许用户更改、传播或者二次开发。</a:t>
            </a:r>
          </a:p>
          <a:p>
            <a:pPr indent="457200" latinLnBrk="1"/>
            <a:r>
              <a:rPr lang="zh-CN" altLang="zh-CN" dirty="0"/>
              <a:t>免费软件就是免费提供给用户使用的软件。但是在免费的同时，通常也会有一些限制，比如源代码不公开，用户不能随意修改、不能二次发布等。免费软件的例子比比皆是，</a:t>
            </a:r>
            <a:r>
              <a:rPr lang="en-US" altLang="zh-CN" dirty="0"/>
              <a:t>QQ</a:t>
            </a:r>
            <a:r>
              <a:rPr lang="zh-CN" altLang="zh-CN" dirty="0"/>
              <a:t>、微信、迅雷。这些软件可以随意使用，但是不能随意修改和发布。</a:t>
            </a:r>
          </a:p>
        </p:txBody>
      </p:sp>
    </p:spTree>
    <p:extLst>
      <p:ext uri="{BB962C8B-B14F-4D97-AF65-F5344CB8AC3E}">
        <p14:creationId xmlns:p14="http://schemas.microsoft.com/office/powerpoint/2010/main" val="2420634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8316" y="668599"/>
            <a:ext cx="9095368"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 </a:t>
            </a:r>
            <a:r>
              <a:rPr lang="zh-CN" altLang="zh-CN" b="1" dirty="0"/>
              <a:t>多版本模式</a:t>
            </a:r>
          </a:p>
          <a:p>
            <a:pPr indent="457200" latinLnBrk="1"/>
            <a:r>
              <a:rPr lang="zh-CN" altLang="zh-CN" dirty="0"/>
              <a:t>一部分开源软件分为多种版本，通常为一款免费的基础版</a:t>
            </a:r>
            <a:r>
              <a:rPr lang="en-US" altLang="zh-CN" dirty="0"/>
              <a:t>+</a:t>
            </a:r>
            <a:r>
              <a:rPr lang="zh-CN" altLang="zh-CN" dirty="0"/>
              <a:t>多款进阶付费版。免费版本能够促进传播，让用户享受到基础核心服务，使其接受并认可该软件。收费版本功能更加丰富，可提供技术支持和售后服务。</a:t>
            </a:r>
            <a:r>
              <a:rPr lang="en-US" altLang="zh-CN" dirty="0"/>
              <a:t>MySQL</a:t>
            </a:r>
            <a:r>
              <a:rPr lang="zh-CN" altLang="zh-CN" dirty="0"/>
              <a:t>就同时推出个人版和企业版两种，即免费基础版和付费专业版，它们分别采用不同的授权方式：开源版本完全免费可作为广告，而专业版的许可销售和有偿服务可为其获得收益。</a:t>
            </a:r>
            <a:endParaRPr lang="en-US" altLang="zh-CN" dirty="0"/>
          </a:p>
          <a:p>
            <a:pPr indent="457200" latinLnBrk="1"/>
            <a:r>
              <a:rPr lang="en-US" altLang="zh-CN" b="1" dirty="0"/>
              <a:t>2. </a:t>
            </a:r>
            <a:r>
              <a:rPr lang="zh-CN" altLang="zh-CN" b="1" dirty="0"/>
              <a:t>有偿技术支持与培训</a:t>
            </a:r>
          </a:p>
          <a:p>
            <a:pPr indent="457200"/>
            <a:r>
              <a:rPr lang="zh-CN" altLang="zh-CN" dirty="0"/>
              <a:t>很多软件只有一种版本，也可免费下载使用，但当用户需要技术支持时，则需要向软件提供者付费。有偿技术支持这项业务，是多数开源软件企业会选择的商业模式。就像</a:t>
            </a:r>
            <a:r>
              <a:rPr lang="en-US" altLang="zh-CN" dirty="0" err="1"/>
              <a:t>Redhat</a:t>
            </a:r>
            <a:r>
              <a:rPr lang="zh-CN" altLang="zh-CN" dirty="0"/>
              <a:t>，虽然提供免费的</a:t>
            </a:r>
            <a:r>
              <a:rPr lang="en-US" altLang="zh-CN" dirty="0"/>
              <a:t>Linux</a:t>
            </a:r>
            <a:r>
              <a:rPr lang="zh-CN" altLang="zh-CN" dirty="0"/>
              <a:t>发行版，但是当使用者遇到技术障碍，或需硬件升级时，</a:t>
            </a:r>
            <a:r>
              <a:rPr lang="en-US" altLang="zh-CN" dirty="0" err="1"/>
              <a:t>Redhat</a:t>
            </a:r>
            <a:r>
              <a:rPr lang="zh-CN" altLang="zh-CN" dirty="0"/>
              <a:t>可以提供有偿支持服务。</a:t>
            </a:r>
          </a:p>
        </p:txBody>
      </p:sp>
    </p:spTree>
    <p:extLst>
      <p:ext uri="{BB962C8B-B14F-4D97-AF65-F5344CB8AC3E}">
        <p14:creationId xmlns:p14="http://schemas.microsoft.com/office/powerpoint/2010/main" val="1784232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49275"/>
            <a:ext cx="909536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有偿进阶服务</a:t>
            </a:r>
          </a:p>
          <a:p>
            <a:pPr indent="457200" latinLnBrk="1"/>
            <a:r>
              <a:rPr lang="en-US" altLang="zh-CN" dirty="0"/>
              <a:t>JBoss</a:t>
            </a:r>
            <a:r>
              <a:rPr lang="zh-CN" altLang="zh-CN" dirty="0"/>
              <a:t>便是这种模式的典型代表。</a:t>
            </a:r>
            <a:r>
              <a:rPr lang="en-US" altLang="zh-CN" dirty="0"/>
              <a:t>JBoss</a:t>
            </a:r>
            <a:r>
              <a:rPr lang="zh-CN" altLang="zh-CN" dirty="0"/>
              <a:t>应用服务器免费，但其通过提供技术文档、培训、二次开发支持和技术服务来获利。开源软件出版商</a:t>
            </a:r>
            <a:r>
              <a:rPr lang="en-US" altLang="zh-CN" dirty="0"/>
              <a:t>O'Reilly</a:t>
            </a:r>
            <a:r>
              <a:rPr lang="zh-CN" altLang="zh-CN" dirty="0"/>
              <a:t>同样如此，其尽心竭力地联系开源世界的资深人士，组织召开各种开源平台会议，来收集和更新有关技术资料。虽然知识无价，但承载知识的出版物却有价。</a:t>
            </a:r>
          </a:p>
          <a:p>
            <a:pPr indent="457200" latinLnBrk="1"/>
            <a:r>
              <a:rPr lang="en-US" altLang="zh-CN" b="1" dirty="0"/>
              <a:t>4. </a:t>
            </a:r>
            <a:r>
              <a:rPr lang="zh-CN" altLang="zh-CN" b="1" dirty="0"/>
              <a:t>软硬件一体化</a:t>
            </a:r>
          </a:p>
          <a:p>
            <a:pPr indent="457200" latinLnBrk="1"/>
            <a:r>
              <a:rPr lang="zh-CN" altLang="zh-CN" dirty="0"/>
              <a:t>像</a:t>
            </a:r>
            <a:r>
              <a:rPr lang="en-US" altLang="zh-CN" dirty="0"/>
              <a:t>IBM</a:t>
            </a:r>
            <a:r>
              <a:rPr lang="zh-CN" altLang="zh-CN" dirty="0"/>
              <a:t>、</a:t>
            </a:r>
            <a:r>
              <a:rPr lang="en-US" altLang="zh-CN" dirty="0"/>
              <a:t>HP</a:t>
            </a:r>
            <a:r>
              <a:rPr lang="zh-CN" altLang="zh-CN" dirty="0"/>
              <a:t>这样的服务器供应商，通过捆绑免费的</a:t>
            </a:r>
            <a:r>
              <a:rPr lang="en-US" altLang="zh-CN" dirty="0"/>
              <a:t>Linux</a:t>
            </a:r>
            <a:r>
              <a:rPr lang="zh-CN" altLang="zh-CN" dirty="0"/>
              <a:t>操作系统销售服务器硬件。</a:t>
            </a:r>
            <a:r>
              <a:rPr lang="en-US" altLang="zh-CN" dirty="0"/>
              <a:t>SUN</a:t>
            </a:r>
            <a:r>
              <a:rPr lang="zh-CN" altLang="zh-CN" dirty="0"/>
              <a:t>公司近期将其</a:t>
            </a:r>
            <a:r>
              <a:rPr lang="en-US" altLang="zh-CN" dirty="0"/>
              <a:t>Solaris</a:t>
            </a:r>
            <a:r>
              <a:rPr lang="zh-CN" altLang="zh-CN" dirty="0"/>
              <a:t>操作系统开放源码，以刺激服务器硬件的销量，也是这种模式的体现。</a:t>
            </a:r>
          </a:p>
          <a:p>
            <a:pPr indent="457200" latinLnBrk="1"/>
            <a:r>
              <a:rPr lang="en-US" altLang="zh-CN" b="1" dirty="0"/>
              <a:t>5. </a:t>
            </a:r>
            <a:r>
              <a:rPr lang="zh-CN" altLang="zh-CN" b="1" dirty="0"/>
              <a:t>部分组件收费</a:t>
            </a:r>
          </a:p>
          <a:p>
            <a:pPr indent="457200" latinLnBrk="1"/>
            <a:r>
              <a:rPr lang="zh-CN" altLang="zh-CN" dirty="0"/>
              <a:t>其实开源软件的免费部分即可满足多数用户的需求，但是也有相当一部分用户需要一些特殊的定制服务，这个时候软件公司就能提供有偿定制服务。</a:t>
            </a:r>
          </a:p>
        </p:txBody>
      </p:sp>
    </p:spTree>
    <p:extLst>
      <p:ext uri="{BB962C8B-B14F-4D97-AF65-F5344CB8AC3E}">
        <p14:creationId xmlns:p14="http://schemas.microsoft.com/office/powerpoint/2010/main" val="2934790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9905" y="1073671"/>
            <a:ext cx="867218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 </a:t>
            </a:r>
            <a:r>
              <a:rPr lang="zh-CN" altLang="zh-CN" b="1" dirty="0"/>
              <a:t>版权收费</a:t>
            </a:r>
          </a:p>
          <a:p>
            <a:pPr indent="457200" latinLnBrk="1"/>
            <a:r>
              <a:rPr lang="zh-CN" altLang="zh-CN" dirty="0"/>
              <a:t>虽然代码是开源的，但很多作者会采用一些来加以版权约束，如果用户想要去除这类约束，则需付费。</a:t>
            </a:r>
          </a:p>
          <a:p>
            <a:pPr indent="457200" latinLnBrk="1"/>
            <a:r>
              <a:rPr lang="en-US" altLang="zh-CN" b="1" dirty="0"/>
              <a:t>7. </a:t>
            </a:r>
            <a:r>
              <a:rPr lang="zh-CN" altLang="zh-CN" b="1" dirty="0"/>
              <a:t>捐款</a:t>
            </a:r>
            <a:r>
              <a:rPr lang="en-US" altLang="zh-CN" b="1" dirty="0"/>
              <a:t>/</a:t>
            </a:r>
            <a:r>
              <a:rPr lang="zh-CN" altLang="zh-CN" b="1" dirty="0"/>
              <a:t>赞助</a:t>
            </a:r>
          </a:p>
          <a:p>
            <a:pPr indent="457200" latinLnBrk="1"/>
            <a:r>
              <a:rPr lang="zh-CN" altLang="zh-CN" dirty="0"/>
              <a:t>很多开源软件都有一些捐款渠道，喜爱该软件的用户，或者该软件的受益者都可以进行资金支持。比如</a:t>
            </a:r>
            <a:r>
              <a:rPr lang="en-US" altLang="zh-CN" dirty="0"/>
              <a:t>Python</a:t>
            </a:r>
            <a:r>
              <a:rPr lang="zh-CN" altLang="zh-CN" dirty="0"/>
              <a:t>有自己的软件基金会，它收到了来自行业内众多大佬的赞助。这些企业之所以要赞助</a:t>
            </a:r>
            <a:r>
              <a:rPr lang="en-US" altLang="zh-CN" dirty="0"/>
              <a:t>Python</a:t>
            </a:r>
            <a:r>
              <a:rPr lang="zh-CN" altLang="zh-CN" dirty="0"/>
              <a:t>，是因为这些公司大量使用了</a:t>
            </a:r>
            <a:r>
              <a:rPr lang="en-US" altLang="zh-CN" dirty="0"/>
              <a:t>Python</a:t>
            </a:r>
            <a:r>
              <a:rPr lang="zh-CN" altLang="zh-CN" dirty="0"/>
              <a:t>语言，他们希望</a:t>
            </a:r>
            <a:r>
              <a:rPr lang="en-US" altLang="zh-CN" dirty="0"/>
              <a:t>Python</a:t>
            </a:r>
            <a:r>
              <a:rPr lang="zh-CN" altLang="zh-CN" dirty="0"/>
              <a:t>能够持续发展，毕竟一旦</a:t>
            </a:r>
            <a:r>
              <a:rPr lang="en-US" altLang="zh-CN" dirty="0"/>
              <a:t>Python</a:t>
            </a:r>
            <a:r>
              <a:rPr lang="zh-CN" altLang="zh-CN" dirty="0"/>
              <a:t>出现问题，他们也会受到影响。</a:t>
            </a:r>
          </a:p>
        </p:txBody>
      </p:sp>
    </p:spTree>
    <p:extLst>
      <p:ext uri="{BB962C8B-B14F-4D97-AF65-F5344CB8AC3E}">
        <p14:creationId xmlns:p14="http://schemas.microsoft.com/office/powerpoint/2010/main" val="1785768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9905" y="1073671"/>
            <a:ext cx="867218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1.1.5 Linux</a:t>
            </a:r>
            <a:r>
              <a:rPr lang="zh-CN" altLang="zh-CN" b="1" dirty="0"/>
              <a:t>与</a:t>
            </a:r>
            <a:r>
              <a:rPr lang="en-US" altLang="zh-CN" b="1" dirty="0"/>
              <a:t>Android</a:t>
            </a:r>
            <a:endParaRPr lang="zh-CN" altLang="zh-CN" b="1" dirty="0"/>
          </a:p>
          <a:p>
            <a:pPr indent="457200" latinLnBrk="1"/>
            <a:r>
              <a:rPr lang="zh-CN" altLang="zh-CN" dirty="0"/>
              <a:t>安卓（</a:t>
            </a:r>
            <a:r>
              <a:rPr lang="en-US" altLang="zh-CN" dirty="0"/>
              <a:t>Android</a:t>
            </a:r>
            <a:r>
              <a:rPr lang="zh-CN" altLang="zh-CN" dirty="0"/>
              <a:t>）是一种基于</a:t>
            </a:r>
            <a:r>
              <a:rPr lang="en-US" altLang="zh-CN" dirty="0"/>
              <a:t>Linux</a:t>
            </a:r>
            <a:r>
              <a:rPr lang="zh-CN" altLang="zh-CN" dirty="0"/>
              <a:t>内核（不包含</a:t>
            </a:r>
            <a:r>
              <a:rPr lang="en-US" altLang="zh-CN" dirty="0"/>
              <a:t>GNU</a:t>
            </a:r>
            <a:r>
              <a:rPr lang="zh-CN" altLang="zh-CN" dirty="0"/>
              <a:t>组件）的自由及开放源代码的操作系统。主要使用于移动设备，如智能手机和平板电脑，由美国</a:t>
            </a:r>
            <a:r>
              <a:rPr lang="en-US" altLang="zh-CN" dirty="0"/>
              <a:t>Google</a:t>
            </a:r>
            <a:r>
              <a:rPr lang="zh-CN" altLang="zh-CN" dirty="0"/>
              <a:t>公司和开放手机联盟领导及开发。</a:t>
            </a:r>
          </a:p>
        </p:txBody>
      </p:sp>
      <p:pic>
        <p:nvPicPr>
          <p:cNvPr id="3074" name="Picture 2" descr="Basics of Android programming - Java or Kotlin? - CodeBerry">
            <a:extLst>
              <a:ext uri="{FF2B5EF4-FFF2-40B4-BE49-F238E27FC236}">
                <a16:creationId xmlns:a16="http://schemas.microsoft.com/office/drawing/2014/main" id="{59358E46-7E0E-497C-96B8-6F664A576A7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5383" y="3171825"/>
            <a:ext cx="4421232" cy="241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073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549275"/>
            <a:ext cx="6218384"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1.1.6 Linux</a:t>
            </a:r>
            <a:r>
              <a:rPr lang="zh-CN" altLang="zh-CN" b="1" dirty="0"/>
              <a:t>的应用</a:t>
            </a:r>
          </a:p>
          <a:p>
            <a:pPr indent="457200" latinLnBrk="1"/>
            <a:r>
              <a:rPr lang="en-US" altLang="zh-CN" dirty="0"/>
              <a:t>Linux</a:t>
            </a:r>
            <a:r>
              <a:rPr lang="zh-CN" altLang="zh-CN" dirty="0"/>
              <a:t>主要应用在以下领域中：</a:t>
            </a:r>
          </a:p>
          <a:p>
            <a:pPr indent="457200" latinLnBrk="1"/>
            <a:r>
              <a:rPr lang="en-US" altLang="zh-CN" b="1" dirty="0"/>
              <a:t>1. </a:t>
            </a:r>
            <a:r>
              <a:rPr lang="zh-CN" altLang="zh-CN" b="1" dirty="0"/>
              <a:t>服务器领域</a:t>
            </a:r>
          </a:p>
          <a:p>
            <a:pPr indent="457200" latinLnBrk="1"/>
            <a:r>
              <a:rPr lang="zh-CN" altLang="zh-CN" dirty="0"/>
              <a:t>使用</a:t>
            </a:r>
            <a:r>
              <a:rPr lang="en-US" altLang="zh-CN" dirty="0"/>
              <a:t>Linux</a:t>
            </a:r>
            <a:r>
              <a:rPr lang="zh-CN" altLang="zh-CN" dirty="0"/>
              <a:t>搭建服务器的最大特点是成本低。用户可以从任何一个</a:t>
            </a:r>
            <a:r>
              <a:rPr lang="en-US" altLang="zh-CN" dirty="0"/>
              <a:t>Linux</a:t>
            </a:r>
            <a:r>
              <a:rPr lang="zh-CN" altLang="zh-CN" dirty="0"/>
              <a:t>厂家网站下载，然后根据需要搭建如</a:t>
            </a:r>
            <a:r>
              <a:rPr lang="en-US" altLang="zh-CN" dirty="0"/>
              <a:t>Web</a:t>
            </a:r>
            <a:r>
              <a:rPr lang="zh-CN" altLang="zh-CN" dirty="0"/>
              <a:t>、</a:t>
            </a:r>
            <a:r>
              <a:rPr lang="en-US" altLang="zh-CN" dirty="0"/>
              <a:t>FTP</a:t>
            </a:r>
            <a:r>
              <a:rPr lang="zh-CN" altLang="zh-CN" dirty="0"/>
              <a:t>、</a:t>
            </a:r>
            <a:r>
              <a:rPr lang="en-US" altLang="zh-CN" dirty="0"/>
              <a:t>Mail</a:t>
            </a:r>
            <a:r>
              <a:rPr lang="zh-CN" altLang="zh-CN" dirty="0"/>
              <a:t>等类型服务器。</a:t>
            </a:r>
          </a:p>
          <a:p>
            <a:pPr indent="457200" latinLnBrk="1"/>
            <a:r>
              <a:rPr lang="en-US" altLang="zh-CN" dirty="0"/>
              <a:t>Linux</a:t>
            </a:r>
            <a:r>
              <a:rPr lang="zh-CN" altLang="zh-CN" dirty="0"/>
              <a:t>服务器的另一大优点就是防病毒和反黑能力强。由于在</a:t>
            </a:r>
            <a:r>
              <a:rPr lang="en-US" altLang="zh-CN" dirty="0"/>
              <a:t>Linux</a:t>
            </a:r>
            <a:r>
              <a:rPr lang="zh-CN" altLang="zh-CN" dirty="0"/>
              <a:t>下可以运行的病毒或黑客程序非常少，所以通常情况下</a:t>
            </a:r>
            <a:r>
              <a:rPr lang="en-US" altLang="zh-CN" dirty="0"/>
              <a:t>Linux</a:t>
            </a:r>
            <a:r>
              <a:rPr lang="zh-CN" altLang="zh-CN" dirty="0"/>
              <a:t>感染病毒的几率几乎为</a:t>
            </a:r>
            <a:r>
              <a:rPr lang="en-US" altLang="zh-CN" dirty="0"/>
              <a:t>0</a:t>
            </a:r>
            <a:r>
              <a:rPr lang="zh-CN" altLang="zh-CN" dirty="0"/>
              <a:t>。这就是为什么</a:t>
            </a:r>
            <a:r>
              <a:rPr lang="en-US" altLang="zh-CN" dirty="0"/>
              <a:t>Linux</a:t>
            </a:r>
            <a:r>
              <a:rPr lang="zh-CN" altLang="zh-CN" dirty="0"/>
              <a:t>在服务器领域中有着举足轻重的地位。</a:t>
            </a:r>
          </a:p>
          <a:p>
            <a:pPr indent="457200" latinLnBrk="1"/>
            <a:r>
              <a:rPr lang="zh-CN" altLang="zh-CN" dirty="0"/>
              <a:t>现在大部分服务器系统都是</a:t>
            </a:r>
            <a:r>
              <a:rPr lang="en-US" altLang="zh-CN" dirty="0"/>
              <a:t>Linux</a:t>
            </a:r>
            <a:r>
              <a:rPr lang="zh-CN" altLang="zh-CN" dirty="0"/>
              <a:t>，常见的版本。</a:t>
            </a:r>
          </a:p>
        </p:txBody>
      </p:sp>
      <p:pic>
        <p:nvPicPr>
          <p:cNvPr id="4098" name="图片 1">
            <a:extLst>
              <a:ext uri="{FF2B5EF4-FFF2-40B4-BE49-F238E27FC236}">
                <a16:creationId xmlns:a16="http://schemas.microsoft.com/office/drawing/2014/main" id="{D4F1D65A-4356-480C-BBE0-C96EDF66325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2331" y="2233188"/>
            <a:ext cx="3771310" cy="174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42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4174" y="563563"/>
            <a:ext cx="9501847" cy="512286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嵌入式开发</a:t>
            </a:r>
          </a:p>
          <a:p>
            <a:pPr indent="457200" latinLnBrk="1"/>
            <a:r>
              <a:rPr lang="zh-CN" altLang="zh-CN" dirty="0"/>
              <a:t>由于</a:t>
            </a:r>
            <a:r>
              <a:rPr lang="en-US" altLang="zh-CN" dirty="0"/>
              <a:t>Linux</a:t>
            </a:r>
            <a:r>
              <a:rPr lang="zh-CN" altLang="zh-CN" dirty="0"/>
              <a:t>内核体积小，并且没有知识产权费用，所以嵌入式开发领域可以说是</a:t>
            </a:r>
            <a:r>
              <a:rPr lang="en-US" altLang="zh-CN" dirty="0"/>
              <a:t>Linux</a:t>
            </a:r>
            <a:r>
              <a:rPr lang="zh-CN" altLang="zh-CN" dirty="0"/>
              <a:t>应用最为广泛的空间。目前，常见的应用包括手机操作软件，电视机中的多媒体与网络功能以及机顶盒中的相关功能等。</a:t>
            </a:r>
          </a:p>
          <a:p>
            <a:pPr indent="457200" latinLnBrk="1"/>
            <a:r>
              <a:rPr lang="en-US" altLang="zh-CN" b="1" dirty="0"/>
              <a:t>3. </a:t>
            </a:r>
            <a:r>
              <a:rPr lang="zh-CN" altLang="zh-CN" b="1" dirty="0"/>
              <a:t>桌面领域</a:t>
            </a:r>
          </a:p>
          <a:p>
            <a:pPr indent="457200" latinLnBrk="1"/>
            <a:r>
              <a:rPr lang="zh-CN" altLang="zh-CN" dirty="0"/>
              <a:t>也就是常说的桌面操作系统。虽然现阶段</a:t>
            </a:r>
            <a:r>
              <a:rPr lang="en-US" altLang="zh-CN" dirty="0"/>
              <a:t>Linux</a:t>
            </a:r>
            <a:r>
              <a:rPr lang="zh-CN" altLang="zh-CN" dirty="0"/>
              <a:t>在桌面领域普及并不是特别广泛，主要是由于操作习惯以及</a:t>
            </a:r>
            <a:r>
              <a:rPr lang="en-US" altLang="zh-CN" dirty="0"/>
              <a:t>Linux</a:t>
            </a:r>
            <a:r>
              <a:rPr lang="zh-CN" altLang="zh-CN" dirty="0"/>
              <a:t>生态的关系，不过随着更多的开发者进入到</a:t>
            </a:r>
            <a:r>
              <a:rPr lang="en-US" altLang="zh-CN" dirty="0"/>
              <a:t>Linux</a:t>
            </a:r>
            <a:r>
              <a:rPr lang="zh-CN" altLang="zh-CN" dirty="0"/>
              <a:t>领域，尤其是国产的一些</a:t>
            </a:r>
            <a:r>
              <a:rPr lang="en-US" altLang="zh-CN" dirty="0"/>
              <a:t>Linux</a:t>
            </a:r>
            <a:r>
              <a:rPr lang="zh-CN" altLang="zh-CN" dirty="0"/>
              <a:t>发行版，</a:t>
            </a:r>
            <a:r>
              <a:rPr lang="en-US" altLang="zh-CN" dirty="0"/>
              <a:t>UI</a:t>
            </a:r>
            <a:r>
              <a:rPr lang="zh-CN" altLang="zh-CN" dirty="0"/>
              <a:t>及操作设计更贴合中国用户，非常适合新手使用。相信随着系统的生态环境的发展，用户体验一定会越来越好。</a:t>
            </a:r>
            <a:endParaRPr lang="en-US" altLang="zh-CN" dirty="0"/>
          </a:p>
          <a:p>
            <a:pPr indent="457200" latinLnBrk="1"/>
            <a:r>
              <a:rPr lang="en-US" altLang="zh-CN" b="1" dirty="0"/>
              <a:t>4. </a:t>
            </a:r>
            <a:r>
              <a:rPr lang="zh-CN" altLang="zh-CN" b="1" dirty="0"/>
              <a:t>移动终端</a:t>
            </a:r>
          </a:p>
          <a:p>
            <a:pPr indent="457200" latinLnBrk="1"/>
            <a:r>
              <a:rPr lang="zh-CN" altLang="zh-CN" dirty="0"/>
              <a:t>包括</a:t>
            </a:r>
            <a:r>
              <a:rPr lang="en-US" altLang="zh-CN" dirty="0"/>
              <a:t>Android</a:t>
            </a:r>
            <a:r>
              <a:rPr lang="zh-CN" altLang="zh-CN" dirty="0"/>
              <a:t>在内的很多移动端操作系统都是以</a:t>
            </a:r>
            <a:r>
              <a:rPr lang="en-US" altLang="zh-CN" dirty="0"/>
              <a:t>Linux</a:t>
            </a:r>
            <a:r>
              <a:rPr lang="zh-CN" altLang="zh-CN" dirty="0"/>
              <a:t>内核为基础进行开发的。</a:t>
            </a:r>
          </a:p>
        </p:txBody>
      </p:sp>
    </p:spTree>
    <p:extLst>
      <p:ext uri="{BB962C8B-B14F-4D97-AF65-F5344CB8AC3E}">
        <p14:creationId xmlns:p14="http://schemas.microsoft.com/office/powerpoint/2010/main" val="3643253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250782" cy="464635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1.1.7 Linux</a:t>
            </a:r>
            <a:r>
              <a:rPr lang="zh-CN" altLang="zh-CN" b="1" dirty="0"/>
              <a:t>的特点</a:t>
            </a:r>
          </a:p>
          <a:p>
            <a:pPr indent="457200" latinLnBrk="1"/>
            <a:r>
              <a:rPr lang="en-US" altLang="zh-CN" dirty="0"/>
              <a:t>Linux</a:t>
            </a:r>
            <a:r>
              <a:rPr lang="zh-CN" altLang="zh-CN" dirty="0"/>
              <a:t>的特点主要有以下几种：</a:t>
            </a:r>
          </a:p>
          <a:p>
            <a:pPr indent="457200" latinLnBrk="1"/>
            <a:r>
              <a:rPr lang="en-US" altLang="zh-CN" b="1" dirty="0"/>
              <a:t>1. </a:t>
            </a:r>
            <a:r>
              <a:rPr lang="zh-CN" altLang="zh-CN" b="1" dirty="0"/>
              <a:t>开放性、完全免费</a:t>
            </a:r>
          </a:p>
          <a:p>
            <a:pPr indent="457200" latinLnBrk="1"/>
            <a:r>
              <a:rPr lang="en-US" altLang="zh-CN" dirty="0"/>
              <a:t>Linux</a:t>
            </a:r>
            <a:r>
              <a:rPr lang="zh-CN" altLang="zh-CN" dirty="0"/>
              <a:t>内核完全遵循</a:t>
            </a:r>
            <a:r>
              <a:rPr lang="en-US" altLang="zh-CN" dirty="0"/>
              <a:t>GPL</a:t>
            </a:r>
            <a:r>
              <a:rPr lang="zh-CN" altLang="zh-CN" dirty="0"/>
              <a:t>，任何个人和机构都可以自由地使用</a:t>
            </a:r>
            <a:r>
              <a:rPr lang="en-US" altLang="zh-CN" dirty="0"/>
              <a:t>Linux</a:t>
            </a:r>
            <a:r>
              <a:rPr lang="zh-CN" altLang="zh-CN" dirty="0"/>
              <a:t>内核的所有代码，也可以自由地修改和再发布。因此可以方便地移植到各类计算机平台上，快捷地根据业务场景来实现</a:t>
            </a:r>
            <a:r>
              <a:rPr lang="en-US" altLang="zh-CN" dirty="0"/>
              <a:t>Linux</a:t>
            </a:r>
            <a:r>
              <a:rPr lang="zh-CN" altLang="zh-CN" dirty="0"/>
              <a:t>操作系统的定制化。</a:t>
            </a:r>
          </a:p>
          <a:p>
            <a:pPr indent="457200" latinLnBrk="1"/>
            <a:r>
              <a:rPr lang="en-US" altLang="zh-CN" b="1" dirty="0"/>
              <a:t>2. </a:t>
            </a:r>
            <a:r>
              <a:rPr lang="zh-CN" altLang="zh-CN" b="1" dirty="0"/>
              <a:t>多用户、多任务</a:t>
            </a:r>
          </a:p>
          <a:p>
            <a:pPr indent="457200" latinLnBrk="1"/>
            <a:r>
              <a:rPr lang="zh-CN" altLang="zh-CN" dirty="0"/>
              <a:t>现代操作系统都是多任务的，可以同时运行多个程序。多用户是指同时可以有多个用户登录系统，同时使用该系统。多任务、多用户同时运行时按照进程及用户的优先级进行硬件资源分配。</a:t>
            </a:r>
          </a:p>
        </p:txBody>
      </p:sp>
    </p:spTree>
    <p:extLst>
      <p:ext uri="{BB962C8B-B14F-4D97-AF65-F5344CB8AC3E}">
        <p14:creationId xmlns:p14="http://schemas.microsoft.com/office/powerpoint/2010/main" val="2360606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89283" y="1145111"/>
            <a:ext cx="8413434"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良好的用户界面</a:t>
            </a:r>
          </a:p>
          <a:p>
            <a:pPr indent="457200" latinLnBrk="1"/>
            <a:r>
              <a:rPr lang="en-US" altLang="zh-CN" dirty="0"/>
              <a:t>Linux</a:t>
            </a:r>
            <a:r>
              <a:rPr lang="zh-CN" altLang="zh-CN" dirty="0"/>
              <a:t>向用户提供了基于命令行的登录界面和风格各异的图形界面，给用户呈现一个直观，易操作、交互性强的友好的图形化界面，且提供了强大的自定义功能。无论是服务器维护人员还是普通用户，都能找到适合自己的用户界面。</a:t>
            </a:r>
          </a:p>
          <a:p>
            <a:pPr indent="457200" latinLnBrk="1"/>
            <a:r>
              <a:rPr lang="en-US" altLang="zh-CN" b="1" dirty="0"/>
              <a:t>4. </a:t>
            </a:r>
            <a:r>
              <a:rPr lang="zh-CN" altLang="zh-CN" b="1" dirty="0"/>
              <a:t>设备独立性</a:t>
            </a:r>
          </a:p>
          <a:p>
            <a:pPr indent="457200" latinLnBrk="1"/>
            <a:r>
              <a:rPr lang="en-US" altLang="zh-CN" dirty="0"/>
              <a:t>Linux</a:t>
            </a:r>
            <a:r>
              <a:rPr lang="zh-CN" altLang="zh-CN" dirty="0"/>
              <a:t>一切皆文件的理念将硬件设备统一抽象成一个文件，任何用户都可以像使用文件一样操纵、使用这些设备，而不必关心其具体存在形式及工作过程。</a:t>
            </a:r>
          </a:p>
        </p:txBody>
      </p:sp>
    </p:spTree>
    <p:extLst>
      <p:ext uri="{BB962C8B-B14F-4D97-AF65-F5344CB8AC3E}">
        <p14:creationId xmlns:p14="http://schemas.microsoft.com/office/powerpoint/2010/main" val="2590765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9734" y="1525847"/>
            <a:ext cx="8672531" cy="328904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a:t>
            </a:r>
            <a:r>
              <a:rPr lang="zh-CN" altLang="zh-CN" b="1" dirty="0"/>
              <a:t>可靠的系统安全性</a:t>
            </a:r>
          </a:p>
          <a:p>
            <a:pPr indent="457200" latinLnBrk="1"/>
            <a:r>
              <a:rPr lang="en-US" altLang="zh-CN" dirty="0"/>
              <a:t>Linux</a:t>
            </a:r>
            <a:r>
              <a:rPr lang="zh-CN" altLang="zh-CN" dirty="0"/>
              <a:t>在用户和权限方面采取了许多安全技术措施，包括对读写控制、带保护的子系统、审计跟踪、核心授权等，这为同一网络中多用户、多任务环境中的用户提供了必要的安全保障。</a:t>
            </a:r>
          </a:p>
          <a:p>
            <a:pPr indent="457200" latinLnBrk="1"/>
            <a:r>
              <a:rPr lang="en-US" altLang="zh-CN" b="1" dirty="0"/>
              <a:t>6. </a:t>
            </a:r>
            <a:r>
              <a:rPr lang="zh-CN" altLang="zh-CN" b="1" dirty="0"/>
              <a:t>良好的可移植性</a:t>
            </a:r>
          </a:p>
          <a:p>
            <a:pPr indent="457200" latinLnBrk="1"/>
            <a:r>
              <a:rPr lang="en-US" altLang="zh-CN" dirty="0"/>
              <a:t>Linux</a:t>
            </a:r>
            <a:r>
              <a:rPr lang="zh-CN" altLang="zh-CN" dirty="0"/>
              <a:t>是一种具有高度适应能力的操作系统，通过对内核的裁减，移植，能够在从嵌入式微型计算机到大型计算机的任何环境和任何平台上运行。</a:t>
            </a:r>
          </a:p>
        </p:txBody>
      </p:sp>
    </p:spTree>
    <p:extLst>
      <p:ext uri="{BB962C8B-B14F-4D97-AF65-F5344CB8AC3E}">
        <p14:creationId xmlns:p14="http://schemas.microsoft.com/office/powerpoint/2010/main" val="3049523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1086923"/>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671619" y="2025026"/>
            <a:ext cx="9063048"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提到操作系统，读者首先想到的应该是</a:t>
            </a:r>
            <a:r>
              <a:rPr lang="en-US" altLang="zh-CN" dirty="0"/>
              <a:t>Windows</a:t>
            </a:r>
            <a:r>
              <a:rPr lang="zh-CN" altLang="zh-CN" dirty="0"/>
              <a:t>系列。在桌面领域，</a:t>
            </a:r>
            <a:r>
              <a:rPr lang="en-US" altLang="zh-CN" dirty="0"/>
              <a:t>Windows</a:t>
            </a:r>
            <a:r>
              <a:rPr lang="zh-CN" altLang="zh-CN" dirty="0"/>
              <a:t>霸主的地位至今无法撼动。但是在服务器领域，</a:t>
            </a:r>
            <a:r>
              <a:rPr lang="en-US" altLang="zh-CN" dirty="0"/>
              <a:t>Linux</a:t>
            </a:r>
            <a:r>
              <a:rPr lang="zh-CN" altLang="zh-CN" dirty="0"/>
              <a:t>占据了大部分的市场份额，这是与</a:t>
            </a:r>
            <a:r>
              <a:rPr lang="en-US" altLang="zh-CN" dirty="0"/>
              <a:t>Linux</a:t>
            </a:r>
            <a:r>
              <a:rPr lang="zh-CN" altLang="zh-CN" dirty="0"/>
              <a:t>的安全性和专业性是密不可分的。近些年来，</a:t>
            </a:r>
            <a:r>
              <a:rPr lang="en-US" altLang="zh-CN" dirty="0"/>
              <a:t>Linux</a:t>
            </a:r>
            <a:r>
              <a:rPr lang="zh-CN" altLang="zh-CN" dirty="0"/>
              <a:t>桌面版本的生态环境越来越好，很多国产的</a:t>
            </a:r>
            <a:r>
              <a:rPr lang="en-US" altLang="zh-CN" dirty="0"/>
              <a:t>Linux</a:t>
            </a:r>
            <a:r>
              <a:rPr lang="zh-CN" altLang="zh-CN" dirty="0"/>
              <a:t>发行版已经可以胜任日常工作学习需要了，所以在桌面领域占比也越来越高。所以本章就将向读者介绍</a:t>
            </a:r>
            <a:r>
              <a:rPr lang="en-US" altLang="zh-CN" dirty="0"/>
              <a:t>Linux</a:t>
            </a:r>
            <a:r>
              <a:rPr lang="zh-CN" altLang="zh-CN" dirty="0"/>
              <a:t>系统的基础知识，带领读者进入</a:t>
            </a:r>
            <a:r>
              <a:rPr lang="en-US" altLang="zh-CN" dirty="0"/>
              <a:t>Linux</a:t>
            </a:r>
            <a:r>
              <a:rPr lang="zh-CN" altLang="zh-CN" dirty="0"/>
              <a:t>的大门。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67770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278207" y="3972975"/>
            <a:ext cx="8634095" cy="830997"/>
          </a:xfrm>
          <a:prstGeom prst="rect">
            <a:avLst/>
          </a:prstGeom>
        </p:spPr>
        <p:txBody>
          <a:bodyPr wrap="none">
            <a:spAutoFit/>
          </a:bodyPr>
          <a:lstStyle/>
          <a:p>
            <a:r>
              <a:rPr lang="en-US" altLang="zh-CN" sz="4800" b="1" dirty="0"/>
              <a:t>Linux</a:t>
            </a:r>
            <a:r>
              <a:rPr lang="zh-CN" altLang="zh-CN" sz="4800" b="1" dirty="0"/>
              <a:t>操作系统结构及发行版本</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99033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859718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907326" y="1010610"/>
            <a:ext cx="6093799"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1.2.1 Linux</a:t>
            </a:r>
            <a:r>
              <a:rPr lang="zh-CN" altLang="zh-CN" b="1" dirty="0"/>
              <a:t>操作系统结构</a:t>
            </a:r>
          </a:p>
          <a:p>
            <a:pPr indent="457200" latinLnBrk="1"/>
            <a:r>
              <a:rPr lang="en-US" altLang="zh-CN" dirty="0"/>
              <a:t>Linux</a:t>
            </a:r>
            <a:r>
              <a:rPr lang="zh-CN" altLang="zh-CN" dirty="0"/>
              <a:t>操作系统主要由</a:t>
            </a:r>
            <a:r>
              <a:rPr lang="en-US" altLang="zh-CN" dirty="0"/>
              <a:t>4</a:t>
            </a:r>
            <a:r>
              <a:rPr lang="zh-CN" altLang="zh-CN" dirty="0"/>
              <a:t>个部分构成。</a:t>
            </a:r>
          </a:p>
        </p:txBody>
      </p:sp>
      <p:pic>
        <p:nvPicPr>
          <p:cNvPr id="6146" name="图片 1">
            <a:extLst>
              <a:ext uri="{FF2B5EF4-FFF2-40B4-BE49-F238E27FC236}">
                <a16:creationId xmlns:a16="http://schemas.microsoft.com/office/drawing/2014/main" id="{663CF068-AEAF-48DE-BF30-4152F261F4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7936" y="2328862"/>
            <a:ext cx="4556126"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3">
            <a:extLst>
              <a:ext uri="{FF2B5EF4-FFF2-40B4-BE49-F238E27FC236}">
                <a16:creationId xmlns:a16="http://schemas.microsoft.com/office/drawing/2014/main" id="{34765B51-DE6B-4CFB-97E2-FF6A9821D681}"/>
              </a:ext>
            </a:extLst>
          </p:cNvPr>
          <p:cNvSpPr txBox="1">
            <a:spLocks noChangeArrowheads="1"/>
          </p:cNvSpPr>
          <p:nvPr/>
        </p:nvSpPr>
        <p:spPr bwMode="auto">
          <a:xfrm>
            <a:off x="5613795" y="4506911"/>
            <a:ext cx="93583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Linux</a:t>
            </a:r>
            <a:r>
              <a:rPr kumimoji="0" lang="zh-CN" altLang="en-US" sz="14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内核</a:t>
            </a:r>
            <a:endParaRPr kumimoji="0" lang="zh-CN" altLang="zh-CN" sz="1400" b="0" i="0" u="none" strike="noStrike" cap="none" normalizeH="0" baseline="0" dirty="0">
              <a:ln>
                <a:noFill/>
              </a:ln>
              <a:solidFill>
                <a:schemeClr val="tx1"/>
              </a:solidFill>
              <a:effectLst/>
              <a:latin typeface="Arial" panose="020B0604020202020204" pitchFamily="34" charset="0"/>
            </a:endParaRPr>
          </a:p>
        </p:txBody>
      </p:sp>
      <p:sp>
        <p:nvSpPr>
          <p:cNvPr id="3" name="Text Box 4">
            <a:extLst>
              <a:ext uri="{FF2B5EF4-FFF2-40B4-BE49-F238E27FC236}">
                <a16:creationId xmlns:a16="http://schemas.microsoft.com/office/drawing/2014/main" id="{EB60C6A3-D694-4C9C-B29D-1FFE3F2634A9}"/>
              </a:ext>
            </a:extLst>
          </p:cNvPr>
          <p:cNvSpPr txBox="1">
            <a:spLocks noChangeArrowheads="1"/>
          </p:cNvSpPr>
          <p:nvPr/>
        </p:nvSpPr>
        <p:spPr bwMode="auto">
          <a:xfrm>
            <a:off x="5486402" y="3806826"/>
            <a:ext cx="1120378"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系统程序</a:t>
            </a:r>
            <a:endParaRPr kumimoji="0" lang="zh-CN" altLang="en-US" sz="1200" b="0" i="0" u="none" strike="noStrike" cap="none" normalizeH="0" baseline="0" dirty="0">
              <a:ln>
                <a:noFill/>
              </a:ln>
              <a:solidFill>
                <a:srgbClr val="FF0000"/>
              </a:solidFill>
              <a:effectLst/>
              <a:latin typeface="Times New Roman" panose="02020603050405020304" pitchFamily="18" charset="0"/>
              <a:ea typeface="等线"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及运行期库</a:t>
            </a:r>
            <a:endParaRPr kumimoji="0" lang="zh-CN" altLang="zh-CN" sz="1200" b="0" i="0" u="none" strike="noStrike" cap="none" normalizeH="0" baseline="0" dirty="0">
              <a:ln>
                <a:noFill/>
              </a:ln>
              <a:solidFill>
                <a:schemeClr val="tx1"/>
              </a:solidFill>
              <a:effectLst/>
              <a:latin typeface="Arial" panose="020B0604020202020204" pitchFamily="34" charset="0"/>
            </a:endParaRPr>
          </a:p>
        </p:txBody>
      </p:sp>
      <p:sp>
        <p:nvSpPr>
          <p:cNvPr id="4" name="Text Box 5">
            <a:extLst>
              <a:ext uri="{FF2B5EF4-FFF2-40B4-BE49-F238E27FC236}">
                <a16:creationId xmlns:a16="http://schemas.microsoft.com/office/drawing/2014/main" id="{AB6FCD89-9100-4A75-BDD0-5502E00FCB21}"/>
              </a:ext>
            </a:extLst>
          </p:cNvPr>
          <p:cNvSpPr txBox="1">
            <a:spLocks noChangeArrowheads="1"/>
          </p:cNvSpPr>
          <p:nvPr/>
        </p:nvSpPr>
        <p:spPr bwMode="auto">
          <a:xfrm>
            <a:off x="5664991" y="3371848"/>
            <a:ext cx="747712"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Shell</a:t>
            </a:r>
            <a:endParaRPr kumimoji="0" lang="zh-CN" altLang="zh-CN" sz="1400" b="0" i="0" u="none" strike="noStrike" cap="none" normalizeH="0" baseline="0" dirty="0">
              <a:ln>
                <a:noFill/>
              </a:ln>
              <a:solidFill>
                <a:schemeClr val="tx1"/>
              </a:solidFill>
              <a:effectLst/>
              <a:latin typeface="Arial" panose="020B0604020202020204" pitchFamily="34" charset="0"/>
            </a:endParaRPr>
          </a:p>
        </p:txBody>
      </p:sp>
      <p:sp>
        <p:nvSpPr>
          <p:cNvPr id="12" name="Text Box 6">
            <a:extLst>
              <a:ext uri="{FF2B5EF4-FFF2-40B4-BE49-F238E27FC236}">
                <a16:creationId xmlns:a16="http://schemas.microsoft.com/office/drawing/2014/main" id="{86EDFC7F-A59E-49C7-8F66-D51C63A80F17}"/>
              </a:ext>
            </a:extLst>
          </p:cNvPr>
          <p:cNvSpPr txBox="1">
            <a:spLocks noChangeArrowheads="1"/>
          </p:cNvSpPr>
          <p:nvPr/>
        </p:nvSpPr>
        <p:spPr bwMode="auto">
          <a:xfrm>
            <a:off x="5556642" y="2924176"/>
            <a:ext cx="935833"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应用程序</a:t>
            </a:r>
            <a:endParaRPr kumimoji="0" lang="zh-CN" altLang="zh-CN"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85588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811473"/>
            <a:ext cx="508602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 </a:t>
            </a:r>
            <a:r>
              <a:rPr lang="zh-CN" altLang="zh-CN" b="1" dirty="0"/>
              <a:t>内核</a:t>
            </a:r>
          </a:p>
          <a:p>
            <a:pPr indent="457200" latinLnBrk="1"/>
            <a:r>
              <a:rPr lang="zh-CN" altLang="zh-CN" dirty="0"/>
              <a:t>内核是系统的心脏，是运行程序和管理诸如磁盘、打印机等硬件设备的核心程序。主要包括文件管理、设备管理，内存管理、模块管理，网络管理、进程管理等方面的模块，一般接受从运行期库和系统程序中传递过来的用户命令，执行后向用户返回结果。</a:t>
            </a:r>
          </a:p>
          <a:p>
            <a:pPr indent="457200" latinLnBrk="1"/>
            <a:r>
              <a:rPr lang="zh-CN" altLang="zh-CN" dirty="0"/>
              <a:t>读者可以到“</a:t>
            </a:r>
            <a:r>
              <a:rPr lang="en-US" altLang="zh-CN" dirty="0"/>
              <a:t>www.kernel.org</a:t>
            </a:r>
            <a:r>
              <a:rPr lang="zh-CN" altLang="zh-CN" dirty="0"/>
              <a:t>”，查看当前的</a:t>
            </a:r>
            <a:r>
              <a:rPr lang="en-US" altLang="zh-CN" dirty="0"/>
              <a:t>Linux</a:t>
            </a:r>
            <a:r>
              <a:rPr lang="zh-CN" altLang="zh-CN" dirty="0"/>
              <a:t>内核的版本、最新版、发布日期，并且可以直接下载到最新的</a:t>
            </a:r>
            <a:r>
              <a:rPr lang="en-US" altLang="zh-CN" dirty="0"/>
              <a:t>Linux</a:t>
            </a:r>
            <a:r>
              <a:rPr lang="zh-CN" altLang="zh-CN" dirty="0"/>
              <a:t>内核。</a:t>
            </a:r>
          </a:p>
        </p:txBody>
      </p:sp>
      <p:pic>
        <p:nvPicPr>
          <p:cNvPr id="7170" name="图片 1">
            <a:extLst>
              <a:ext uri="{FF2B5EF4-FFF2-40B4-BE49-F238E27FC236}">
                <a16:creationId xmlns:a16="http://schemas.microsoft.com/office/drawing/2014/main" id="{D5A0175D-8A45-4345-B89F-549E003EC8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7338" y="1883568"/>
            <a:ext cx="4559280" cy="309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608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13538" y="668598"/>
            <a:ext cx="8564924" cy="508926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系统程序及运行期库</a:t>
            </a:r>
          </a:p>
          <a:p>
            <a:pPr indent="457200" latinLnBrk="1"/>
            <a:r>
              <a:rPr lang="zh-CN" altLang="zh-CN" dirty="0"/>
              <a:t>在内核之外，是一组运行期库和系统程序。它们封装了内核向外提供的功能接口，将这些功能加入一定的权限检查后，通过自己的应用接口提供给一般用户进程使用。</a:t>
            </a:r>
          </a:p>
          <a:p>
            <a:pPr indent="457200" latinLnBrk="1"/>
            <a:r>
              <a:rPr lang="en-US" altLang="zh-CN" b="1" dirty="0"/>
              <a:t>3. Shell</a:t>
            </a:r>
            <a:endParaRPr lang="zh-CN" altLang="zh-CN" b="1" dirty="0"/>
          </a:p>
          <a:p>
            <a:pPr indent="457200" latinLnBrk="1"/>
            <a:r>
              <a:rPr lang="en-US" altLang="zh-CN" dirty="0"/>
              <a:t>Shell</a:t>
            </a:r>
            <a:r>
              <a:rPr lang="zh-CN" altLang="zh-CN" dirty="0"/>
              <a:t>是一个系统程序，与后台工作的一般系统程序功能不同，</a:t>
            </a:r>
            <a:r>
              <a:rPr lang="en-US" altLang="zh-CN" dirty="0"/>
              <a:t>Shell</a:t>
            </a:r>
            <a:r>
              <a:rPr lang="zh-CN" altLang="zh-CN" dirty="0"/>
              <a:t>直接面对用户，提供了用户与内核进行交互操作的界面。</a:t>
            </a:r>
            <a:r>
              <a:rPr lang="en-US" altLang="zh-CN" dirty="0"/>
              <a:t>Shell</a:t>
            </a:r>
            <a:r>
              <a:rPr lang="zh-CN" altLang="zh-CN" dirty="0"/>
              <a:t>可以接收用户输入的命令，并将该命令送人操作系统的内核去执行。</a:t>
            </a:r>
          </a:p>
          <a:p>
            <a:pPr indent="457200" latinLnBrk="1"/>
            <a:r>
              <a:rPr lang="en-US" altLang="zh-CN" b="1" dirty="0"/>
              <a:t>4. </a:t>
            </a:r>
            <a:r>
              <a:rPr lang="zh-CN" altLang="zh-CN" b="1" dirty="0"/>
              <a:t>应用程序</a:t>
            </a:r>
          </a:p>
          <a:p>
            <a:pPr indent="457200" latinLnBrk="1"/>
            <a:r>
              <a:rPr lang="zh-CN" altLang="zh-CN" dirty="0"/>
              <a:t>应用程序是用户用来完成其特定工作的应用程序。比如常用的</a:t>
            </a:r>
            <a:r>
              <a:rPr lang="en-US" altLang="zh-CN" dirty="0"/>
              <a:t>QQ</a:t>
            </a:r>
            <a:r>
              <a:rPr lang="zh-CN" altLang="zh-CN" dirty="0"/>
              <a:t>、微信、</a:t>
            </a:r>
            <a:r>
              <a:rPr lang="en-US" altLang="zh-CN" dirty="0"/>
              <a:t>Chrome</a:t>
            </a:r>
            <a:r>
              <a:rPr lang="zh-CN" altLang="zh-CN" dirty="0"/>
              <a:t>浏览器、</a:t>
            </a:r>
            <a:r>
              <a:rPr lang="en-US" altLang="zh-CN" dirty="0"/>
              <a:t>Firefox</a:t>
            </a:r>
            <a:r>
              <a:rPr lang="zh-CN" altLang="zh-CN" dirty="0"/>
              <a:t>等。</a:t>
            </a:r>
          </a:p>
        </p:txBody>
      </p:sp>
    </p:spTree>
    <p:extLst>
      <p:ext uri="{BB962C8B-B14F-4D97-AF65-F5344CB8AC3E}">
        <p14:creationId xmlns:p14="http://schemas.microsoft.com/office/powerpoint/2010/main" val="153720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80725" y="1683009"/>
            <a:ext cx="8030550" cy="287470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1.2.2 Linux</a:t>
            </a:r>
            <a:r>
              <a:rPr lang="zh-CN" altLang="zh-CN" b="1" dirty="0"/>
              <a:t>版本号</a:t>
            </a:r>
          </a:p>
          <a:p>
            <a:pPr indent="457200" latinLnBrk="1"/>
            <a:r>
              <a:rPr lang="en-US" altLang="zh-CN" dirty="0"/>
              <a:t>Linux</a:t>
            </a:r>
            <a:r>
              <a:rPr lang="zh-CN" altLang="zh-CN" dirty="0"/>
              <a:t>版本号包括内核版本号和发行版的版本号。关于发行版的知识将在下一节向读者介绍。</a:t>
            </a:r>
          </a:p>
          <a:p>
            <a:pPr marL="457200" indent="457200" latinLnBrk="1">
              <a:buAutoNum type="arabicPeriod"/>
            </a:pPr>
            <a:r>
              <a:rPr lang="zh-CN" altLang="zh-CN" b="1" dirty="0"/>
              <a:t>内核版本号</a:t>
            </a:r>
            <a:endParaRPr lang="en-US" altLang="zh-CN" b="1" dirty="0"/>
          </a:p>
          <a:p>
            <a:pPr indent="457200" latinLnBrk="1"/>
            <a:r>
              <a:rPr lang="en-US" altLang="zh-CN" b="1" dirty="0"/>
              <a:t>2.   </a:t>
            </a:r>
            <a:r>
              <a:rPr lang="zh-CN" altLang="zh-CN" b="1" dirty="0"/>
              <a:t>内核源代码标记</a:t>
            </a:r>
          </a:p>
          <a:p>
            <a:pPr indent="457200" latinLnBrk="1"/>
            <a:r>
              <a:rPr lang="en-US" altLang="zh-CN" b="1" dirty="0"/>
              <a:t>3.   </a:t>
            </a:r>
            <a:r>
              <a:rPr lang="zh-CN" altLang="zh-CN" b="1" dirty="0"/>
              <a:t>发行版本号</a:t>
            </a:r>
          </a:p>
        </p:txBody>
      </p:sp>
    </p:spTree>
    <p:extLst>
      <p:ext uri="{BB962C8B-B14F-4D97-AF65-F5344CB8AC3E}">
        <p14:creationId xmlns:p14="http://schemas.microsoft.com/office/powerpoint/2010/main" val="30427674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3529" y="592136"/>
            <a:ext cx="9429769" cy="513715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1.2.3 Linux</a:t>
            </a:r>
            <a:r>
              <a:rPr lang="zh-CN" altLang="zh-CN" b="1" dirty="0"/>
              <a:t>发行版</a:t>
            </a:r>
          </a:p>
          <a:p>
            <a:pPr indent="457200" latinLnBrk="1"/>
            <a:r>
              <a:rPr lang="zh-CN" altLang="zh-CN" dirty="0"/>
              <a:t>仅有内核而没有应用软件的操作系统是无法使用的，所以许多厂家或组织将内核、源代码及相关的应用程序组织构成一个完整的操作系统，让一般的用户可以简便地安装和使用</a:t>
            </a:r>
            <a:r>
              <a:rPr lang="en-US" altLang="zh-CN" dirty="0"/>
              <a:t>Linux</a:t>
            </a:r>
            <a:r>
              <a:rPr lang="zh-CN" altLang="zh-CN" dirty="0"/>
              <a:t>，这就是所谓的发行版本。一般的</a:t>
            </a:r>
            <a:r>
              <a:rPr lang="en-US" altLang="zh-CN" dirty="0"/>
              <a:t>Linux</a:t>
            </a:r>
            <a:r>
              <a:rPr lang="zh-CN" altLang="zh-CN" dirty="0"/>
              <a:t>系统便是针对这些发行版本的。目前，各种发行版本有数十种，相对于</a:t>
            </a:r>
            <a:r>
              <a:rPr lang="en-US" altLang="zh-CN" dirty="0"/>
              <a:t>Linux</a:t>
            </a:r>
            <a:r>
              <a:rPr lang="zh-CN" altLang="zh-CN" dirty="0"/>
              <a:t>操作系统内核版本来说，发行版本的版本号随发布者的不同而不同，与</a:t>
            </a:r>
            <a:r>
              <a:rPr lang="en-US" altLang="zh-CN" dirty="0"/>
              <a:t>Linux</a:t>
            </a:r>
            <a:r>
              <a:rPr lang="zh-CN" altLang="zh-CN" dirty="0"/>
              <a:t>系统内核的版本号是相对独立的，因此发行版本的版本号不能代表内核的版本号。</a:t>
            </a:r>
          </a:p>
          <a:p>
            <a:pPr indent="457200"/>
            <a:r>
              <a:rPr lang="en-US" altLang="zh-CN" dirty="0"/>
              <a:t>Linux</a:t>
            </a:r>
            <a:r>
              <a:rPr lang="zh-CN" altLang="zh-CN" dirty="0"/>
              <a:t>发行版的维护主要分成两类，一类是商业公司维护的发行版本，一类是开源社区组织维护的免费发行版本。由于</a:t>
            </a:r>
            <a:r>
              <a:rPr lang="en-US" altLang="zh-CN" dirty="0"/>
              <a:t>Linux</a:t>
            </a:r>
            <a:r>
              <a:rPr lang="zh-CN" altLang="zh-CN" dirty="0"/>
              <a:t>发行版都要遵循</a:t>
            </a:r>
            <a:r>
              <a:rPr lang="en-US" altLang="zh-CN" dirty="0"/>
              <a:t>GPL</a:t>
            </a:r>
            <a:r>
              <a:rPr lang="zh-CN" altLang="zh-CN" dirty="0"/>
              <a:t>协定，任何人都有使用、共享、修改软件源代码的自由，所以商业版的收入主要来自向企业提供支持服务，它的软件基本都是免费的。</a:t>
            </a:r>
          </a:p>
        </p:txBody>
      </p:sp>
    </p:spTree>
    <p:extLst>
      <p:ext uri="{BB962C8B-B14F-4D97-AF65-F5344CB8AC3E}">
        <p14:creationId xmlns:p14="http://schemas.microsoft.com/office/powerpoint/2010/main" val="1029183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94293" y="677860"/>
            <a:ext cx="520676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1.2.4 </a:t>
            </a:r>
            <a:r>
              <a:rPr lang="zh-CN" altLang="zh-CN" b="1" dirty="0"/>
              <a:t>常见的</a:t>
            </a:r>
            <a:r>
              <a:rPr lang="en-US" altLang="zh-CN" b="1" dirty="0"/>
              <a:t>Linux</a:t>
            </a:r>
            <a:r>
              <a:rPr lang="zh-CN" altLang="zh-CN" b="1" dirty="0"/>
              <a:t>发行版及特点</a:t>
            </a:r>
          </a:p>
          <a:p>
            <a:pPr indent="457200" latinLnBrk="1"/>
            <a:r>
              <a:rPr lang="en-US" altLang="zh-CN" dirty="0"/>
              <a:t>Linux</a:t>
            </a:r>
            <a:r>
              <a:rPr lang="zh-CN" altLang="zh-CN" dirty="0"/>
              <a:t>发行版的种类实在太多，下面介绍一些常见的口碑较好的</a:t>
            </a:r>
            <a:r>
              <a:rPr lang="en-US" altLang="zh-CN" dirty="0"/>
              <a:t>Linux</a:t>
            </a:r>
            <a:r>
              <a:rPr lang="zh-CN" altLang="zh-CN" dirty="0"/>
              <a:t>发行版及特点：</a:t>
            </a:r>
          </a:p>
          <a:p>
            <a:pPr indent="457200" latinLnBrk="1"/>
            <a:r>
              <a:rPr lang="en-US" altLang="zh-CN" b="1" dirty="0"/>
              <a:t>1. Debian</a:t>
            </a:r>
            <a:endParaRPr lang="zh-CN" altLang="zh-CN" b="1" dirty="0"/>
          </a:p>
          <a:p>
            <a:pPr indent="457200" latinLnBrk="1"/>
            <a:r>
              <a:rPr lang="zh-CN" altLang="zh-CN" dirty="0"/>
              <a:t>国际化组织的开源操作系统（</a:t>
            </a:r>
            <a:r>
              <a:rPr lang="en-US" altLang="zh-CN" dirty="0"/>
              <a:t>Debian</a:t>
            </a:r>
            <a:r>
              <a:rPr lang="zh-CN" altLang="zh-CN" dirty="0"/>
              <a:t>），提供超过</a:t>
            </a:r>
            <a:r>
              <a:rPr lang="en-US" altLang="zh-CN" dirty="0"/>
              <a:t>37500</a:t>
            </a:r>
            <a:r>
              <a:rPr lang="zh-CN" altLang="zh-CN" dirty="0"/>
              <a:t>种不同的自由软件且拥有很高的认可度。对于各类内核架构支持性良好，稳定性、安全性强更有免费的技术支持。遵循</a:t>
            </a:r>
            <a:r>
              <a:rPr lang="en-US" altLang="zh-CN" dirty="0"/>
              <a:t>GNU</a:t>
            </a:r>
            <a:r>
              <a:rPr lang="zh-CN" altLang="zh-CN" dirty="0"/>
              <a:t>规范，</a:t>
            </a:r>
            <a:r>
              <a:rPr lang="en-US" altLang="zh-CN" dirty="0"/>
              <a:t>100%</a:t>
            </a:r>
            <a:r>
              <a:rPr lang="zh-CN" altLang="zh-CN" dirty="0"/>
              <a:t>免费，优秀的网络和社区资源，强大的</a:t>
            </a:r>
            <a:r>
              <a:rPr lang="en-US" altLang="zh-CN" dirty="0"/>
              <a:t>apt-get</a:t>
            </a:r>
            <a:r>
              <a:rPr lang="zh-CN" altLang="zh-CN" dirty="0"/>
              <a:t>；不过安装相对不易。官网：</a:t>
            </a:r>
            <a:r>
              <a:rPr lang="en-US" altLang="zh-CN" dirty="0"/>
              <a:t>http://www.debian.org/</a:t>
            </a:r>
            <a:r>
              <a:rPr lang="zh-CN" altLang="zh-CN" dirty="0"/>
              <a:t>。</a:t>
            </a:r>
          </a:p>
        </p:txBody>
      </p:sp>
      <p:pic>
        <p:nvPicPr>
          <p:cNvPr id="8194" name="图片 1">
            <a:extLst>
              <a:ext uri="{FF2B5EF4-FFF2-40B4-BE49-F238E27FC236}">
                <a16:creationId xmlns:a16="http://schemas.microsoft.com/office/drawing/2014/main" id="{86861D09-5FA7-4182-9707-36D45F752D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5363" y="2002631"/>
            <a:ext cx="3795160" cy="285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60400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70282" y="549275"/>
            <a:ext cx="8251433" cy="237966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Ubuntu</a:t>
            </a:r>
            <a:endParaRPr lang="zh-CN" altLang="zh-CN" b="1" dirty="0"/>
          </a:p>
          <a:p>
            <a:pPr indent="457200" latinLnBrk="1"/>
            <a:r>
              <a:rPr lang="en-US" altLang="zh-CN" dirty="0"/>
              <a:t>Ubuntu</a:t>
            </a:r>
            <a:r>
              <a:rPr lang="zh-CN" altLang="zh-CN" dirty="0"/>
              <a:t>，基于知名的</a:t>
            </a:r>
            <a:r>
              <a:rPr lang="en-US" altLang="zh-CN" dirty="0"/>
              <a:t>Debian Linux</a:t>
            </a:r>
            <a:r>
              <a:rPr lang="zh-CN" altLang="zh-CN" dirty="0"/>
              <a:t>发展而来，界面友好，容易上手，对硬件的支持非常全面，是目前最适合做桌面系统的</a:t>
            </a:r>
            <a:r>
              <a:rPr lang="en-US" altLang="zh-CN" dirty="0"/>
              <a:t>Linux</a:t>
            </a:r>
            <a:r>
              <a:rPr lang="zh-CN" altLang="zh-CN" dirty="0"/>
              <a:t>发行版本，而且</a:t>
            </a:r>
            <a:r>
              <a:rPr lang="en-US" altLang="zh-CN" dirty="0"/>
              <a:t>Ubuntu</a:t>
            </a:r>
            <a:r>
              <a:rPr lang="zh-CN" altLang="zh-CN" dirty="0"/>
              <a:t>的所有发行版本都免费提供。</a:t>
            </a:r>
          </a:p>
          <a:p>
            <a:pPr indent="457200" latinLnBrk="1"/>
            <a:r>
              <a:rPr lang="zh-CN" altLang="zh-CN" dirty="0"/>
              <a:t>本书也将以</a:t>
            </a:r>
            <a:r>
              <a:rPr lang="en-US" altLang="zh-CN" dirty="0"/>
              <a:t>Ubuntu</a:t>
            </a:r>
            <a:r>
              <a:rPr lang="zh-CN" altLang="zh-CN" dirty="0"/>
              <a:t>为蓝本向读者介绍</a:t>
            </a:r>
            <a:r>
              <a:rPr lang="en-US" altLang="zh-CN" dirty="0"/>
              <a:t>Linux</a:t>
            </a:r>
            <a:r>
              <a:rPr lang="zh-CN" altLang="zh-CN" dirty="0"/>
              <a:t>的使用技巧。</a:t>
            </a:r>
          </a:p>
        </p:txBody>
      </p:sp>
      <p:pic>
        <p:nvPicPr>
          <p:cNvPr id="9218" name="图片 1">
            <a:extLst>
              <a:ext uri="{FF2B5EF4-FFF2-40B4-BE49-F238E27FC236}">
                <a16:creationId xmlns:a16="http://schemas.microsoft.com/office/drawing/2014/main" id="{D95F2F3D-730E-4CFD-A02B-88DB4AF14F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4943" y="2957514"/>
            <a:ext cx="5102112" cy="2876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1661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70551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RHEL</a:t>
            </a:r>
            <a:endParaRPr lang="zh-CN" altLang="zh-CN" b="1" dirty="0"/>
          </a:p>
          <a:p>
            <a:pPr indent="457200" latinLnBrk="1"/>
            <a:r>
              <a:rPr lang="en-US" altLang="zh-CN" dirty="0"/>
              <a:t>RedHat Enterprise Linux</a:t>
            </a:r>
            <a:r>
              <a:rPr lang="zh-CN" altLang="zh-CN" dirty="0"/>
              <a:t>，是</a:t>
            </a:r>
            <a:r>
              <a:rPr lang="en-US" altLang="zh-CN" dirty="0" err="1"/>
              <a:t>Redhat</a:t>
            </a:r>
            <a:r>
              <a:rPr lang="zh-CN" altLang="zh-CN" dirty="0"/>
              <a:t>自己的发行的企业版，是</a:t>
            </a:r>
            <a:r>
              <a:rPr lang="en-US" altLang="zh-CN" dirty="0" err="1"/>
              <a:t>Redhat</a:t>
            </a:r>
            <a:r>
              <a:rPr lang="zh-CN" altLang="zh-CN" dirty="0"/>
              <a:t>的一个重要节点。每</a:t>
            </a:r>
            <a:r>
              <a:rPr lang="en-US" altLang="zh-CN" dirty="0"/>
              <a:t>18</a:t>
            </a:r>
            <a:r>
              <a:rPr lang="zh-CN" altLang="zh-CN" dirty="0"/>
              <a:t>个月发行一个新版本。</a:t>
            </a:r>
            <a:r>
              <a:rPr lang="en-US" altLang="zh-CN" dirty="0"/>
              <a:t>Red Hat</a:t>
            </a:r>
            <a:r>
              <a:rPr lang="zh-CN" altLang="zh-CN" dirty="0"/>
              <a:t>（红帽公司）创建于</a:t>
            </a:r>
            <a:r>
              <a:rPr lang="en-US" altLang="zh-CN" dirty="0"/>
              <a:t>1993</a:t>
            </a:r>
            <a:r>
              <a:rPr lang="zh-CN" altLang="zh-CN" dirty="0"/>
              <a:t>年，是目前世界上资深的</a:t>
            </a:r>
            <a:r>
              <a:rPr lang="en-US" altLang="zh-CN" dirty="0"/>
              <a:t>Linux</a:t>
            </a:r>
            <a:r>
              <a:rPr lang="zh-CN" altLang="zh-CN" dirty="0"/>
              <a:t>厂商，也是最获认可的</a:t>
            </a:r>
            <a:r>
              <a:rPr lang="en-US" altLang="zh-CN" dirty="0"/>
              <a:t>Linux</a:t>
            </a:r>
            <a:r>
              <a:rPr lang="zh-CN" altLang="zh-CN" dirty="0"/>
              <a:t>品牌。</a:t>
            </a:r>
          </a:p>
        </p:txBody>
      </p:sp>
      <p:pic>
        <p:nvPicPr>
          <p:cNvPr id="10242" name="图片 1">
            <a:extLst>
              <a:ext uri="{FF2B5EF4-FFF2-40B4-BE49-F238E27FC236}">
                <a16:creationId xmlns:a16="http://schemas.microsoft.com/office/drawing/2014/main" id="{3A233F6F-A89A-4BAE-BA73-02C0FF25275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10498" y="2654534"/>
            <a:ext cx="5171004" cy="310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534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434973"/>
            <a:ext cx="568314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Fedora</a:t>
            </a:r>
            <a:endParaRPr lang="zh-CN" altLang="zh-CN" b="1" dirty="0"/>
          </a:p>
          <a:p>
            <a:pPr indent="457200" latinLnBrk="1"/>
            <a:r>
              <a:rPr lang="en-US" altLang="zh-CN" dirty="0"/>
              <a:t>Fedora</a:t>
            </a:r>
            <a:r>
              <a:rPr lang="zh-CN" altLang="zh-CN" dirty="0"/>
              <a:t>，其实和</a:t>
            </a:r>
            <a:r>
              <a:rPr lang="en-US" altLang="zh-CN" dirty="0"/>
              <a:t>RHEL</a:t>
            </a:r>
            <a:r>
              <a:rPr lang="zh-CN" altLang="zh-CN" dirty="0"/>
              <a:t>也同属一个派系，背后的支撑企业也是</a:t>
            </a:r>
            <a:r>
              <a:rPr lang="en-US" altLang="zh-CN" dirty="0" err="1"/>
              <a:t>Redhat</a:t>
            </a:r>
            <a:r>
              <a:rPr lang="zh-CN" altLang="zh-CN" dirty="0"/>
              <a:t>公司。但是</a:t>
            </a:r>
            <a:r>
              <a:rPr lang="en-US" altLang="zh-CN" dirty="0"/>
              <a:t>Fedora</a:t>
            </a:r>
            <a:r>
              <a:rPr lang="zh-CN" altLang="zh-CN" dirty="0"/>
              <a:t>是免费发行版，而且更加侧重于新技术的试验和加持，因此稳定性方面的要求较</a:t>
            </a:r>
            <a:r>
              <a:rPr lang="en-US" altLang="zh-CN" dirty="0"/>
              <a:t>CentOS</a:t>
            </a:r>
            <a:r>
              <a:rPr lang="zh-CN" altLang="zh-CN" dirty="0"/>
              <a:t>会稍微次要一些。</a:t>
            </a:r>
          </a:p>
          <a:p>
            <a:pPr indent="457200" latinLnBrk="1"/>
            <a:r>
              <a:rPr lang="zh-CN" altLang="zh-CN" dirty="0"/>
              <a:t>小巧的</a:t>
            </a:r>
            <a:r>
              <a:rPr lang="en-US" altLang="zh-CN" dirty="0"/>
              <a:t>Fedora</a:t>
            </a:r>
            <a:r>
              <a:rPr lang="zh-CN" altLang="zh-CN" dirty="0"/>
              <a:t>适合那些想尝试最先进的技术，等不及程序的稳定版出来。其实，</a:t>
            </a:r>
            <a:r>
              <a:rPr lang="en-US" altLang="zh-CN" dirty="0"/>
              <a:t>Fedora</a:t>
            </a:r>
            <a:r>
              <a:rPr lang="zh-CN" altLang="zh-CN" dirty="0"/>
              <a:t>就是红帽公司的一个测试平台；产品在成为企业级发行版之前，在该平台上进行开发和测试。</a:t>
            </a:r>
            <a:r>
              <a:rPr lang="en-US" altLang="zh-CN" dirty="0"/>
              <a:t>Fedora</a:t>
            </a:r>
            <a:r>
              <a:rPr lang="zh-CN" altLang="zh-CN" dirty="0"/>
              <a:t>是一款非常好的发行版，有庞大的用户论坛，软件库中还有为数不少的软件包。</a:t>
            </a:r>
            <a:r>
              <a:rPr lang="en-US" altLang="zh-CN" dirty="0"/>
              <a:t>Fedora</a:t>
            </a:r>
            <a:r>
              <a:rPr lang="zh-CN" altLang="zh-CN" dirty="0"/>
              <a:t>同样使用</a:t>
            </a:r>
            <a:r>
              <a:rPr lang="en-US" altLang="zh-CN" dirty="0"/>
              <a:t>YUM</a:t>
            </a:r>
            <a:r>
              <a:rPr lang="zh-CN" altLang="zh-CN" dirty="0"/>
              <a:t>来管理软件包。</a:t>
            </a:r>
          </a:p>
        </p:txBody>
      </p:sp>
      <p:pic>
        <p:nvPicPr>
          <p:cNvPr id="11266" name="Picture 2">
            <a:extLst>
              <a:ext uri="{FF2B5EF4-FFF2-40B4-BE49-F238E27FC236}">
                <a16:creationId xmlns:a16="http://schemas.microsoft.com/office/drawing/2014/main" id="{6E564E04-95BC-463E-BE04-7BBD4CFF2A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2885" y="1912008"/>
            <a:ext cx="4045311" cy="303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8377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080337" y="1073671"/>
            <a:ext cx="2031325"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本章重点难点</a:t>
            </a:r>
          </a:p>
        </p:txBody>
      </p:sp>
      <p:sp>
        <p:nvSpPr>
          <p:cNvPr id="12" name="文本框 23">
            <a:extLst>
              <a:ext uri="{FF2B5EF4-FFF2-40B4-BE49-F238E27FC236}">
                <a16:creationId xmlns:a16="http://schemas.microsoft.com/office/drawing/2014/main" id="{81A6BCF7-34EC-4089-BD61-C286CAE1C2B7}"/>
              </a:ext>
            </a:extLst>
          </p:cNvPr>
          <p:cNvSpPr txBox="1"/>
          <p:nvPr/>
        </p:nvSpPr>
        <p:spPr>
          <a:xfrm>
            <a:off x="4488646" y="1996450"/>
            <a:ext cx="321470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Linux</a:t>
            </a:r>
            <a:r>
              <a:rPr lang="zh-CN" altLang="zh-CN" dirty="0"/>
              <a:t>简介</a:t>
            </a:r>
          </a:p>
          <a:p>
            <a:pPr indent="457200" latinLnBrk="1"/>
            <a:r>
              <a:rPr lang="en-US" altLang="zh-CN" dirty="0"/>
              <a:t>Linux</a:t>
            </a:r>
            <a:r>
              <a:rPr lang="zh-CN" altLang="zh-CN" dirty="0"/>
              <a:t>操作系统结构</a:t>
            </a:r>
          </a:p>
          <a:p>
            <a:pPr indent="457200" latinLnBrk="1"/>
            <a:r>
              <a:rPr lang="en-US" altLang="zh-CN" dirty="0"/>
              <a:t>Linux</a:t>
            </a:r>
            <a:r>
              <a:rPr lang="zh-CN" altLang="zh-CN" dirty="0"/>
              <a:t>发行版本</a:t>
            </a:r>
          </a:p>
          <a:p>
            <a:pPr indent="457200" latinLnBrk="1"/>
            <a:r>
              <a:rPr lang="en-US" altLang="zh-CN" dirty="0"/>
              <a:t>Ubuntu</a:t>
            </a:r>
            <a:r>
              <a:rPr lang="zh-CN" altLang="zh-CN" dirty="0"/>
              <a:t>简介</a:t>
            </a:r>
          </a:p>
          <a:p>
            <a:pPr indent="457200" latinLnBrk="1"/>
            <a:r>
              <a:rPr lang="en-US" altLang="zh-CN" dirty="0"/>
              <a:t>Ubuntu</a:t>
            </a:r>
            <a:r>
              <a:rPr lang="zh-CN" altLang="zh-CN" dirty="0"/>
              <a:t>的下载与安装</a:t>
            </a:r>
          </a:p>
          <a:p>
            <a:pPr indent="457200" latinLnBrk="1"/>
            <a:r>
              <a:rPr lang="zh-CN" altLang="zh-CN" dirty="0"/>
              <a:t>虚拟机的设置</a:t>
            </a:r>
          </a:p>
        </p:txBody>
      </p:sp>
    </p:spTree>
    <p:extLst>
      <p:ext uri="{BB962C8B-B14F-4D97-AF65-F5344CB8AC3E}">
        <p14:creationId xmlns:p14="http://schemas.microsoft.com/office/powerpoint/2010/main" val="3961830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30496" y="506411"/>
            <a:ext cx="509856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CentOS</a:t>
            </a:r>
            <a:endParaRPr lang="zh-CN" altLang="zh-CN" b="1" dirty="0"/>
          </a:p>
          <a:p>
            <a:pPr indent="457200" latinLnBrk="1"/>
            <a:r>
              <a:rPr lang="en-US" altLang="zh-CN" dirty="0"/>
              <a:t>CentOS</a:t>
            </a:r>
            <a:r>
              <a:rPr lang="zh-CN" altLang="zh-CN" dirty="0"/>
              <a:t>，是一种对</a:t>
            </a:r>
            <a:r>
              <a:rPr lang="en-US" altLang="zh-CN" dirty="0"/>
              <a:t>RHEL</a:t>
            </a:r>
            <a:r>
              <a:rPr lang="zh-CN" altLang="zh-CN" dirty="0"/>
              <a:t>（</a:t>
            </a:r>
            <a:r>
              <a:rPr lang="en-US" altLang="zh-CN" dirty="0"/>
              <a:t>Red Hat Enterprise Linux</a:t>
            </a:r>
            <a:r>
              <a:rPr lang="zh-CN" altLang="zh-CN" dirty="0"/>
              <a:t>）源代码再编译的产物，由于</a:t>
            </a:r>
            <a:r>
              <a:rPr lang="en-US" altLang="zh-CN" dirty="0"/>
              <a:t>Linux</a:t>
            </a:r>
            <a:r>
              <a:rPr lang="zh-CN" altLang="zh-CN" dirty="0"/>
              <a:t>是开发源代码的操作系统，并不排斥这样基于源代码的再分发，</a:t>
            </a:r>
            <a:r>
              <a:rPr lang="en-US" altLang="zh-CN" dirty="0"/>
              <a:t>CentOS </a:t>
            </a:r>
            <a:r>
              <a:rPr lang="zh-CN" altLang="zh-CN" dirty="0"/>
              <a:t>就是将商业的</a:t>
            </a:r>
            <a:r>
              <a:rPr lang="en-US" altLang="zh-CN" dirty="0"/>
              <a:t>Linux</a:t>
            </a:r>
            <a:r>
              <a:rPr lang="zh-CN" altLang="zh-CN" dirty="0"/>
              <a:t>操作系统</a:t>
            </a:r>
            <a:r>
              <a:rPr lang="en-US" altLang="zh-CN" dirty="0"/>
              <a:t>RHEL</a:t>
            </a:r>
            <a:r>
              <a:rPr lang="zh-CN" altLang="zh-CN" dirty="0"/>
              <a:t>进行源代码再编译后分发，并在</a:t>
            </a:r>
            <a:r>
              <a:rPr lang="en-US" altLang="zh-CN" dirty="0"/>
              <a:t>RHEL</a:t>
            </a:r>
            <a:r>
              <a:rPr lang="zh-CN" altLang="zh-CN" dirty="0"/>
              <a:t>的基础上修正了不少已知的漏洞。由于出自同样的源代码，因此有些要求高度稳定性的服务器以</a:t>
            </a:r>
            <a:r>
              <a:rPr lang="en-US" altLang="zh-CN" dirty="0"/>
              <a:t>CentOS</a:t>
            </a:r>
            <a:r>
              <a:rPr lang="zh-CN" altLang="zh-CN" dirty="0"/>
              <a:t>替代商业版的</a:t>
            </a:r>
            <a:r>
              <a:rPr lang="en-US" altLang="zh-CN" dirty="0"/>
              <a:t>Red Hat Enterprise Linux</a:t>
            </a:r>
            <a:r>
              <a:rPr lang="zh-CN" altLang="zh-CN" dirty="0"/>
              <a:t>使用。两者的不同，在于</a:t>
            </a:r>
            <a:r>
              <a:rPr lang="en-US" altLang="zh-CN" dirty="0"/>
              <a:t>CentOS</a:t>
            </a:r>
            <a:r>
              <a:rPr lang="zh-CN" altLang="zh-CN" dirty="0"/>
              <a:t>并不包含封闭源代码软件。</a:t>
            </a:r>
          </a:p>
        </p:txBody>
      </p:sp>
      <p:pic>
        <p:nvPicPr>
          <p:cNvPr id="12290" name="图片 1">
            <a:extLst>
              <a:ext uri="{FF2B5EF4-FFF2-40B4-BE49-F238E27FC236}">
                <a16:creationId xmlns:a16="http://schemas.microsoft.com/office/drawing/2014/main" id="{2BA1E854-3B4A-4D9D-8EFA-EB5087122C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1093" y="1862001"/>
            <a:ext cx="4244781" cy="313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1453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22146" y="534987"/>
            <a:ext cx="6021622"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 Gentoo</a:t>
            </a:r>
            <a:endParaRPr lang="zh-CN" altLang="zh-CN" b="1" dirty="0"/>
          </a:p>
          <a:p>
            <a:pPr indent="457200" latinLnBrk="1"/>
            <a:r>
              <a:rPr lang="en-US" altLang="zh-CN" dirty="0"/>
              <a:t>Gentoo</a:t>
            </a:r>
            <a:r>
              <a:rPr lang="zh-CN" altLang="zh-CN" dirty="0"/>
              <a:t>这款操作系统，与</a:t>
            </a:r>
            <a:r>
              <a:rPr lang="en-US" altLang="zh-CN" dirty="0"/>
              <a:t>Debian</a:t>
            </a:r>
            <a:r>
              <a:rPr lang="zh-CN" altLang="zh-CN" dirty="0"/>
              <a:t>一样，也包含数量众多的软件包。</a:t>
            </a:r>
            <a:r>
              <a:rPr lang="en-US" altLang="zh-CN" dirty="0"/>
              <a:t>Gentoo</a:t>
            </a:r>
            <a:r>
              <a:rPr lang="zh-CN" altLang="zh-CN" dirty="0"/>
              <a:t>并非以预编译的形式出现，而是每次需要针对每个系统进行编译。连</a:t>
            </a:r>
            <a:r>
              <a:rPr lang="en-US" altLang="zh-CN" dirty="0"/>
              <a:t>Gentoo</a:t>
            </a:r>
            <a:r>
              <a:rPr lang="zh-CN" altLang="zh-CN" dirty="0"/>
              <a:t>社区都觉得</a:t>
            </a:r>
            <a:r>
              <a:rPr lang="en-US" altLang="zh-CN" dirty="0"/>
              <a:t>Gentoo</a:t>
            </a:r>
            <a:r>
              <a:rPr lang="zh-CN" altLang="zh-CN" dirty="0"/>
              <a:t>安装和使用起来很困难；不过它被认为是最佳学习对象，可以进而了解</a:t>
            </a:r>
            <a:r>
              <a:rPr lang="en-US" altLang="zh-CN" dirty="0"/>
              <a:t>Linux</a:t>
            </a:r>
            <a:r>
              <a:rPr lang="zh-CN" altLang="zh-CN" dirty="0"/>
              <a:t>操作系统的内部运作原理。提到</a:t>
            </a:r>
            <a:r>
              <a:rPr lang="en-US" altLang="zh-CN" dirty="0"/>
              <a:t>Gentoo</a:t>
            </a:r>
            <a:r>
              <a:rPr lang="zh-CN" altLang="zh-CN" dirty="0"/>
              <a:t>总有人这么说：</a:t>
            </a:r>
            <a:r>
              <a:rPr lang="en-US" altLang="zh-CN" dirty="0"/>
              <a:t>"</a:t>
            </a:r>
            <a:r>
              <a:rPr lang="zh-CN" altLang="zh-CN" dirty="0"/>
              <a:t>如果你要学用</a:t>
            </a:r>
            <a:r>
              <a:rPr lang="en-US" altLang="zh-CN" dirty="0"/>
              <a:t>Linux</a:t>
            </a:r>
            <a:r>
              <a:rPr lang="zh-CN" altLang="zh-CN" dirty="0"/>
              <a:t>发行版，那就学用该发行版吧；如果你学会了</a:t>
            </a:r>
            <a:r>
              <a:rPr lang="en-US" altLang="zh-CN" dirty="0"/>
              <a:t>Gentoo</a:t>
            </a:r>
            <a:r>
              <a:rPr lang="zh-CN" altLang="zh-CN" dirty="0"/>
              <a:t>，也就学会了</a:t>
            </a:r>
            <a:r>
              <a:rPr lang="en-US" altLang="zh-CN" dirty="0"/>
              <a:t>Linux</a:t>
            </a:r>
            <a:r>
              <a:rPr lang="zh-CN" altLang="zh-CN" dirty="0"/>
              <a:t>。</a:t>
            </a:r>
            <a:r>
              <a:rPr lang="en-US" altLang="zh-CN" dirty="0"/>
              <a:t>"Gentoo</a:t>
            </a:r>
            <a:r>
              <a:rPr lang="zh-CN" altLang="zh-CN" dirty="0"/>
              <a:t>使用</a:t>
            </a:r>
            <a:r>
              <a:rPr lang="en-US" altLang="zh-CN" dirty="0"/>
              <a:t>portage</a:t>
            </a:r>
            <a:r>
              <a:rPr lang="zh-CN" altLang="zh-CN" dirty="0"/>
              <a:t>来安装和更新软件。</a:t>
            </a:r>
          </a:p>
          <a:p>
            <a:pPr indent="457200" latinLnBrk="1"/>
            <a:r>
              <a:rPr lang="en-US" altLang="zh-CN" dirty="0"/>
              <a:t>Gentoo</a:t>
            </a:r>
            <a:r>
              <a:rPr lang="zh-CN" altLang="zh-CN" dirty="0"/>
              <a:t>这款操作系统适合对</a:t>
            </a:r>
            <a:r>
              <a:rPr lang="en-US" altLang="zh-CN" dirty="0"/>
              <a:t>Linux</a:t>
            </a:r>
            <a:r>
              <a:rPr lang="zh-CN" altLang="zh-CN" dirty="0"/>
              <a:t>已经完全驾轻就熟的那些用户。</a:t>
            </a:r>
          </a:p>
        </p:txBody>
      </p:sp>
      <p:pic>
        <p:nvPicPr>
          <p:cNvPr id="13314" name="Picture 2">
            <a:extLst>
              <a:ext uri="{FF2B5EF4-FFF2-40B4-BE49-F238E27FC236}">
                <a16:creationId xmlns:a16="http://schemas.microsoft.com/office/drawing/2014/main" id="{785AC7AF-06B6-4E3A-AE0F-683A8AA3AF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8056" y="2336006"/>
            <a:ext cx="3864120"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17598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67006" y="577851"/>
            <a:ext cx="602162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 openSUSE</a:t>
            </a:r>
            <a:endParaRPr lang="zh-CN" altLang="zh-CN" b="1" dirty="0"/>
          </a:p>
          <a:p>
            <a:pPr indent="457200" latinLnBrk="1"/>
            <a:r>
              <a:rPr lang="en-US" altLang="zh-CN" dirty="0" err="1"/>
              <a:t>OpenSuse</a:t>
            </a:r>
            <a:r>
              <a:rPr lang="zh-CN" altLang="zh-CN" dirty="0"/>
              <a:t>，这款</a:t>
            </a:r>
            <a:r>
              <a:rPr lang="en-US" altLang="zh-CN" dirty="0"/>
              <a:t>Linux</a:t>
            </a:r>
            <a:r>
              <a:rPr lang="zh-CN" altLang="zh-CN" dirty="0"/>
              <a:t>发行版是免费的，并不供商业用途使用，仍然供个人使用。</a:t>
            </a:r>
            <a:r>
              <a:rPr lang="en-US" altLang="zh-CN" dirty="0" err="1"/>
              <a:t>OpenSuse</a:t>
            </a:r>
            <a:r>
              <a:rPr lang="zh-CN" altLang="zh-CN" dirty="0"/>
              <a:t>的真正竞争对手是红帽企业级</a:t>
            </a:r>
            <a:r>
              <a:rPr lang="en-US" altLang="zh-CN" dirty="0"/>
              <a:t>Linux</a:t>
            </a:r>
            <a:r>
              <a:rPr lang="zh-CN" altLang="zh-CN" dirty="0"/>
              <a:t>。它使用</a:t>
            </a:r>
            <a:r>
              <a:rPr lang="en-US" altLang="zh-CN" dirty="0" err="1"/>
              <a:t>Yast</a:t>
            </a:r>
            <a:r>
              <a:rPr lang="zh-CN" altLang="zh-CN" dirty="0"/>
              <a:t>来管理软件包。有了</a:t>
            </a:r>
            <a:r>
              <a:rPr lang="en-US" altLang="zh-CN" dirty="0" err="1"/>
              <a:t>Yast</a:t>
            </a:r>
            <a:r>
              <a:rPr lang="zh-CN" altLang="zh-CN" dirty="0"/>
              <a:t>，使用和管理服务器应用程序就非常容易。此外，</a:t>
            </a:r>
            <a:r>
              <a:rPr lang="en-US" altLang="zh-CN" dirty="0" err="1"/>
              <a:t>Yast</a:t>
            </a:r>
            <a:r>
              <a:rPr lang="zh-CN" altLang="zh-CN" dirty="0"/>
              <a:t>安装向导程序可以配置电子邮件服务器、</a:t>
            </a:r>
            <a:r>
              <a:rPr lang="en-US" altLang="zh-CN" dirty="0"/>
              <a:t>LDAP</a:t>
            </a:r>
            <a:r>
              <a:rPr lang="zh-CN" altLang="zh-CN" dirty="0"/>
              <a:t>服务器、文件服务器或</a:t>
            </a:r>
            <a:r>
              <a:rPr lang="en-US" altLang="zh-CN" dirty="0"/>
              <a:t>Web</a:t>
            </a:r>
            <a:r>
              <a:rPr lang="zh-CN" altLang="zh-CN" dirty="0"/>
              <a:t>服务器，没有任何不必要的麻烦。它随带</a:t>
            </a:r>
            <a:r>
              <a:rPr lang="en-US" altLang="zh-CN" dirty="0"/>
              <a:t>snapper</a:t>
            </a:r>
            <a:r>
              <a:rPr lang="zh-CN" altLang="zh-CN" dirty="0"/>
              <a:t>快照管理工具，因而可以恢复或使用旧版的文件、更新和配置。由于让滚动发行版本成为可能的</a:t>
            </a:r>
            <a:r>
              <a:rPr lang="en-US" altLang="zh-CN" dirty="0"/>
              <a:t>Tumbleweed</a:t>
            </a:r>
            <a:r>
              <a:rPr lang="zh-CN" altLang="zh-CN" dirty="0"/>
              <a:t>，可将已安装的操作系统更新到最新版本。</a:t>
            </a:r>
          </a:p>
        </p:txBody>
      </p:sp>
      <p:pic>
        <p:nvPicPr>
          <p:cNvPr id="14338" name="Picture 2">
            <a:extLst>
              <a:ext uri="{FF2B5EF4-FFF2-40B4-BE49-F238E27FC236}">
                <a16:creationId xmlns:a16="http://schemas.microsoft.com/office/drawing/2014/main" id="{41B8A7DD-3537-4974-913C-4085EA1843F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7204" y="2164437"/>
            <a:ext cx="4124180" cy="232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052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73931" y="606427"/>
            <a:ext cx="1028469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 </a:t>
            </a:r>
            <a:r>
              <a:rPr lang="en-US" altLang="zh-CN" b="1" dirty="0" err="1"/>
              <a:t>Archlinux</a:t>
            </a:r>
            <a:endParaRPr lang="zh-CN" altLang="zh-CN" b="1" dirty="0"/>
          </a:p>
          <a:p>
            <a:pPr indent="457200" latinLnBrk="1"/>
            <a:r>
              <a:rPr lang="en-US" altLang="zh-CN" dirty="0"/>
              <a:t>Arch</a:t>
            </a:r>
            <a:r>
              <a:rPr lang="zh-CN" altLang="zh-CN" dirty="0"/>
              <a:t>，是一款采用滚动发行方式的操作系统：只要安装一次就够了；每当发行了某个新版本，就可以升级发行版，不需要重新安装。</a:t>
            </a:r>
            <a:r>
              <a:rPr lang="en-US" altLang="zh-CN" dirty="0"/>
              <a:t>Pacman</a:t>
            </a:r>
            <a:r>
              <a:rPr lang="zh-CN" altLang="zh-CN" dirty="0"/>
              <a:t>是</a:t>
            </a:r>
            <a:r>
              <a:rPr lang="en-US" altLang="zh-CN" dirty="0"/>
              <a:t>Arch Linux</a:t>
            </a:r>
            <a:r>
              <a:rPr lang="zh-CN" altLang="zh-CN" dirty="0"/>
              <a:t>的软件包管理器。</a:t>
            </a:r>
            <a:r>
              <a:rPr lang="en-US" altLang="zh-CN" dirty="0"/>
              <a:t>Arch Linux</a:t>
            </a:r>
            <a:r>
              <a:rPr lang="zh-CN" altLang="zh-CN" dirty="0"/>
              <a:t>既支持</a:t>
            </a:r>
            <a:r>
              <a:rPr lang="en-US" altLang="zh-CN" dirty="0"/>
              <a:t>X86</a:t>
            </a:r>
            <a:r>
              <a:rPr lang="zh-CN" altLang="zh-CN" dirty="0"/>
              <a:t>处理器架构，又支持</a:t>
            </a:r>
            <a:r>
              <a:rPr lang="en-US" altLang="zh-CN" dirty="0"/>
              <a:t>X86_64</a:t>
            </a:r>
            <a:r>
              <a:rPr lang="zh-CN" altLang="zh-CN" dirty="0"/>
              <a:t>架构，安装程序可以从光盘或</a:t>
            </a:r>
            <a:r>
              <a:rPr lang="en-US" altLang="zh-CN" dirty="0"/>
              <a:t>U</a:t>
            </a:r>
            <a:r>
              <a:rPr lang="zh-CN" altLang="zh-CN" dirty="0"/>
              <a:t>盘来运行。</a:t>
            </a:r>
            <a:r>
              <a:rPr lang="en-US" altLang="zh-CN" dirty="0"/>
              <a:t>Arch</a:t>
            </a:r>
            <a:r>
              <a:rPr lang="zh-CN" altLang="zh-CN" dirty="0"/>
              <a:t>旨在从开发者的角度而不是从用户的角度做到力求简单。</a:t>
            </a:r>
            <a:r>
              <a:rPr lang="en-US" altLang="zh-CN" dirty="0"/>
              <a:t>Arch</a:t>
            </a:r>
            <a:r>
              <a:rPr lang="zh-CN" altLang="zh-CN" dirty="0"/>
              <a:t>配置和安装起来超容易。它真是一款面向高手的发行版，让你可以了解</a:t>
            </a:r>
            <a:r>
              <a:rPr lang="en-US" altLang="zh-CN" dirty="0"/>
              <a:t>Linux</a:t>
            </a:r>
            <a:r>
              <a:rPr lang="zh-CN" altLang="zh-CN" dirty="0"/>
              <a:t>系统的每一个细枝末节。</a:t>
            </a:r>
          </a:p>
          <a:p>
            <a:pPr indent="457200" latinLnBrk="1"/>
            <a:r>
              <a:rPr lang="en-US" altLang="zh-CN" b="1" dirty="0"/>
              <a:t>9. KALI</a:t>
            </a:r>
            <a:endParaRPr lang="zh-CN" altLang="zh-CN" b="1" dirty="0"/>
          </a:p>
          <a:p>
            <a:pPr indent="457200" latinLnBrk="1"/>
            <a:r>
              <a:rPr lang="en-US" altLang="zh-CN" dirty="0"/>
              <a:t>Kali Linux</a:t>
            </a:r>
            <a:r>
              <a:rPr lang="zh-CN" altLang="zh-CN" dirty="0"/>
              <a:t>是</a:t>
            </a:r>
            <a:r>
              <a:rPr lang="en-US" altLang="zh-CN" dirty="0"/>
              <a:t>Debian</a:t>
            </a:r>
            <a:r>
              <a:rPr lang="zh-CN" altLang="zh-CN" dirty="0"/>
              <a:t>的一款衍生版。</a:t>
            </a:r>
            <a:r>
              <a:rPr lang="en-US" altLang="zh-CN" dirty="0"/>
              <a:t>Kali</a:t>
            </a:r>
            <a:r>
              <a:rPr lang="zh-CN" altLang="zh-CN" dirty="0"/>
              <a:t>旨在用于渗透测试。</a:t>
            </a:r>
            <a:r>
              <a:rPr lang="en-US" altLang="zh-CN" dirty="0"/>
              <a:t>Kali</a:t>
            </a:r>
            <a:r>
              <a:rPr lang="zh-CN" altLang="zh-CN" dirty="0"/>
              <a:t>的前身是</a:t>
            </a:r>
            <a:r>
              <a:rPr lang="en-US" altLang="zh-CN" dirty="0"/>
              <a:t>Backtrack</a:t>
            </a:r>
            <a:r>
              <a:rPr lang="zh-CN" altLang="zh-CN" dirty="0"/>
              <a:t>，用于</a:t>
            </a:r>
            <a:r>
              <a:rPr lang="en-US" altLang="zh-CN" dirty="0"/>
              <a:t>Debian</a:t>
            </a:r>
            <a:r>
              <a:rPr lang="zh-CN" altLang="zh-CN" dirty="0"/>
              <a:t>的所有</a:t>
            </a:r>
            <a:r>
              <a:rPr lang="en-US" altLang="zh-CN" dirty="0"/>
              <a:t>Binary</a:t>
            </a:r>
            <a:r>
              <a:rPr lang="zh-CN" altLang="zh-CN" dirty="0"/>
              <a:t>软件包都可以安装到</a:t>
            </a:r>
            <a:r>
              <a:rPr lang="en-US" altLang="zh-CN" dirty="0"/>
              <a:t>Kali Linux</a:t>
            </a:r>
            <a:r>
              <a:rPr lang="zh-CN" altLang="zh-CN" dirty="0"/>
              <a:t>上，而</a:t>
            </a:r>
            <a:r>
              <a:rPr lang="en-US" altLang="zh-CN" dirty="0"/>
              <a:t>Kali</a:t>
            </a:r>
            <a:r>
              <a:rPr lang="zh-CN" altLang="zh-CN" dirty="0"/>
              <a:t>的魅力或威力就来自于此。此外，支持</a:t>
            </a:r>
            <a:r>
              <a:rPr lang="en-US" altLang="zh-CN" dirty="0"/>
              <a:t>Debian</a:t>
            </a:r>
            <a:r>
              <a:rPr lang="zh-CN" altLang="zh-CN" dirty="0"/>
              <a:t>的用户论坛为</a:t>
            </a:r>
            <a:r>
              <a:rPr lang="en-US" altLang="zh-CN" dirty="0"/>
              <a:t>Kali</a:t>
            </a:r>
            <a:r>
              <a:rPr lang="zh-CN" altLang="zh-CN" dirty="0"/>
              <a:t>加分不少。</a:t>
            </a:r>
            <a:r>
              <a:rPr lang="en-US" altLang="zh-CN" dirty="0"/>
              <a:t>Kali</a:t>
            </a:r>
            <a:r>
              <a:rPr lang="zh-CN" altLang="zh-CN" dirty="0"/>
              <a:t>随带许多的渗透测试工具，无论是</a:t>
            </a:r>
            <a:r>
              <a:rPr lang="en-US" altLang="zh-CN" dirty="0" err="1"/>
              <a:t>Wifi</a:t>
            </a:r>
            <a:r>
              <a:rPr lang="zh-CN" altLang="zh-CN" dirty="0"/>
              <a:t>、数据库还是其他任何工具，都设计成立即可以使用。</a:t>
            </a:r>
            <a:r>
              <a:rPr lang="en-US" altLang="zh-CN" dirty="0"/>
              <a:t>Kali</a:t>
            </a:r>
            <a:r>
              <a:rPr lang="zh-CN" altLang="zh-CN" dirty="0"/>
              <a:t>使用</a:t>
            </a:r>
            <a:r>
              <a:rPr lang="en-US" altLang="zh-CN" dirty="0"/>
              <a:t>APT</a:t>
            </a:r>
            <a:r>
              <a:rPr lang="zh-CN" altLang="zh-CN" dirty="0"/>
              <a:t>来管理软件包。</a:t>
            </a:r>
          </a:p>
        </p:txBody>
      </p:sp>
    </p:spTree>
    <p:extLst>
      <p:ext uri="{BB962C8B-B14F-4D97-AF65-F5344CB8AC3E}">
        <p14:creationId xmlns:p14="http://schemas.microsoft.com/office/powerpoint/2010/main" val="8233349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5638" y="506411"/>
            <a:ext cx="9380723" cy="2879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 </a:t>
            </a:r>
            <a:r>
              <a:rPr lang="en-US" altLang="zh-CN" b="1" dirty="0" err="1"/>
              <a:t>Deepin</a:t>
            </a:r>
            <a:endParaRPr lang="zh-CN" altLang="zh-CN" b="1" dirty="0"/>
          </a:p>
          <a:p>
            <a:pPr indent="457200" latinLnBrk="1"/>
            <a:r>
              <a:rPr lang="en-US" altLang="zh-CN" dirty="0" err="1"/>
              <a:t>Deepin</a:t>
            </a:r>
            <a:r>
              <a:rPr lang="zh-CN" altLang="zh-CN" dirty="0"/>
              <a:t>（原名：</a:t>
            </a:r>
            <a:r>
              <a:rPr lang="en-US" altLang="zh-CN" dirty="0"/>
              <a:t>Linux </a:t>
            </a:r>
            <a:r>
              <a:rPr lang="en-US" altLang="zh-CN" dirty="0" err="1"/>
              <a:t>Deepin</a:t>
            </a:r>
            <a:r>
              <a:rPr lang="zh-CN" altLang="zh-CN" dirty="0"/>
              <a:t>；中文通称：深度操作系统），是由武汉深之度科技有限公司在</a:t>
            </a:r>
            <a:r>
              <a:rPr lang="en-US" altLang="zh-CN" dirty="0"/>
              <a:t>Debian</a:t>
            </a:r>
            <a:r>
              <a:rPr lang="zh-CN" altLang="zh-CN" dirty="0"/>
              <a:t>基础上开发的</a:t>
            </a:r>
            <a:r>
              <a:rPr lang="en-US" altLang="zh-CN" dirty="0"/>
              <a:t>Linux</a:t>
            </a:r>
            <a:r>
              <a:rPr lang="zh-CN" altLang="zh-CN" dirty="0"/>
              <a:t>操作系统。</a:t>
            </a:r>
            <a:r>
              <a:rPr lang="en-US" altLang="zh-CN" dirty="0"/>
              <a:t>2022</a:t>
            </a:r>
            <a:r>
              <a:rPr lang="zh-CN" altLang="zh-CN" dirty="0"/>
              <a:t>年</a:t>
            </a:r>
            <a:r>
              <a:rPr lang="en-US" altLang="zh-CN" dirty="0"/>
              <a:t>5</a:t>
            </a:r>
            <a:r>
              <a:rPr lang="zh-CN" altLang="zh-CN" dirty="0"/>
              <a:t>月</a:t>
            </a:r>
            <a:r>
              <a:rPr lang="en-US" altLang="zh-CN" dirty="0"/>
              <a:t>18</a:t>
            </a:r>
            <a:r>
              <a:rPr lang="zh-CN" altLang="zh-CN" dirty="0"/>
              <a:t>日据统信软件发布，在系统根社区</a:t>
            </a:r>
            <a:r>
              <a:rPr lang="en-US" altLang="zh-CN" dirty="0" err="1"/>
              <a:t>deepin</a:t>
            </a:r>
            <a:r>
              <a:rPr lang="zh-CN" altLang="zh-CN" dirty="0"/>
              <a:t>线上发布会上，统信软件宣布，将以深度（</a:t>
            </a:r>
            <a:r>
              <a:rPr lang="en-US" altLang="zh-CN" dirty="0" err="1"/>
              <a:t>deepin</a:t>
            </a:r>
            <a:r>
              <a:rPr lang="zh-CN" altLang="zh-CN" dirty="0"/>
              <a:t>）社区为基础，建设立足中国、面向全球的桌面操作系统根社区，打造中国桌面操作系统的根系统。</a:t>
            </a:r>
          </a:p>
        </p:txBody>
      </p:sp>
      <p:pic>
        <p:nvPicPr>
          <p:cNvPr id="15362" name="图片 20">
            <a:extLst>
              <a:ext uri="{FF2B5EF4-FFF2-40B4-BE49-F238E27FC236}">
                <a16:creationId xmlns:a16="http://schemas.microsoft.com/office/drawing/2014/main" id="{94E6F787-9049-4556-952E-3E4B2E97CC1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5702" y="3007053"/>
            <a:ext cx="4680595" cy="291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2958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3503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349911" y="3972975"/>
            <a:ext cx="4987263" cy="830997"/>
          </a:xfrm>
          <a:prstGeom prst="rect">
            <a:avLst/>
          </a:prstGeom>
        </p:spPr>
        <p:txBody>
          <a:bodyPr wrap="none">
            <a:spAutoFit/>
          </a:bodyPr>
          <a:lstStyle/>
          <a:p>
            <a:r>
              <a:rPr lang="en-US" altLang="zh-CN" sz="4800" b="1" dirty="0"/>
              <a:t>Ubuntu</a:t>
            </a:r>
            <a:r>
              <a:rPr lang="zh-CN" altLang="zh-CN" sz="4800" b="1" dirty="0"/>
              <a:t>系统简介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34766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257996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3844" y="1320803"/>
            <a:ext cx="9624312" cy="375126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1.3.1 Ubuntu</a:t>
            </a:r>
            <a:r>
              <a:rPr lang="zh-CN" altLang="zh-CN" b="1" dirty="0"/>
              <a:t>简介</a:t>
            </a:r>
          </a:p>
          <a:p>
            <a:pPr indent="457200" latinLnBrk="1"/>
            <a:r>
              <a:rPr lang="en-US" altLang="zh-CN" dirty="0"/>
              <a:t>Ubuntu</a:t>
            </a:r>
            <a:r>
              <a:rPr lang="zh-CN" altLang="zh-CN" dirty="0"/>
              <a:t>是一个以桌面应用为主的</a:t>
            </a:r>
            <a:r>
              <a:rPr lang="en-US" altLang="zh-CN" dirty="0"/>
              <a:t>Linux</a:t>
            </a:r>
            <a:r>
              <a:rPr lang="zh-CN" altLang="zh-CN" dirty="0"/>
              <a:t>操作系统，其名称来自非洲南部祖鲁语或豪萨语的“</a:t>
            </a:r>
            <a:r>
              <a:rPr lang="en-US" altLang="zh-CN" dirty="0"/>
              <a:t>ubuntu</a:t>
            </a:r>
            <a:r>
              <a:rPr lang="zh-CN" altLang="zh-CN" dirty="0"/>
              <a:t>”一词，意思是</a:t>
            </a:r>
            <a:r>
              <a:rPr lang="en-US" altLang="zh-CN" dirty="0"/>
              <a:t>“</a:t>
            </a:r>
            <a:r>
              <a:rPr lang="zh-CN" altLang="zh-CN" dirty="0"/>
              <a:t>人性</a:t>
            </a:r>
            <a:r>
              <a:rPr lang="en-US" altLang="zh-CN" dirty="0"/>
              <a:t>”</a:t>
            </a:r>
            <a:r>
              <a:rPr lang="zh-CN" altLang="zh-CN" dirty="0"/>
              <a:t>、</a:t>
            </a:r>
            <a:r>
              <a:rPr lang="en-US" altLang="zh-CN" dirty="0"/>
              <a:t>“</a:t>
            </a:r>
            <a:r>
              <a:rPr lang="zh-CN" altLang="zh-CN" dirty="0"/>
              <a:t>我的存在是因为大家的存在</a:t>
            </a:r>
            <a:r>
              <a:rPr lang="en-US" altLang="zh-CN" dirty="0"/>
              <a:t>"</a:t>
            </a:r>
            <a:r>
              <a:rPr lang="zh-CN" altLang="zh-CN" dirty="0"/>
              <a:t>，是非洲传统的一种价值观。</a:t>
            </a:r>
            <a:r>
              <a:rPr lang="en-US" altLang="zh-CN" dirty="0"/>
              <a:t>Ubuntu</a:t>
            </a:r>
            <a:r>
              <a:rPr lang="zh-CN" altLang="zh-CN" dirty="0"/>
              <a:t>基于</a:t>
            </a:r>
            <a:r>
              <a:rPr lang="en-US" altLang="zh-CN" dirty="0"/>
              <a:t>Debian</a:t>
            </a:r>
            <a:r>
              <a:rPr lang="zh-CN" altLang="zh-CN" dirty="0"/>
              <a:t>发行版和</a:t>
            </a:r>
            <a:r>
              <a:rPr lang="en-US" altLang="zh-CN" dirty="0"/>
              <a:t>Gnome</a:t>
            </a:r>
            <a:r>
              <a:rPr lang="zh-CN" altLang="zh-CN" dirty="0"/>
              <a:t>桌面环境，而从</a:t>
            </a:r>
            <a:r>
              <a:rPr lang="en-US" altLang="zh-CN" dirty="0"/>
              <a:t>11.04</a:t>
            </a:r>
            <a:r>
              <a:rPr lang="zh-CN" altLang="zh-CN" dirty="0"/>
              <a:t>版起，</a:t>
            </a:r>
            <a:r>
              <a:rPr lang="en-US" altLang="zh-CN" dirty="0"/>
              <a:t>Ubuntu</a:t>
            </a:r>
            <a:r>
              <a:rPr lang="zh-CN" altLang="zh-CN" dirty="0"/>
              <a:t>发行版放弃了</a:t>
            </a:r>
            <a:r>
              <a:rPr lang="en-US" altLang="zh-CN" dirty="0"/>
              <a:t>Gnome</a:t>
            </a:r>
            <a:r>
              <a:rPr lang="zh-CN" altLang="zh-CN" dirty="0"/>
              <a:t>桌面环境，改为</a:t>
            </a:r>
            <a:r>
              <a:rPr lang="en-US" altLang="zh-CN" dirty="0"/>
              <a:t>Unity</a:t>
            </a:r>
            <a:r>
              <a:rPr lang="zh-CN" altLang="zh-CN" dirty="0"/>
              <a:t>。从前人们认为</a:t>
            </a:r>
            <a:r>
              <a:rPr lang="en-US" altLang="zh-CN" dirty="0"/>
              <a:t>Linux</a:t>
            </a:r>
            <a:r>
              <a:rPr lang="zh-CN" altLang="zh-CN" dirty="0"/>
              <a:t>难以安装、难以使用，在</a:t>
            </a:r>
            <a:r>
              <a:rPr lang="en-US" altLang="zh-CN" dirty="0"/>
              <a:t>Ubuntu</a:t>
            </a:r>
            <a:r>
              <a:rPr lang="zh-CN" altLang="zh-CN" dirty="0"/>
              <a:t>出现后这些都成为了历史。</a:t>
            </a:r>
            <a:r>
              <a:rPr lang="en-US" altLang="zh-CN" dirty="0"/>
              <a:t>Ubuntu</a:t>
            </a:r>
            <a:r>
              <a:rPr lang="zh-CN" altLang="zh-CN" dirty="0"/>
              <a:t>也拥有庞大的社区力量，用户可以方便地从社区获得帮助。自</a:t>
            </a:r>
            <a:r>
              <a:rPr lang="en-US" altLang="zh-CN" dirty="0"/>
              <a:t>Ubuntu 18.04 LTS</a:t>
            </a:r>
            <a:r>
              <a:rPr lang="zh-CN" altLang="zh-CN" dirty="0"/>
              <a:t>起，</a:t>
            </a:r>
            <a:r>
              <a:rPr lang="en-US" altLang="zh-CN" dirty="0"/>
              <a:t>Ubuntu</a:t>
            </a:r>
            <a:r>
              <a:rPr lang="zh-CN" altLang="zh-CN" dirty="0"/>
              <a:t>发行版又重新开始使用</a:t>
            </a:r>
            <a:r>
              <a:rPr lang="en-US" altLang="zh-CN" dirty="0"/>
              <a:t>GNOME3</a:t>
            </a:r>
            <a:r>
              <a:rPr lang="zh-CN" altLang="zh-CN" dirty="0"/>
              <a:t>桌面环境。</a:t>
            </a:r>
          </a:p>
        </p:txBody>
      </p:sp>
    </p:spTree>
    <p:extLst>
      <p:ext uri="{BB962C8B-B14F-4D97-AF65-F5344CB8AC3E}">
        <p14:creationId xmlns:p14="http://schemas.microsoft.com/office/powerpoint/2010/main" val="3548850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073671"/>
            <a:ext cx="962431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1.3.2 Ubuntu</a:t>
            </a:r>
            <a:r>
              <a:rPr lang="zh-CN" altLang="zh-CN" b="1" dirty="0"/>
              <a:t>特点</a:t>
            </a:r>
          </a:p>
          <a:p>
            <a:pPr indent="457200" latinLnBrk="1"/>
            <a:r>
              <a:rPr lang="en-US" altLang="zh-CN" dirty="0"/>
              <a:t>Ubuntu</a:t>
            </a:r>
            <a:r>
              <a:rPr lang="zh-CN" altLang="zh-CN" dirty="0"/>
              <a:t>开源、免费，非常适合新手使用，它具有以下特点：</a:t>
            </a:r>
          </a:p>
          <a:p>
            <a:pPr marL="342900" lvl="0" indent="457200" latinLnBrk="1">
              <a:buFont typeface="Wingdings" panose="05000000000000000000" pitchFamily="2" charset="2"/>
              <a:buChar char="Ø"/>
            </a:pPr>
            <a:r>
              <a:rPr lang="zh-CN" altLang="zh-CN" dirty="0"/>
              <a:t>操作简单、方便使用以及安装过程的人性化</a:t>
            </a:r>
            <a:r>
              <a:rPr lang="zh-CN" altLang="en-US" dirty="0"/>
              <a:t>。</a:t>
            </a:r>
            <a:endParaRPr lang="en-US" altLang="zh-CN" dirty="0"/>
          </a:p>
          <a:p>
            <a:pPr marL="342900" indent="457200" latinLnBrk="1">
              <a:buFont typeface="Wingdings" panose="05000000000000000000" pitchFamily="2" charset="2"/>
              <a:buChar char="Ø"/>
            </a:pPr>
            <a:r>
              <a:rPr lang="zh-CN" altLang="zh-CN" dirty="0"/>
              <a:t>相对于其他</a:t>
            </a:r>
            <a:r>
              <a:rPr lang="en-US" altLang="zh-CN" dirty="0"/>
              <a:t>Linux</a:t>
            </a:r>
            <a:r>
              <a:rPr lang="zh-CN" altLang="zh-CN" dirty="0"/>
              <a:t>发行版，</a:t>
            </a:r>
            <a:r>
              <a:rPr lang="en-US" altLang="zh-CN" dirty="0"/>
              <a:t>Ubuntu</a:t>
            </a:r>
            <a:r>
              <a:rPr lang="zh-CN" altLang="zh-CN" dirty="0"/>
              <a:t>是基于</a:t>
            </a:r>
            <a:r>
              <a:rPr lang="en-US" altLang="zh-CN" dirty="0"/>
              <a:t>Debian</a:t>
            </a:r>
            <a:r>
              <a:rPr lang="zh-CN" altLang="zh-CN" dirty="0"/>
              <a:t>的</a:t>
            </a:r>
            <a:r>
              <a:rPr lang="en-US" altLang="zh-CN" dirty="0"/>
              <a:t> Linux</a:t>
            </a:r>
            <a:r>
              <a:rPr lang="zh-CN" altLang="zh-CN" dirty="0"/>
              <a:t>发行版，使用</a:t>
            </a:r>
            <a:r>
              <a:rPr lang="en-US" altLang="zh-CN" dirty="0"/>
              <a:t>APT</a:t>
            </a:r>
            <a:r>
              <a:rPr lang="zh-CN" altLang="zh-CN" dirty="0"/>
              <a:t>包管理工具，可以方便地实现软件的在线安装升级。</a:t>
            </a:r>
          </a:p>
          <a:p>
            <a:pPr marL="342900" lvl="0" indent="457200" latinLnBrk="1">
              <a:buFont typeface="Wingdings" panose="05000000000000000000" pitchFamily="2" charset="2"/>
              <a:buChar char="Ø"/>
            </a:pPr>
            <a:r>
              <a:rPr lang="zh-CN" altLang="zh-CN" dirty="0"/>
              <a:t>在系统安全性方面，</a:t>
            </a:r>
            <a:r>
              <a:rPr lang="en-US" altLang="zh-CN" dirty="0"/>
              <a:t>Ubuntu </a:t>
            </a:r>
            <a:r>
              <a:rPr lang="zh-CN" altLang="zh-CN" dirty="0"/>
              <a:t>默认是以普通用户权限登录</a:t>
            </a:r>
            <a:r>
              <a:rPr lang="zh-CN" altLang="en-US" dirty="0"/>
              <a:t>。</a:t>
            </a:r>
            <a:endParaRPr lang="en-US" altLang="zh-CN" dirty="0"/>
          </a:p>
          <a:p>
            <a:pPr marL="342900" lvl="0" indent="457200" latinLnBrk="1">
              <a:buFont typeface="Wingdings" panose="05000000000000000000" pitchFamily="2" charset="2"/>
              <a:buChar char="Ø"/>
            </a:pPr>
            <a:r>
              <a:rPr lang="zh-CN" altLang="zh-CN" dirty="0"/>
              <a:t>系统的可用性好</a:t>
            </a:r>
            <a:r>
              <a:rPr lang="zh-CN" altLang="en-US" dirty="0"/>
              <a:t>。</a:t>
            </a:r>
            <a:endParaRPr lang="en-US" altLang="zh-CN" dirty="0"/>
          </a:p>
          <a:p>
            <a:pPr marL="342900" lvl="0" indent="457200" latinLnBrk="1">
              <a:buFont typeface="Wingdings" panose="05000000000000000000" pitchFamily="2" charset="2"/>
              <a:buChar char="Ø"/>
            </a:pPr>
            <a:r>
              <a:rPr lang="zh-CN" altLang="zh-CN" dirty="0"/>
              <a:t>软件更新周期短。</a:t>
            </a:r>
            <a:endParaRPr lang="en-US" altLang="zh-CN" dirty="0"/>
          </a:p>
          <a:p>
            <a:pPr marL="342900" lvl="0" indent="457200" latinLnBrk="1">
              <a:buFont typeface="Wingdings" panose="05000000000000000000" pitchFamily="2" charset="2"/>
              <a:buChar char="Ø"/>
            </a:pPr>
            <a:r>
              <a:rPr lang="en-US" altLang="zh-CN" dirty="0"/>
              <a:t>Ubuntu</a:t>
            </a:r>
            <a:r>
              <a:rPr lang="zh-CN" altLang="zh-CN" dirty="0"/>
              <a:t>拥有</a:t>
            </a:r>
            <a:r>
              <a:rPr lang="en-US" altLang="zh-CN" dirty="0"/>
              <a:t>Debian</a:t>
            </a:r>
            <a:r>
              <a:rPr lang="zh-CN" altLang="zh-CN" dirty="0"/>
              <a:t>所有的优点，包括</a:t>
            </a:r>
            <a:r>
              <a:rPr lang="en-US" altLang="zh-CN" dirty="0"/>
              <a:t>apt-get</a:t>
            </a:r>
            <a:r>
              <a:rPr lang="zh-CN" altLang="zh-CN" dirty="0"/>
              <a:t>，并进行软件更新</a:t>
            </a:r>
            <a:r>
              <a:rPr lang="zh-CN" altLang="en-US" dirty="0"/>
              <a:t>。</a:t>
            </a:r>
            <a:endParaRPr lang="zh-CN" altLang="zh-CN" dirty="0"/>
          </a:p>
        </p:txBody>
      </p:sp>
    </p:spTree>
    <p:extLst>
      <p:ext uri="{BB962C8B-B14F-4D97-AF65-F5344CB8AC3E}">
        <p14:creationId xmlns:p14="http://schemas.microsoft.com/office/powerpoint/2010/main" val="23661314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7461" y="887933"/>
            <a:ext cx="8577078" cy="462704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1.3.3 Ubuntu</a:t>
            </a:r>
            <a:r>
              <a:rPr lang="zh-CN" altLang="zh-CN" b="1" dirty="0"/>
              <a:t>新特性</a:t>
            </a:r>
          </a:p>
          <a:p>
            <a:pPr indent="457200" latinLnBrk="1"/>
            <a:r>
              <a:rPr lang="en-US" altLang="zh-CN" dirty="0"/>
              <a:t>Ubuntu</a:t>
            </a:r>
            <a:r>
              <a:rPr lang="zh-CN" altLang="zh-CN" dirty="0"/>
              <a:t>发展到现在已经到了</a:t>
            </a:r>
            <a:r>
              <a:rPr lang="en-US" altLang="zh-CN" dirty="0"/>
              <a:t>22.04 LTS</a:t>
            </a:r>
            <a:r>
              <a:rPr lang="zh-CN" altLang="zh-CN" dirty="0"/>
              <a:t>版本，在</a:t>
            </a:r>
            <a:r>
              <a:rPr lang="en-US" altLang="zh-CN" dirty="0"/>
              <a:t>2022</a:t>
            </a:r>
            <a:r>
              <a:rPr lang="zh-CN" altLang="zh-CN" dirty="0"/>
              <a:t>年</a:t>
            </a:r>
            <a:r>
              <a:rPr lang="en-US" altLang="zh-CN" dirty="0"/>
              <a:t>4</a:t>
            </a:r>
            <a:r>
              <a:rPr lang="zh-CN" altLang="zh-CN" dirty="0"/>
              <a:t>月</a:t>
            </a:r>
            <a:r>
              <a:rPr lang="en-US" altLang="zh-CN" dirty="0"/>
              <a:t>22</a:t>
            </a:r>
            <a:r>
              <a:rPr lang="zh-CN" altLang="zh-CN" dirty="0"/>
              <a:t>日发布，代号为“</a:t>
            </a:r>
            <a:r>
              <a:rPr lang="en-US" altLang="zh-CN" dirty="0" err="1"/>
              <a:t>Jammy</a:t>
            </a:r>
            <a:r>
              <a:rPr lang="en-US" altLang="zh-CN" dirty="0"/>
              <a:t> Jellyfish</a:t>
            </a:r>
            <a:r>
              <a:rPr lang="zh-CN" altLang="zh-CN" dirty="0"/>
              <a:t>”（幸运的</a:t>
            </a:r>
            <a:r>
              <a:rPr lang="en-US" altLang="zh-CN" dirty="0"/>
              <a:t>/</a:t>
            </a:r>
            <a:r>
              <a:rPr lang="zh-CN" altLang="zh-CN" dirty="0"/>
              <a:t>涂满果酱的水母）。最新的</a:t>
            </a:r>
            <a:r>
              <a:rPr lang="en-US" altLang="zh-CN" dirty="0"/>
              <a:t>Ubuntu</a:t>
            </a:r>
            <a:r>
              <a:rPr lang="zh-CN" altLang="zh-CN" dirty="0"/>
              <a:t>也带来了新功能：</a:t>
            </a:r>
            <a:endParaRPr lang="en-US" altLang="zh-CN" dirty="0"/>
          </a:p>
          <a:p>
            <a:pPr indent="457200" latinLnBrk="1"/>
            <a:r>
              <a:rPr lang="en-US" altLang="zh-CN" b="1" dirty="0"/>
              <a:t>1. Linux </a:t>
            </a:r>
            <a:r>
              <a:rPr lang="zh-CN" altLang="zh-CN" b="1" dirty="0"/>
              <a:t>内核更新</a:t>
            </a:r>
          </a:p>
          <a:p>
            <a:pPr indent="457200" latinLnBrk="1"/>
            <a:r>
              <a:rPr lang="en-US" altLang="zh-CN" b="1" dirty="0"/>
              <a:t>2. </a:t>
            </a:r>
            <a:r>
              <a:rPr lang="zh-CN" altLang="zh-CN" b="1" dirty="0"/>
              <a:t>英伟达驱动</a:t>
            </a:r>
          </a:p>
          <a:p>
            <a:pPr indent="457200" latinLnBrk="1"/>
            <a:r>
              <a:rPr lang="en-US" altLang="zh-CN" b="1" dirty="0"/>
              <a:t>3. </a:t>
            </a:r>
            <a:r>
              <a:rPr lang="zh-CN" altLang="zh-CN" b="1" dirty="0"/>
              <a:t>工具链升级</a:t>
            </a:r>
          </a:p>
          <a:p>
            <a:pPr indent="457200" latinLnBrk="1"/>
            <a:r>
              <a:rPr lang="en-US" altLang="zh-CN" b="1" dirty="0"/>
              <a:t>4. OpenSSL 3.0</a:t>
            </a:r>
            <a:endParaRPr lang="zh-CN" altLang="zh-CN" b="1" dirty="0"/>
          </a:p>
          <a:p>
            <a:pPr indent="457200" latinLnBrk="1"/>
            <a:r>
              <a:rPr lang="en-US" altLang="zh-CN" b="1" dirty="0"/>
              <a:t>5. Ubuntu </a:t>
            </a:r>
            <a:r>
              <a:rPr lang="zh-CN" altLang="zh-CN" b="1" dirty="0"/>
              <a:t>桌面</a:t>
            </a:r>
          </a:p>
          <a:p>
            <a:pPr indent="457200" latinLnBrk="1"/>
            <a:r>
              <a:rPr lang="en-US" altLang="zh-CN" b="1" dirty="0"/>
              <a:t>6. GNOME</a:t>
            </a:r>
            <a:endParaRPr lang="zh-CN" altLang="zh-CN" b="1" dirty="0"/>
          </a:p>
        </p:txBody>
      </p:sp>
    </p:spTree>
    <p:extLst>
      <p:ext uri="{BB962C8B-B14F-4D97-AF65-F5344CB8AC3E}">
        <p14:creationId xmlns:p14="http://schemas.microsoft.com/office/powerpoint/2010/main" val="31437008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4597" y="1632268"/>
            <a:ext cx="8577078"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1.3.4 Ubuntu</a:t>
            </a:r>
            <a:r>
              <a:rPr lang="zh-CN" altLang="zh-CN" b="1" dirty="0"/>
              <a:t>的版本</a:t>
            </a:r>
          </a:p>
          <a:p>
            <a:pPr indent="457200"/>
            <a:r>
              <a:rPr lang="zh-CN" altLang="zh-CN" dirty="0"/>
              <a:t>打开</a:t>
            </a:r>
            <a:r>
              <a:rPr lang="en-US" altLang="zh-CN" dirty="0"/>
              <a:t>Ubuntu</a:t>
            </a:r>
            <a:r>
              <a:rPr lang="zh-CN" altLang="zh-CN" dirty="0"/>
              <a:t>主要包括以下几个版本：</a:t>
            </a:r>
            <a:endParaRPr lang="en-US" altLang="zh-CN" dirty="0"/>
          </a:p>
          <a:p>
            <a:pPr indent="457200"/>
            <a:r>
              <a:rPr lang="en-US" altLang="zh-CN" b="1" dirty="0"/>
              <a:t>1. </a:t>
            </a:r>
            <a:r>
              <a:rPr lang="zh-CN" altLang="zh-CN" b="1" dirty="0"/>
              <a:t>桌面系统</a:t>
            </a:r>
          </a:p>
          <a:p>
            <a:pPr indent="457200"/>
            <a:r>
              <a:rPr lang="en-US" altLang="zh-CN" b="1" dirty="0"/>
              <a:t>2. </a:t>
            </a:r>
            <a:r>
              <a:rPr lang="zh-CN" altLang="zh-CN" b="1" dirty="0"/>
              <a:t>服务器系统</a:t>
            </a:r>
          </a:p>
          <a:p>
            <a:pPr indent="457200"/>
            <a:r>
              <a:rPr lang="en-US" altLang="zh-CN" b="1" dirty="0"/>
              <a:t>3. </a:t>
            </a:r>
            <a:r>
              <a:rPr lang="zh-CN" altLang="zh-CN" b="1" dirty="0"/>
              <a:t>用于</a:t>
            </a:r>
            <a:r>
              <a:rPr lang="en-US" altLang="zh-CN" b="1" dirty="0" err="1"/>
              <a:t>loT</a:t>
            </a:r>
            <a:r>
              <a:rPr lang="zh-CN" altLang="zh-CN" b="1" dirty="0"/>
              <a:t>的</a:t>
            </a:r>
            <a:r>
              <a:rPr lang="en-US" altLang="zh-CN" b="1" dirty="0"/>
              <a:t>Ubuntu</a:t>
            </a:r>
            <a:endParaRPr lang="zh-CN" altLang="zh-CN" b="1" dirty="0"/>
          </a:p>
          <a:p>
            <a:pPr indent="457200"/>
            <a:r>
              <a:rPr lang="en-US" altLang="zh-CN" b="1" dirty="0"/>
              <a:t>4. </a:t>
            </a:r>
            <a:r>
              <a:rPr lang="zh-CN" altLang="zh-CN" b="1" dirty="0"/>
              <a:t>公有云上的</a:t>
            </a:r>
            <a:r>
              <a:rPr lang="en-US" altLang="zh-CN" b="1" dirty="0"/>
              <a:t>Ubuntu</a:t>
            </a:r>
            <a:endParaRPr lang="zh-CN" altLang="zh-CN" b="1" dirty="0"/>
          </a:p>
          <a:p>
            <a:pPr indent="457200"/>
            <a:r>
              <a:rPr lang="en-US" altLang="zh-CN" b="1" dirty="0"/>
              <a:t>5. Ubuntu</a:t>
            </a:r>
            <a:r>
              <a:rPr lang="zh-CN" altLang="zh-CN" b="1" dirty="0"/>
              <a:t>风味版</a:t>
            </a:r>
          </a:p>
        </p:txBody>
      </p:sp>
      <p:pic>
        <p:nvPicPr>
          <p:cNvPr id="16386" name="Picture 2">
            <a:extLst>
              <a:ext uri="{FF2B5EF4-FFF2-40B4-BE49-F238E27FC236}">
                <a16:creationId xmlns:a16="http://schemas.microsoft.com/office/drawing/2014/main" id="{F696E59B-8412-4CD1-8652-D5D6934C99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3136" y="2676526"/>
            <a:ext cx="367665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0581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044783" y="1362304"/>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194083" y="149163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047451" y="2390613"/>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068795" y="344307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207152" y="252195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178560" y="358964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7951910" y="2375151"/>
            <a:ext cx="3653564"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Linux</a:t>
            </a:r>
            <a:r>
              <a:rPr lang="zh-CN" altLang="zh-CN" dirty="0"/>
              <a:t>操作系统结构及发行版本</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7965765" y="3438155"/>
            <a:ext cx="2137124"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Ubuntu</a:t>
            </a:r>
            <a:r>
              <a:rPr lang="zh-CN" altLang="zh-CN" dirty="0"/>
              <a:t>系统简介</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064351" y="4525455"/>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205022" y="465689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7981290" y="4456817"/>
            <a:ext cx="3163045"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Ubuntu</a:t>
            </a:r>
            <a:r>
              <a:rPr lang="zh-CN" altLang="zh-CN" dirty="0"/>
              <a:t>系统的下载与安装</a:t>
            </a:r>
          </a:p>
        </p:txBody>
      </p:sp>
      <p:sp>
        <p:nvSpPr>
          <p:cNvPr id="20" name="文本框 19">
            <a:hlinkClick r:id="rId2" action="ppaction://hlinksldjump"/>
            <a:extLst>
              <a:ext uri="{FF2B5EF4-FFF2-40B4-BE49-F238E27FC236}">
                <a16:creationId xmlns:a16="http://schemas.microsoft.com/office/drawing/2014/main" id="{3122339D-CDC1-4187-945F-E2820B411B1E}"/>
              </a:ext>
            </a:extLst>
          </p:cNvPr>
          <p:cNvSpPr txBox="1"/>
          <p:nvPr/>
        </p:nvSpPr>
        <p:spPr>
          <a:xfrm>
            <a:off x="7947142" y="1327393"/>
            <a:ext cx="134524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Linux</a:t>
            </a:r>
            <a:r>
              <a:rPr lang="zh-CN" altLang="zh-CN" dirty="0"/>
              <a:t>简介</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27778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992588" y="3972975"/>
            <a:ext cx="7449475" cy="830997"/>
          </a:xfrm>
          <a:prstGeom prst="rect">
            <a:avLst/>
          </a:prstGeom>
        </p:spPr>
        <p:txBody>
          <a:bodyPr wrap="none">
            <a:spAutoFit/>
          </a:bodyPr>
          <a:lstStyle/>
          <a:p>
            <a:r>
              <a:rPr lang="en-US" altLang="zh-CN" sz="4800" b="1" dirty="0"/>
              <a:t>Ubuntu</a:t>
            </a:r>
            <a:r>
              <a:rPr lang="zh-CN" altLang="zh-CN" sz="4800" b="1" dirty="0"/>
              <a:t>系统的下载与安装</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59041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532334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7461" y="2146619"/>
            <a:ext cx="8577078"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1.4.1 Ubuntu</a:t>
            </a:r>
            <a:r>
              <a:rPr lang="zh-CN" altLang="zh-CN" b="1" dirty="0"/>
              <a:t>的硬件要求</a:t>
            </a:r>
          </a:p>
          <a:p>
            <a:pPr indent="457200" latinLnBrk="1"/>
            <a:r>
              <a:rPr lang="en-US" altLang="zh-CN" dirty="0"/>
              <a:t>Linux</a:t>
            </a:r>
            <a:r>
              <a:rPr lang="zh-CN" altLang="zh-CN" dirty="0"/>
              <a:t>发行版对硬件的要求没有</a:t>
            </a:r>
            <a:r>
              <a:rPr lang="en-US" altLang="zh-CN" dirty="0"/>
              <a:t>Windows</a:t>
            </a:r>
            <a:r>
              <a:rPr lang="zh-CN" altLang="zh-CN" dirty="0"/>
              <a:t>那么高，</a:t>
            </a:r>
            <a:r>
              <a:rPr lang="en-US" altLang="zh-CN" dirty="0"/>
              <a:t>Ubuntu 22.04 LTS</a:t>
            </a:r>
            <a:r>
              <a:rPr lang="zh-CN" altLang="zh-CN" dirty="0"/>
              <a:t>对硬件的最低要求包括处理器需要双核</a:t>
            </a:r>
            <a:r>
              <a:rPr lang="en-US" altLang="zh-CN" dirty="0"/>
              <a:t>2GHz</a:t>
            </a:r>
            <a:r>
              <a:rPr lang="zh-CN" altLang="zh-CN" dirty="0"/>
              <a:t>处理器或更高、</a:t>
            </a:r>
            <a:r>
              <a:rPr lang="en-US" altLang="zh-CN" dirty="0"/>
              <a:t>4GB</a:t>
            </a:r>
            <a:r>
              <a:rPr lang="zh-CN" altLang="zh-CN" dirty="0"/>
              <a:t>系统内存、</a:t>
            </a:r>
            <a:r>
              <a:rPr lang="en-US" altLang="zh-CN" dirty="0"/>
              <a:t>25GB</a:t>
            </a:r>
            <a:r>
              <a:rPr lang="zh-CN" altLang="zh-CN" dirty="0"/>
              <a:t>磁盘存储空间、可访问的互联网、光驱或</a:t>
            </a:r>
            <a:r>
              <a:rPr lang="en-US" altLang="zh-CN" dirty="0"/>
              <a:t>USB</a:t>
            </a:r>
            <a:r>
              <a:rPr lang="zh-CN" altLang="zh-CN" dirty="0"/>
              <a:t>安装介质。</a:t>
            </a:r>
          </a:p>
        </p:txBody>
      </p:sp>
    </p:spTree>
    <p:extLst>
      <p:ext uri="{BB962C8B-B14F-4D97-AF65-F5344CB8AC3E}">
        <p14:creationId xmlns:p14="http://schemas.microsoft.com/office/powerpoint/2010/main" val="8433290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3349" y="1617984"/>
            <a:ext cx="8865302" cy="325405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1.4.2 Ubuntu</a:t>
            </a:r>
            <a:r>
              <a:rPr lang="zh-CN" altLang="zh-CN" b="1" dirty="0"/>
              <a:t>的下载</a:t>
            </a:r>
          </a:p>
          <a:p>
            <a:pPr indent="457200" latinLnBrk="1"/>
            <a:r>
              <a:rPr lang="zh-CN" altLang="zh-CN" dirty="0"/>
              <a:t>可以到</a:t>
            </a:r>
            <a:r>
              <a:rPr lang="en-US" altLang="zh-CN" dirty="0"/>
              <a:t>Ubuntu</a:t>
            </a:r>
            <a:r>
              <a:rPr lang="zh-CN" altLang="zh-CN" dirty="0"/>
              <a:t>的官方网站去下载，也可以到本地镜像站去下载。</a:t>
            </a:r>
          </a:p>
          <a:p>
            <a:pPr indent="457200" latinLnBrk="1"/>
            <a:r>
              <a:rPr lang="en-US" altLang="zh-CN" b="1" dirty="0"/>
              <a:t>1. </a:t>
            </a:r>
            <a:r>
              <a:rPr lang="zh-CN" altLang="zh-CN" b="1" dirty="0"/>
              <a:t>通过官网下载</a:t>
            </a:r>
            <a:r>
              <a:rPr lang="en-US" altLang="zh-CN" b="1" dirty="0"/>
              <a:t>Ubuntu</a:t>
            </a:r>
            <a:endParaRPr lang="zh-CN" altLang="zh-CN" b="1" dirty="0"/>
          </a:p>
          <a:p>
            <a:pPr indent="457200"/>
            <a:r>
              <a:rPr lang="en-US" altLang="zh-CN" dirty="0"/>
              <a:t>Ubuntu</a:t>
            </a:r>
            <a:r>
              <a:rPr lang="zh-CN" altLang="zh-CN" dirty="0"/>
              <a:t>的中文官方网站是“</a:t>
            </a:r>
            <a:r>
              <a:rPr lang="en-US" altLang="zh-CN" dirty="0"/>
              <a:t>https://cn.ubuntu.com/</a:t>
            </a:r>
            <a:r>
              <a:rPr lang="zh-CN" altLang="zh-CN" dirty="0"/>
              <a:t>”。</a:t>
            </a:r>
            <a:endParaRPr lang="en-US" altLang="zh-CN" dirty="0"/>
          </a:p>
          <a:p>
            <a:pPr indent="457200" latinLnBrk="1"/>
            <a:r>
              <a:rPr lang="en-US" altLang="zh-CN" b="1" dirty="0"/>
              <a:t>2. </a:t>
            </a:r>
            <a:r>
              <a:rPr lang="zh-CN" altLang="zh-CN" b="1" dirty="0"/>
              <a:t>通过镜像站下载</a:t>
            </a:r>
          </a:p>
          <a:p>
            <a:pPr indent="457200"/>
            <a:r>
              <a:rPr lang="zh-CN" altLang="zh-CN" dirty="0"/>
              <a:t>指的就是开源软件镜像站点，一个放置开源系统镜像、发行安装包、软件、文件的站点。</a:t>
            </a:r>
          </a:p>
        </p:txBody>
      </p:sp>
    </p:spTree>
    <p:extLst>
      <p:ext uri="{BB962C8B-B14F-4D97-AF65-F5344CB8AC3E}">
        <p14:creationId xmlns:p14="http://schemas.microsoft.com/office/powerpoint/2010/main" val="1550870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25000" y="1375099"/>
            <a:ext cx="974200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1.4.3 </a:t>
            </a:r>
            <a:r>
              <a:rPr lang="zh-CN" altLang="zh-CN" b="1" dirty="0"/>
              <a:t>虚拟机简介</a:t>
            </a:r>
          </a:p>
          <a:p>
            <a:pPr indent="457200" latinLnBrk="1"/>
            <a:r>
              <a:rPr lang="zh-CN" altLang="zh-CN" dirty="0"/>
              <a:t>除了安装到电脑中以外，新手用户还可以使用虚拟机来安装</a:t>
            </a:r>
            <a:r>
              <a:rPr lang="en-US" altLang="zh-CN" dirty="0"/>
              <a:t>Ubuntu</a:t>
            </a:r>
            <a:r>
              <a:rPr lang="zh-CN" altLang="zh-CN" dirty="0"/>
              <a:t>。可以在真实机中模拟出虚拟的电脑，来学习安装</a:t>
            </a:r>
            <a:r>
              <a:rPr lang="en-US" altLang="zh-CN" dirty="0"/>
              <a:t>Ubuntu</a:t>
            </a:r>
            <a:r>
              <a:rPr lang="zh-CN" altLang="zh-CN" dirty="0"/>
              <a:t>的操作方法。其优势有：</a:t>
            </a:r>
          </a:p>
          <a:p>
            <a:pPr marL="342900" indent="457200">
              <a:buFont typeface="Wingdings" panose="05000000000000000000" pitchFamily="2" charset="2"/>
              <a:buChar char="Ø"/>
            </a:pPr>
            <a:r>
              <a:rPr lang="zh-CN" altLang="zh-CN" dirty="0"/>
              <a:t>不影响正常使用</a:t>
            </a:r>
            <a:endParaRPr lang="en-US" altLang="zh-CN" dirty="0"/>
          </a:p>
          <a:p>
            <a:pPr marL="342900" indent="457200">
              <a:buFont typeface="Wingdings" panose="05000000000000000000" pitchFamily="2" charset="2"/>
              <a:buChar char="Ø"/>
            </a:pPr>
            <a:r>
              <a:rPr lang="zh-CN" altLang="zh-CN" dirty="0"/>
              <a:t>可随时进行灾难恢复</a:t>
            </a:r>
            <a:endParaRPr lang="en-US" altLang="zh-CN" dirty="0"/>
          </a:p>
          <a:p>
            <a:pPr marL="342900" indent="457200">
              <a:buFont typeface="Wingdings" panose="05000000000000000000" pitchFamily="2" charset="2"/>
              <a:buChar char="Ø"/>
            </a:pPr>
            <a:r>
              <a:rPr lang="zh-CN" altLang="zh-CN" dirty="0"/>
              <a:t>搭建实验环境非常方便</a:t>
            </a:r>
            <a:endParaRPr lang="en-US" altLang="zh-CN" dirty="0"/>
          </a:p>
          <a:p>
            <a:pPr marL="342900" indent="457200">
              <a:buFont typeface="Wingdings" panose="05000000000000000000" pitchFamily="2" charset="2"/>
              <a:buChar char="Ø"/>
            </a:pPr>
            <a:r>
              <a:rPr lang="zh-CN" altLang="zh-CN" dirty="0"/>
              <a:t>无惧病毒木马</a:t>
            </a:r>
            <a:endParaRPr lang="en-US" altLang="zh-CN" dirty="0"/>
          </a:p>
          <a:p>
            <a:pPr marL="342900" indent="457200">
              <a:buFont typeface="Wingdings" panose="05000000000000000000" pitchFamily="2" charset="2"/>
              <a:buChar char="Ø"/>
            </a:pPr>
            <a:r>
              <a:rPr lang="zh-CN" altLang="zh-CN" dirty="0"/>
              <a:t>安装方便，随时配置，随时安装，只要下载好</a:t>
            </a:r>
            <a:r>
              <a:rPr lang="en-US" altLang="zh-CN" dirty="0"/>
              <a:t>ISO</a:t>
            </a:r>
            <a:r>
              <a:rPr lang="zh-CN" altLang="zh-CN" dirty="0"/>
              <a:t>镜像就可以安装操作系统了。</a:t>
            </a:r>
          </a:p>
        </p:txBody>
      </p:sp>
    </p:spTree>
    <p:extLst>
      <p:ext uri="{BB962C8B-B14F-4D97-AF65-F5344CB8AC3E}">
        <p14:creationId xmlns:p14="http://schemas.microsoft.com/office/powerpoint/2010/main" val="1167281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7887" y="1846586"/>
            <a:ext cx="857622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1.4.4 </a:t>
            </a:r>
            <a:r>
              <a:rPr lang="zh-CN" altLang="zh-CN" b="1" dirty="0"/>
              <a:t>在虚拟机中配置安装环境</a:t>
            </a:r>
          </a:p>
          <a:p>
            <a:pPr indent="457200" latinLnBrk="1"/>
            <a:r>
              <a:rPr lang="zh-CN" altLang="zh-CN" dirty="0"/>
              <a:t>在使用虚拟机安装</a:t>
            </a:r>
            <a:r>
              <a:rPr lang="en-US" altLang="zh-CN" dirty="0"/>
              <a:t>Ubuntu</a:t>
            </a:r>
            <a:r>
              <a:rPr lang="zh-CN" altLang="zh-CN" dirty="0"/>
              <a:t>前，需要创建并配置一个环境，也就是配置一台空电脑。下面会以常用的</a:t>
            </a:r>
            <a:r>
              <a:rPr lang="en-US" altLang="zh-CN" dirty="0"/>
              <a:t>VMware Workstation Pro</a:t>
            </a:r>
            <a:r>
              <a:rPr lang="zh-CN" altLang="zh-CN" dirty="0"/>
              <a:t>为例，向读者介绍环境配置过程。当然首先需要到</a:t>
            </a:r>
            <a:r>
              <a:rPr lang="en-US" altLang="zh-CN" dirty="0"/>
              <a:t>VMware</a:t>
            </a:r>
            <a:r>
              <a:rPr lang="zh-CN" altLang="zh-CN" dirty="0"/>
              <a:t>官网去下载并安装</a:t>
            </a:r>
            <a:r>
              <a:rPr lang="en-US" altLang="zh-CN" dirty="0"/>
              <a:t>VMware Workstation Pro</a:t>
            </a:r>
            <a:r>
              <a:rPr lang="zh-CN" altLang="zh-CN" dirty="0"/>
              <a:t>。完成后就可以配置了。</a:t>
            </a:r>
          </a:p>
        </p:txBody>
      </p:sp>
    </p:spTree>
    <p:extLst>
      <p:ext uri="{BB962C8B-B14F-4D97-AF65-F5344CB8AC3E}">
        <p14:creationId xmlns:p14="http://schemas.microsoft.com/office/powerpoint/2010/main" val="32575457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73620"/>
            <a:ext cx="9421365" cy="512710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1.4.5 </a:t>
            </a:r>
            <a:r>
              <a:rPr lang="zh-CN" altLang="zh-CN" b="1" dirty="0"/>
              <a:t>虚拟机使用配置</a:t>
            </a:r>
          </a:p>
          <a:p>
            <a:pPr indent="457200" latinLnBrk="1"/>
            <a:r>
              <a:rPr lang="zh-CN" altLang="zh-CN" dirty="0"/>
              <a:t>如果使用虚拟机进行的安装，则建议安装虚拟机工具以及进行快照的拍摄。</a:t>
            </a:r>
          </a:p>
          <a:p>
            <a:pPr indent="457200" latinLnBrk="1"/>
            <a:r>
              <a:rPr lang="en-US" altLang="zh-CN" b="1" dirty="0"/>
              <a:t>1. </a:t>
            </a:r>
            <a:r>
              <a:rPr lang="zh-CN" altLang="zh-CN" b="1" dirty="0"/>
              <a:t>安装虚拟机工具</a:t>
            </a:r>
          </a:p>
          <a:p>
            <a:pPr indent="457200" latinLnBrk="1"/>
            <a:r>
              <a:rPr lang="zh-CN" altLang="zh-CN" dirty="0"/>
              <a:t>虚拟机工具，也叫做“</a:t>
            </a:r>
            <a:r>
              <a:rPr lang="en-US" altLang="zh-CN" dirty="0"/>
              <a:t>VMware Tools</a:t>
            </a:r>
            <a:r>
              <a:rPr lang="zh-CN" altLang="zh-CN" dirty="0"/>
              <a:t>”，主要的功能是：实现真实机和虚拟机之间文件传输；随意调整虚拟机显示的尺寸，增强虚拟显卡的显示效果。</a:t>
            </a:r>
          </a:p>
          <a:p>
            <a:pPr indent="457200"/>
            <a:r>
              <a:rPr lang="zh-CN" altLang="zh-CN" dirty="0"/>
              <a:t>不过建议读者安装</a:t>
            </a:r>
            <a:r>
              <a:rPr lang="en-US" altLang="zh-CN" dirty="0"/>
              <a:t>open-</a:t>
            </a:r>
            <a:r>
              <a:rPr lang="en-US" altLang="zh-CN" dirty="0" err="1"/>
              <a:t>vm</a:t>
            </a:r>
            <a:r>
              <a:rPr lang="en-US" altLang="zh-CN" dirty="0"/>
              <a:t>-tools</a:t>
            </a:r>
            <a:r>
              <a:rPr lang="zh-CN" altLang="zh-CN" dirty="0"/>
              <a:t>，是</a:t>
            </a:r>
            <a:r>
              <a:rPr lang="en-US" altLang="zh-CN" dirty="0"/>
              <a:t>VMware Tools</a:t>
            </a:r>
            <a:r>
              <a:rPr lang="zh-CN" altLang="zh-CN" dirty="0"/>
              <a:t>开源版本，安装方便。</a:t>
            </a:r>
            <a:endParaRPr lang="en-US" altLang="zh-CN" dirty="0"/>
          </a:p>
          <a:p>
            <a:pPr indent="457200" latinLnBrk="1"/>
            <a:r>
              <a:rPr lang="en-US" altLang="zh-CN" b="1" dirty="0"/>
              <a:t>2. </a:t>
            </a:r>
            <a:r>
              <a:rPr lang="zh-CN" altLang="zh-CN" b="1" dirty="0"/>
              <a:t>拍摄快照</a:t>
            </a:r>
          </a:p>
          <a:p>
            <a:pPr indent="457200"/>
            <a:r>
              <a:rPr lang="zh-CN" altLang="zh-CN" dirty="0"/>
              <a:t>拍摄快照就是为虚拟机当前的状态创建备份，可以随时拍摄快照，并可以随时还原到快照状态。</a:t>
            </a:r>
            <a:endParaRPr lang="en-US" altLang="zh-CN" dirty="0"/>
          </a:p>
          <a:p>
            <a:pPr indent="457200" latinLnBrk="1"/>
            <a:r>
              <a:rPr lang="en-US" altLang="zh-CN" b="1" dirty="0"/>
              <a:t>3. </a:t>
            </a:r>
            <a:r>
              <a:rPr lang="zh-CN" altLang="zh-CN" b="1" dirty="0"/>
              <a:t>还原快照</a:t>
            </a:r>
          </a:p>
          <a:p>
            <a:pPr indent="457200"/>
            <a:r>
              <a:rPr lang="zh-CN" altLang="zh-CN" dirty="0"/>
              <a:t>只要电脑的存储空间足够，就可以拍摄多个快照。</a:t>
            </a:r>
          </a:p>
        </p:txBody>
      </p:sp>
    </p:spTree>
    <p:extLst>
      <p:ext uri="{BB962C8B-B14F-4D97-AF65-F5344CB8AC3E}">
        <p14:creationId xmlns:p14="http://schemas.microsoft.com/office/powerpoint/2010/main" val="10062398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0975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792229" y="549275"/>
            <a:ext cx="869270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a:t>
            </a:r>
            <a:r>
              <a:rPr lang="zh-CN" altLang="zh-CN" dirty="0"/>
              <a:t>在服务器领域使用比较多的操作系统是（）。</a:t>
            </a:r>
          </a:p>
          <a:p>
            <a:pPr indent="457200" latinLnBrk="1"/>
            <a:r>
              <a:rPr lang="en-US" altLang="zh-CN" dirty="0"/>
              <a:t>A</a:t>
            </a:r>
            <a:r>
              <a:rPr lang="zh-CN" altLang="zh-CN" dirty="0"/>
              <a:t>．</a:t>
            </a:r>
            <a:r>
              <a:rPr lang="en-US" altLang="zh-CN" dirty="0"/>
              <a:t>UNIX             </a:t>
            </a:r>
            <a:r>
              <a:rPr lang="en-US" altLang="zh-CN" dirty="0" err="1"/>
              <a:t>B.Windows</a:t>
            </a:r>
            <a:r>
              <a:rPr lang="en-US" altLang="zh-CN" dirty="0"/>
              <a:t>           </a:t>
            </a:r>
            <a:r>
              <a:rPr lang="en-US" altLang="zh-CN" dirty="0" err="1"/>
              <a:t>C.Linux</a:t>
            </a:r>
            <a:r>
              <a:rPr lang="en-US" altLang="zh-CN" dirty="0"/>
              <a:t>             D.MACOS</a:t>
            </a:r>
            <a:endParaRPr lang="zh-CN" altLang="zh-CN" dirty="0"/>
          </a:p>
          <a:p>
            <a:pPr indent="457200" latinLnBrk="1"/>
            <a:r>
              <a:rPr lang="en-US" altLang="zh-CN" dirty="0"/>
              <a:t>2.</a:t>
            </a:r>
            <a:r>
              <a:rPr lang="zh-CN" altLang="zh-CN" dirty="0"/>
              <a:t>不属于</a:t>
            </a:r>
            <a:r>
              <a:rPr lang="en-US" altLang="zh-CN" dirty="0"/>
              <a:t>Linux</a:t>
            </a:r>
            <a:r>
              <a:rPr lang="zh-CN" altLang="zh-CN" dirty="0"/>
              <a:t>操作系统的是（）。</a:t>
            </a:r>
          </a:p>
          <a:p>
            <a:pPr indent="457200" latinLnBrk="1"/>
            <a:r>
              <a:rPr lang="en-US" altLang="zh-CN" dirty="0"/>
              <a:t>A</a:t>
            </a:r>
            <a:r>
              <a:rPr lang="zh-CN" altLang="zh-CN" dirty="0"/>
              <a:t>．</a:t>
            </a:r>
            <a:r>
              <a:rPr lang="en-US" altLang="zh-CN" dirty="0"/>
              <a:t>Debian           </a:t>
            </a:r>
            <a:r>
              <a:rPr lang="en-US" altLang="zh-CN" dirty="0" err="1"/>
              <a:t>B.Ubuntu</a:t>
            </a:r>
            <a:r>
              <a:rPr lang="en-US" altLang="zh-CN" dirty="0"/>
              <a:t>             </a:t>
            </a:r>
            <a:r>
              <a:rPr lang="en-US" altLang="zh-CN" dirty="0" err="1"/>
              <a:t>C.Symbian</a:t>
            </a:r>
            <a:r>
              <a:rPr lang="en-US" altLang="zh-CN" dirty="0"/>
              <a:t>        D.RHEL</a:t>
            </a:r>
            <a:endParaRPr lang="zh-CN" altLang="zh-CN" dirty="0"/>
          </a:p>
          <a:p>
            <a:pPr indent="457200" latinLnBrk="1"/>
            <a:r>
              <a:rPr lang="zh-CN" altLang="zh-CN" dirty="0"/>
              <a:t>二、多选题：</a:t>
            </a:r>
          </a:p>
          <a:p>
            <a:pPr lvl="0" indent="457200" latinLnBrk="1"/>
            <a:r>
              <a:rPr lang="en-US" altLang="zh-CN" dirty="0"/>
              <a:t>1.</a:t>
            </a:r>
            <a:r>
              <a:rPr lang="zh-CN" altLang="zh-CN" dirty="0"/>
              <a:t>自由软件是一种可以不受限制，自由（）的系统。</a:t>
            </a:r>
          </a:p>
          <a:p>
            <a:pPr indent="457200" latinLnBrk="1"/>
            <a:r>
              <a:rPr lang="en-US" altLang="zh-CN" dirty="0"/>
              <a:t>A</a:t>
            </a:r>
            <a:r>
              <a:rPr lang="zh-CN" altLang="zh-CN" dirty="0"/>
              <a:t>．使用</a:t>
            </a:r>
            <a:r>
              <a:rPr lang="en-US" altLang="zh-CN" dirty="0"/>
              <a:t>             B.</a:t>
            </a:r>
            <a:r>
              <a:rPr lang="zh-CN" altLang="zh-CN" dirty="0"/>
              <a:t>复制</a:t>
            </a:r>
            <a:r>
              <a:rPr lang="en-US" altLang="zh-CN" dirty="0"/>
              <a:t>               C.</a:t>
            </a:r>
            <a:r>
              <a:rPr lang="zh-CN" altLang="zh-CN" dirty="0"/>
              <a:t>研究</a:t>
            </a:r>
            <a:r>
              <a:rPr lang="en-US" altLang="zh-CN" dirty="0"/>
              <a:t>              D.</a:t>
            </a:r>
            <a:r>
              <a:rPr lang="zh-CN" altLang="zh-CN" dirty="0"/>
              <a:t>修改和分发</a:t>
            </a:r>
          </a:p>
          <a:p>
            <a:pPr lvl="0" indent="457200" latinLnBrk="1"/>
            <a:r>
              <a:rPr lang="en-US" altLang="zh-CN" dirty="0"/>
              <a:t>2.Linux</a:t>
            </a:r>
            <a:r>
              <a:rPr lang="zh-CN" altLang="zh-CN" dirty="0"/>
              <a:t>主要的应用领域有（）。</a:t>
            </a:r>
          </a:p>
          <a:p>
            <a:pPr lvl="0" indent="457200" latinLnBrk="1"/>
            <a:r>
              <a:rPr lang="en-US" altLang="zh-CN" dirty="0"/>
              <a:t>A.</a:t>
            </a:r>
            <a:r>
              <a:rPr lang="zh-CN" altLang="zh-CN" dirty="0"/>
              <a:t>服务器 </a:t>
            </a:r>
            <a:r>
              <a:rPr lang="en-US" altLang="zh-CN" dirty="0"/>
              <a:t>          B.</a:t>
            </a:r>
            <a:r>
              <a:rPr lang="zh-CN" altLang="zh-CN" dirty="0"/>
              <a:t>嵌入式开发</a:t>
            </a:r>
            <a:r>
              <a:rPr lang="en-US" altLang="zh-CN" dirty="0"/>
              <a:t>       C.</a:t>
            </a:r>
            <a:r>
              <a:rPr lang="zh-CN" altLang="zh-CN" dirty="0"/>
              <a:t>桌面 </a:t>
            </a:r>
            <a:r>
              <a:rPr lang="en-US" altLang="zh-CN" dirty="0"/>
              <a:t>         D.</a:t>
            </a:r>
            <a:r>
              <a:rPr lang="zh-CN" altLang="zh-CN" dirty="0"/>
              <a:t>移动终端</a:t>
            </a:r>
            <a:endParaRPr lang="en-US" altLang="zh-CN" dirty="0"/>
          </a:p>
          <a:p>
            <a:pPr lvl="0" indent="457200" latinLnBrk="1"/>
            <a:r>
              <a:rPr lang="en-US" altLang="zh-CN" dirty="0"/>
              <a:t>3.Linux</a:t>
            </a:r>
            <a:r>
              <a:rPr lang="zh-CN" altLang="zh-CN" dirty="0"/>
              <a:t>的特点有（）。</a:t>
            </a:r>
          </a:p>
          <a:p>
            <a:pPr indent="457200" latinLnBrk="1"/>
            <a:r>
              <a:rPr lang="en-US" altLang="zh-CN" dirty="0"/>
              <a:t>A.</a:t>
            </a:r>
            <a:r>
              <a:rPr lang="zh-CN" altLang="zh-CN" dirty="0"/>
              <a:t>开放、免费</a:t>
            </a:r>
            <a:r>
              <a:rPr lang="en-US" altLang="zh-CN" dirty="0"/>
              <a:t>        B.</a:t>
            </a:r>
            <a:r>
              <a:rPr lang="zh-CN" altLang="zh-CN" dirty="0"/>
              <a:t>多用户多任务</a:t>
            </a:r>
            <a:r>
              <a:rPr lang="en-US" altLang="zh-CN" dirty="0"/>
              <a:t>        C.</a:t>
            </a:r>
            <a:r>
              <a:rPr lang="zh-CN" altLang="zh-CN" dirty="0"/>
              <a:t>良好用户界面      </a:t>
            </a:r>
            <a:r>
              <a:rPr lang="en-US" altLang="zh-CN" dirty="0"/>
              <a:t>D.</a:t>
            </a:r>
            <a:r>
              <a:rPr lang="zh-CN" altLang="zh-CN" dirty="0"/>
              <a:t>安全</a:t>
            </a:r>
          </a:p>
        </p:txBody>
      </p:sp>
    </p:spTree>
    <p:extLst>
      <p:ext uri="{BB962C8B-B14F-4D97-AF65-F5344CB8AC3E}">
        <p14:creationId xmlns:p14="http://schemas.microsoft.com/office/powerpoint/2010/main" val="14363569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72498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266815" y="1606225"/>
            <a:ext cx="9658369"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4. Linux</a:t>
            </a:r>
            <a:r>
              <a:rPr lang="zh-CN" altLang="zh-CN" dirty="0"/>
              <a:t>的内核版本号包括（）</a:t>
            </a:r>
          </a:p>
          <a:p>
            <a:pPr indent="457200" latinLnBrk="1"/>
            <a:r>
              <a:rPr lang="en-US" altLang="zh-CN" dirty="0"/>
              <a:t>A.</a:t>
            </a:r>
            <a:r>
              <a:rPr lang="zh-CN" altLang="zh-CN" dirty="0"/>
              <a:t>主版本号 </a:t>
            </a:r>
            <a:r>
              <a:rPr lang="en-US" altLang="zh-CN" dirty="0"/>
              <a:t>         B.</a:t>
            </a:r>
            <a:r>
              <a:rPr lang="zh-CN" altLang="zh-CN" dirty="0"/>
              <a:t>次版本号</a:t>
            </a:r>
            <a:r>
              <a:rPr lang="en-US" altLang="zh-CN" dirty="0"/>
              <a:t>        C.</a:t>
            </a:r>
            <a:r>
              <a:rPr lang="zh-CN" altLang="zh-CN" dirty="0"/>
              <a:t>修订版本号  </a:t>
            </a:r>
            <a:r>
              <a:rPr lang="en-US" altLang="zh-CN" dirty="0"/>
              <a:t>       D.</a:t>
            </a:r>
            <a:r>
              <a:rPr lang="zh-CN" altLang="zh-CN" dirty="0"/>
              <a:t>发行版本号</a:t>
            </a:r>
          </a:p>
          <a:p>
            <a:pPr indent="457200" latinLnBrk="1"/>
            <a:r>
              <a:rPr lang="zh-CN" altLang="zh-CN" dirty="0"/>
              <a:t>三、简答题：</a:t>
            </a:r>
          </a:p>
          <a:p>
            <a:pPr lvl="0" indent="457200" latinLnBrk="1"/>
            <a:r>
              <a:rPr lang="en-US" altLang="zh-CN" dirty="0"/>
              <a:t>1. </a:t>
            </a:r>
            <a:r>
              <a:rPr lang="zh-CN" altLang="zh-CN" dirty="0"/>
              <a:t>简述开源与免费的关系。</a:t>
            </a:r>
          </a:p>
          <a:p>
            <a:pPr lvl="0" indent="457200" latinLnBrk="1"/>
            <a:r>
              <a:rPr lang="en-US" altLang="zh-CN" dirty="0"/>
              <a:t>2. </a:t>
            </a:r>
            <a:r>
              <a:rPr lang="zh-CN" altLang="zh-CN" dirty="0"/>
              <a:t>简述</a:t>
            </a:r>
            <a:r>
              <a:rPr lang="en-US" altLang="zh-CN" dirty="0"/>
              <a:t>Linux</a:t>
            </a:r>
            <a:r>
              <a:rPr lang="zh-CN" altLang="zh-CN" dirty="0"/>
              <a:t>发行版的含义。</a:t>
            </a:r>
          </a:p>
          <a:p>
            <a:pPr indent="457200" latinLnBrk="1"/>
            <a:r>
              <a:rPr lang="zh-CN" altLang="zh-CN" dirty="0"/>
              <a:t>四、试一试：</a:t>
            </a:r>
          </a:p>
          <a:p>
            <a:pPr indent="457200" latinLnBrk="1"/>
            <a:r>
              <a:rPr lang="en-US" altLang="zh-CN" dirty="0"/>
              <a:t>1. </a:t>
            </a:r>
            <a:r>
              <a:rPr lang="zh-CN" altLang="zh-CN" dirty="0"/>
              <a:t>按照</a:t>
            </a:r>
            <a:r>
              <a:rPr lang="en-US" altLang="zh-CN" dirty="0"/>
              <a:t>1.4.4</a:t>
            </a:r>
            <a:r>
              <a:rPr lang="zh-CN" altLang="zh-CN" dirty="0"/>
              <a:t>中的内容，在</a:t>
            </a:r>
            <a:r>
              <a:rPr lang="en-US" altLang="zh-CN" dirty="0"/>
              <a:t>VMware Workstation Pro</a:t>
            </a:r>
            <a:r>
              <a:rPr lang="zh-CN" altLang="zh-CN" dirty="0"/>
              <a:t>中，配置</a:t>
            </a:r>
            <a:r>
              <a:rPr lang="en-US" altLang="zh-CN" dirty="0"/>
              <a:t>Ubuntu</a:t>
            </a:r>
            <a:r>
              <a:rPr lang="zh-CN" altLang="zh-CN" dirty="0"/>
              <a:t>安装环境。</a:t>
            </a:r>
          </a:p>
          <a:p>
            <a:pPr indent="457200" latinLnBrk="1"/>
            <a:r>
              <a:rPr lang="en-US" altLang="zh-CN" dirty="0"/>
              <a:t>2. </a:t>
            </a:r>
            <a:r>
              <a:rPr lang="zh-CN" altLang="zh-CN" dirty="0"/>
              <a:t>按照</a:t>
            </a:r>
            <a:r>
              <a:rPr lang="en-US" altLang="zh-CN" dirty="0"/>
              <a:t>1.4.5</a:t>
            </a:r>
            <a:r>
              <a:rPr lang="zh-CN" altLang="zh-CN" dirty="0"/>
              <a:t>中的内容，为</a:t>
            </a:r>
            <a:r>
              <a:rPr lang="en-US" altLang="zh-CN" dirty="0"/>
              <a:t>Ubuntu</a:t>
            </a:r>
            <a:r>
              <a:rPr lang="zh-CN" altLang="zh-CN" dirty="0"/>
              <a:t>系统安装</a:t>
            </a:r>
            <a:r>
              <a:rPr lang="en-US" altLang="zh-CN" dirty="0"/>
              <a:t>VMware Tools</a:t>
            </a:r>
            <a:r>
              <a:rPr lang="zh-CN" altLang="zh-CN" dirty="0"/>
              <a:t>并拍摄快照。</a:t>
            </a:r>
          </a:p>
        </p:txBody>
      </p:sp>
    </p:spTree>
    <p:extLst>
      <p:ext uri="{BB962C8B-B14F-4D97-AF65-F5344CB8AC3E}">
        <p14:creationId xmlns:p14="http://schemas.microsoft.com/office/powerpoint/2010/main" val="15739143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60652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164303" y="3972975"/>
            <a:ext cx="3094117" cy="830997"/>
          </a:xfrm>
          <a:prstGeom prst="rect">
            <a:avLst/>
          </a:prstGeom>
        </p:spPr>
        <p:txBody>
          <a:bodyPr wrap="none">
            <a:spAutoFit/>
          </a:bodyPr>
          <a:lstStyle/>
          <a:p>
            <a:r>
              <a:rPr lang="en-US" altLang="zh-CN" sz="4800" b="1" dirty="0"/>
              <a:t>Linux</a:t>
            </a:r>
            <a:r>
              <a:rPr lang="zh-CN" altLang="zh-CN" sz="4800" b="1" dirty="0"/>
              <a:t>简介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91916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21738" y="477836"/>
            <a:ext cx="546479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1.1.1 Linux</a:t>
            </a:r>
            <a:r>
              <a:rPr lang="zh-CN" altLang="zh-CN" b="1" dirty="0"/>
              <a:t>与</a:t>
            </a:r>
            <a:r>
              <a:rPr lang="en-US" altLang="zh-CN" b="1" dirty="0"/>
              <a:t>UNIX</a:t>
            </a:r>
            <a:endParaRPr lang="zh-CN" altLang="zh-CN" b="1" dirty="0"/>
          </a:p>
          <a:p>
            <a:pPr indent="457200" latinLnBrk="1"/>
            <a:r>
              <a:rPr lang="zh-CN" altLang="zh-CN" dirty="0"/>
              <a:t>提到</a:t>
            </a:r>
            <a:r>
              <a:rPr lang="en-US" altLang="zh-CN" dirty="0"/>
              <a:t>Linux</a:t>
            </a:r>
            <a:r>
              <a:rPr lang="zh-CN" altLang="zh-CN" dirty="0"/>
              <a:t>，首先要知道的就是</a:t>
            </a:r>
            <a:r>
              <a:rPr lang="en-US" altLang="zh-CN" dirty="0"/>
              <a:t>UNIX</a:t>
            </a:r>
            <a:r>
              <a:rPr lang="zh-CN" altLang="zh-CN" dirty="0"/>
              <a:t>，</a:t>
            </a:r>
            <a:r>
              <a:rPr lang="en-US" altLang="zh-CN" dirty="0"/>
              <a:t>UNIX</a:t>
            </a:r>
            <a:r>
              <a:rPr lang="zh-CN" altLang="zh-CN" dirty="0"/>
              <a:t>是</a:t>
            </a:r>
            <a:r>
              <a:rPr lang="en-US" altLang="zh-CN" dirty="0"/>
              <a:t>20</a:t>
            </a:r>
            <a:r>
              <a:rPr lang="zh-CN" altLang="zh-CN" dirty="0"/>
              <a:t>世纪</a:t>
            </a:r>
            <a:r>
              <a:rPr lang="en-US" altLang="zh-CN" dirty="0"/>
              <a:t>60</a:t>
            </a:r>
            <a:r>
              <a:rPr lang="zh-CN" altLang="zh-CN" dirty="0"/>
              <a:t>年代末、</a:t>
            </a:r>
            <a:r>
              <a:rPr lang="en-US" altLang="zh-CN" dirty="0"/>
              <a:t>70</a:t>
            </a:r>
            <a:r>
              <a:rPr lang="zh-CN" altLang="zh-CN" dirty="0"/>
              <a:t>年代初出现的一个操作系统。</a:t>
            </a:r>
            <a:r>
              <a:rPr lang="en-US" altLang="zh-CN" dirty="0"/>
              <a:t>UNIX</a:t>
            </a:r>
            <a:r>
              <a:rPr lang="zh-CN" altLang="zh-CN" dirty="0"/>
              <a:t>操作系统由</a:t>
            </a:r>
            <a:r>
              <a:rPr lang="en-US" altLang="zh-CN" dirty="0"/>
              <a:t>AT&amp;T</a:t>
            </a:r>
            <a:r>
              <a:rPr lang="zh-CN" altLang="zh-CN" dirty="0"/>
              <a:t>贝尔实验室的丹尼斯</a:t>
            </a:r>
            <a:r>
              <a:rPr lang="en-US" altLang="zh-CN" dirty="0"/>
              <a:t>·</a:t>
            </a:r>
            <a:r>
              <a:rPr lang="zh-CN" altLang="zh-CN" dirty="0"/>
              <a:t>里奇（</a:t>
            </a:r>
            <a:r>
              <a:rPr lang="en-US" altLang="zh-CN" dirty="0"/>
              <a:t>Dennis Ritchie</a:t>
            </a:r>
            <a:r>
              <a:rPr lang="zh-CN" altLang="zh-CN" dirty="0"/>
              <a:t>）和肯</a:t>
            </a:r>
            <a:r>
              <a:rPr lang="en-US" altLang="zh-CN" dirty="0"/>
              <a:t>·</a:t>
            </a:r>
            <a:r>
              <a:rPr lang="zh-CN" altLang="zh-CN" dirty="0"/>
              <a:t>汤普森（</a:t>
            </a:r>
            <a:r>
              <a:rPr lang="en-US" altLang="zh-CN" dirty="0"/>
              <a:t>Ken Thompson</a:t>
            </a:r>
            <a:r>
              <a:rPr lang="zh-CN" altLang="zh-CN" dirty="0"/>
              <a:t>）根据</a:t>
            </a:r>
            <a:r>
              <a:rPr lang="en-US" altLang="zh-CN" dirty="0"/>
              <a:t>Multics</a:t>
            </a:r>
            <a:r>
              <a:rPr lang="zh-CN" altLang="zh-CN" dirty="0"/>
              <a:t>系统创建。除了作为网络操作系统之外，还可以作为单机操作系统使用。</a:t>
            </a:r>
            <a:r>
              <a:rPr lang="en-US" altLang="zh-CN" dirty="0"/>
              <a:t>UNIX</a:t>
            </a:r>
            <a:r>
              <a:rPr lang="zh-CN" altLang="zh-CN" dirty="0"/>
              <a:t>作为一种开发平台和台式操作系统获得了广泛使用，主要用于工程应用和科学计算等领域。当然，现在很多耳熟能详的操作系统，如</a:t>
            </a:r>
            <a:r>
              <a:rPr lang="en-US" altLang="zh-CN" dirty="0"/>
              <a:t>Windows</a:t>
            </a:r>
            <a:r>
              <a:rPr lang="zh-CN" altLang="zh-CN" dirty="0"/>
              <a:t>、</a:t>
            </a:r>
            <a:r>
              <a:rPr lang="en-US" altLang="zh-CN" dirty="0"/>
              <a:t>MAC OS</a:t>
            </a:r>
            <a:r>
              <a:rPr lang="zh-CN" altLang="zh-CN" dirty="0"/>
              <a:t>、</a:t>
            </a:r>
            <a:r>
              <a:rPr lang="en-US" altLang="zh-CN" dirty="0"/>
              <a:t>Linux</a:t>
            </a:r>
            <a:r>
              <a:rPr lang="zh-CN" altLang="zh-CN" dirty="0"/>
              <a:t>都参考了该系统。操作系统之间的关系。</a:t>
            </a:r>
          </a:p>
        </p:txBody>
      </p:sp>
      <p:pic>
        <p:nvPicPr>
          <p:cNvPr id="1026" name="Picture 2">
            <a:extLst>
              <a:ext uri="{FF2B5EF4-FFF2-40B4-BE49-F238E27FC236}">
                <a16:creationId xmlns:a16="http://schemas.microsoft.com/office/drawing/2014/main" id="{9262C02B-108C-463F-BFDE-EDEF9E3771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9385" y="2088356"/>
            <a:ext cx="4833373"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07486" y="2096289"/>
            <a:ext cx="8177028" cy="195103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Linux</a:t>
            </a:r>
            <a:r>
              <a:rPr lang="zh-CN" altLang="zh-CN" dirty="0"/>
              <a:t>是在</a:t>
            </a:r>
            <a:r>
              <a:rPr lang="en-US" altLang="zh-CN" dirty="0"/>
              <a:t>UNIX</a:t>
            </a:r>
            <a:r>
              <a:rPr lang="zh-CN" altLang="zh-CN" dirty="0"/>
              <a:t>的基础上发展起来的，二者的最大区别为：前者是开发源代码的自由软件，而后者是对源代码实行知识产权保护的传统商业软件。这种不同体现在：用户对前者有很高的自主权，可以自己编写源代码和修改源代码；对后者却只有使用权，而无修改权。</a:t>
            </a:r>
          </a:p>
        </p:txBody>
      </p:sp>
    </p:spTree>
    <p:extLst>
      <p:ext uri="{BB962C8B-B14F-4D97-AF65-F5344CB8AC3E}">
        <p14:creationId xmlns:p14="http://schemas.microsoft.com/office/powerpoint/2010/main" val="4284892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9981" y="492123"/>
            <a:ext cx="883203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1.1.2 Linux</a:t>
            </a:r>
            <a:r>
              <a:rPr lang="zh-CN" altLang="zh-CN" b="1" dirty="0"/>
              <a:t>发展历史</a:t>
            </a:r>
          </a:p>
          <a:p>
            <a:pPr indent="457200" latinLnBrk="1"/>
            <a:r>
              <a:rPr lang="en-US" altLang="zh-CN" dirty="0"/>
              <a:t>Linux</a:t>
            </a:r>
            <a:r>
              <a:rPr lang="zh-CN" altLang="zh-CN" dirty="0"/>
              <a:t>操作系统的诞生、发展和成长过程始终依赖着五个重要支柱：</a:t>
            </a:r>
            <a:r>
              <a:rPr lang="en-US" altLang="zh-CN" dirty="0"/>
              <a:t>Unix</a:t>
            </a:r>
            <a:r>
              <a:rPr lang="zh-CN" altLang="zh-CN" dirty="0"/>
              <a:t>操作系统、</a:t>
            </a:r>
            <a:r>
              <a:rPr lang="en-US" altLang="zh-CN" dirty="0"/>
              <a:t>MINIX</a:t>
            </a:r>
            <a:r>
              <a:rPr lang="zh-CN" altLang="zh-CN" dirty="0"/>
              <a:t>操作系统、</a:t>
            </a:r>
            <a:r>
              <a:rPr lang="en-US" altLang="zh-CN" dirty="0"/>
              <a:t>GNU</a:t>
            </a:r>
            <a:r>
              <a:rPr lang="zh-CN" altLang="zh-CN" dirty="0"/>
              <a:t>计划、</a:t>
            </a:r>
            <a:r>
              <a:rPr lang="en-US" altLang="zh-CN" dirty="0"/>
              <a:t>POSIX</a:t>
            </a:r>
            <a:r>
              <a:rPr lang="zh-CN" altLang="zh-CN" dirty="0"/>
              <a:t>标准和</a:t>
            </a:r>
            <a:r>
              <a:rPr lang="en-US" altLang="zh-CN" dirty="0"/>
              <a:t>Internet</a:t>
            </a:r>
            <a:r>
              <a:rPr lang="zh-CN" altLang="zh-CN" dirty="0"/>
              <a:t>网络。</a:t>
            </a:r>
          </a:p>
          <a:p>
            <a:pPr indent="457200" latinLnBrk="1"/>
            <a:r>
              <a:rPr lang="en-US" altLang="zh-CN" dirty="0"/>
              <a:t>20</a:t>
            </a:r>
            <a:r>
              <a:rPr lang="zh-CN" altLang="zh-CN" dirty="0"/>
              <a:t>世纪</a:t>
            </a:r>
            <a:r>
              <a:rPr lang="en-US" altLang="zh-CN" dirty="0"/>
              <a:t>80</a:t>
            </a:r>
            <a:r>
              <a:rPr lang="zh-CN" altLang="zh-CN" dirty="0"/>
              <a:t>年代，计算机硬件的性能不断提高，</a:t>
            </a:r>
            <a:r>
              <a:rPr lang="en-US" altLang="zh-CN" dirty="0"/>
              <a:t>PC</a:t>
            </a:r>
            <a:r>
              <a:rPr lang="zh-CN" altLang="zh-CN" dirty="0"/>
              <a:t>的市场不断扩大，当时可供计算机选用的操作系统主要有</a:t>
            </a:r>
            <a:r>
              <a:rPr lang="en-US" altLang="zh-CN" dirty="0"/>
              <a:t>Unix</a:t>
            </a:r>
            <a:r>
              <a:rPr lang="zh-CN" altLang="zh-CN" dirty="0"/>
              <a:t>、</a:t>
            </a:r>
            <a:r>
              <a:rPr lang="en-US" altLang="zh-CN" dirty="0"/>
              <a:t>DOS</a:t>
            </a:r>
            <a:r>
              <a:rPr lang="zh-CN" altLang="zh-CN" dirty="0"/>
              <a:t>和</a:t>
            </a:r>
            <a:r>
              <a:rPr lang="en-US" altLang="zh-CN" dirty="0"/>
              <a:t>iOS</a:t>
            </a:r>
            <a:r>
              <a:rPr lang="zh-CN" altLang="zh-CN" dirty="0"/>
              <a:t>这几种。</a:t>
            </a:r>
            <a:r>
              <a:rPr lang="en-US" altLang="zh-CN" dirty="0"/>
              <a:t>Unix</a:t>
            </a:r>
            <a:r>
              <a:rPr lang="zh-CN" altLang="zh-CN" dirty="0"/>
              <a:t>价格昂贵，不能运行于</a:t>
            </a:r>
            <a:r>
              <a:rPr lang="en-US" altLang="zh-CN" dirty="0"/>
              <a:t>PC</a:t>
            </a:r>
            <a:r>
              <a:rPr lang="zh-CN" altLang="zh-CN" dirty="0"/>
              <a:t>；</a:t>
            </a:r>
            <a:r>
              <a:rPr lang="en-US" altLang="zh-CN" dirty="0"/>
              <a:t>DOS</a:t>
            </a:r>
            <a:r>
              <a:rPr lang="zh-CN" altLang="zh-CN" dirty="0"/>
              <a:t>显得简陋，且源代码被软件厂商严格保密；</a:t>
            </a:r>
            <a:r>
              <a:rPr lang="en-US" altLang="zh-CN" dirty="0"/>
              <a:t>MacOS</a:t>
            </a:r>
            <a:r>
              <a:rPr lang="zh-CN" altLang="zh-CN" dirty="0"/>
              <a:t>是一种专门用于苹果计算机的操作系统。此时，计算机科学领域迫切需要一个更加完善、强大、廉价和完全开放的操作系统。</a:t>
            </a:r>
          </a:p>
          <a:p>
            <a:pPr indent="457200" latinLnBrk="1"/>
            <a:r>
              <a:rPr lang="zh-CN" altLang="zh-CN" dirty="0"/>
              <a:t>由于供教学使用的典型操作系统很少，因此当时在荷兰当教授的美国人</a:t>
            </a:r>
            <a:r>
              <a:rPr lang="en-US" altLang="zh-CN" dirty="0" err="1"/>
              <a:t>AndrewS.Tanenbaum</a:t>
            </a:r>
            <a:r>
              <a:rPr lang="zh-CN" altLang="zh-CN" dirty="0"/>
              <a:t>编写了一个操作系统，名为</a:t>
            </a:r>
            <a:r>
              <a:rPr lang="en-US" altLang="zh-CN" dirty="0"/>
              <a:t>MINIX</a:t>
            </a:r>
            <a:r>
              <a:rPr lang="zh-CN" altLang="zh-CN" dirty="0"/>
              <a:t>，为了向学生讲述操作系统内部工作原理。</a:t>
            </a:r>
            <a:r>
              <a:rPr lang="en-US" altLang="zh-CN" dirty="0"/>
              <a:t>MINIX</a:t>
            </a:r>
            <a:r>
              <a:rPr lang="zh-CN" altLang="zh-CN" dirty="0"/>
              <a:t>只是一个用于教学目的的简单操作系统，然而最大的好处就是公开源代码。</a:t>
            </a:r>
          </a:p>
        </p:txBody>
      </p:sp>
    </p:spTree>
    <p:extLst>
      <p:ext uri="{BB962C8B-B14F-4D97-AF65-F5344CB8AC3E}">
        <p14:creationId xmlns:p14="http://schemas.microsoft.com/office/powerpoint/2010/main" val="1251364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43754" y="811473"/>
            <a:ext cx="8832038"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1.1.3 GNU</a:t>
            </a:r>
            <a:r>
              <a:rPr lang="zh-CN" altLang="zh-CN" b="1" dirty="0"/>
              <a:t>计划与自由软件</a:t>
            </a:r>
          </a:p>
          <a:p>
            <a:pPr indent="457200" latinLnBrk="1"/>
            <a:r>
              <a:rPr lang="en-US" altLang="zh-CN" dirty="0"/>
              <a:t>Linux</a:t>
            </a:r>
            <a:r>
              <a:rPr lang="zh-CN" altLang="zh-CN" dirty="0"/>
              <a:t>的发展是和</a:t>
            </a:r>
            <a:r>
              <a:rPr lang="en-US" altLang="zh-CN" dirty="0"/>
              <a:t>GNU</a:t>
            </a:r>
            <a:r>
              <a:rPr lang="zh-CN" altLang="zh-CN" dirty="0"/>
              <a:t>计划紧密联系在一起的。</a:t>
            </a:r>
            <a:r>
              <a:rPr lang="en-US" altLang="zh-CN" dirty="0"/>
              <a:t>Linux</a:t>
            </a:r>
            <a:r>
              <a:rPr lang="zh-CN" altLang="zh-CN" dirty="0"/>
              <a:t>内核从一开始就是按照公开的</a:t>
            </a:r>
            <a:r>
              <a:rPr lang="en-US" altLang="zh-CN" dirty="0"/>
              <a:t>POSIX</a:t>
            </a:r>
            <a:r>
              <a:rPr lang="zh-CN" altLang="zh-CN" dirty="0"/>
              <a:t>标准编写的，并且大量使用了来自自由软件基金会的</a:t>
            </a:r>
            <a:r>
              <a:rPr lang="en-US" altLang="zh-CN" dirty="0"/>
              <a:t>GNU</a:t>
            </a:r>
            <a:r>
              <a:rPr lang="zh-CN" altLang="zh-CN" dirty="0"/>
              <a:t>软件，同时</a:t>
            </a:r>
            <a:r>
              <a:rPr lang="en-US" altLang="zh-CN" dirty="0"/>
              <a:t>Linux</a:t>
            </a:r>
            <a:r>
              <a:rPr lang="zh-CN" altLang="zh-CN" dirty="0"/>
              <a:t>自身也是用它们构造而成的。</a:t>
            </a:r>
          </a:p>
        </p:txBody>
      </p:sp>
      <p:pic>
        <p:nvPicPr>
          <p:cNvPr id="2050" name="Picture 2" descr="What Is GNU In GNU/Linux?">
            <a:extLst>
              <a:ext uri="{FF2B5EF4-FFF2-40B4-BE49-F238E27FC236}">
                <a16:creationId xmlns:a16="http://schemas.microsoft.com/office/drawing/2014/main" id="{9F4FBAF2-C404-417E-8607-C97E656E53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7156" y="2914136"/>
            <a:ext cx="4837685" cy="278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079238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1201</TotalTime>
  <Words>4502</Words>
  <Application>Microsoft Office PowerPoint</Application>
  <PresentationFormat>宽屏</PresentationFormat>
  <Paragraphs>203</Paragraphs>
  <Slides>48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等线</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538</cp:revision>
  <dcterms:created xsi:type="dcterms:W3CDTF">2020-06-26T11:31:00Z</dcterms:created>
  <dcterms:modified xsi:type="dcterms:W3CDTF">2023-02-16T09:44:12Z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