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54" r:id="rId7"/>
    <p:sldId id="555" r:id="rId8"/>
    <p:sldId id="556" r:id="rId9"/>
    <p:sldId id="557" r:id="rId10"/>
    <p:sldId id="558" r:id="rId11"/>
    <p:sldId id="559" r:id="rId12"/>
    <p:sldId id="560" r:id="rId13"/>
    <p:sldId id="561" r:id="rId14"/>
    <p:sldId id="562" r:id="rId15"/>
    <p:sldId id="563" r:id="rId16"/>
    <p:sldId id="564" r:id="rId17"/>
    <p:sldId id="565" r:id="rId18"/>
    <p:sldId id="566" r:id="rId19"/>
    <p:sldId id="567" r:id="rId20"/>
    <p:sldId id="568" r:id="rId21"/>
    <p:sldId id="569" r:id="rId22"/>
    <p:sldId id="570" r:id="rId23"/>
    <p:sldId id="571" r:id="rId24"/>
    <p:sldId id="572" r:id="rId25"/>
    <p:sldId id="573" r:id="rId26"/>
    <p:sldId id="413" r:id="rId27"/>
    <p:sldId id="553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081091" y="4186262"/>
            <a:ext cx="10258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Linux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系统与安全管理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12396" y="549275"/>
            <a:ext cx="936719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查看进程信息</a:t>
            </a:r>
          </a:p>
          <a:p>
            <a:pPr indent="457200" latinLnBrk="1"/>
            <a:r>
              <a:rPr lang="zh-CN" altLang="zh-CN" dirty="0"/>
              <a:t>默认进入的是“进程”板块。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查看资源使用情况</a:t>
            </a:r>
          </a:p>
          <a:p>
            <a:pPr indent="457200" latinLnBrk="1"/>
            <a:r>
              <a:rPr lang="zh-CN" altLang="zh-CN" dirty="0"/>
              <a:t>在“资源”选项卡中，可以查看到</a:t>
            </a:r>
            <a:r>
              <a:rPr lang="en-US" altLang="zh-CN" dirty="0"/>
              <a:t>CPU</a:t>
            </a:r>
            <a:r>
              <a:rPr lang="zh-CN" altLang="zh-CN" dirty="0"/>
              <a:t>、内存和交换空间、网络的使用等情况。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A398C68F-8EE1-43D1-A977-16F182536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702" y="2596079"/>
            <a:ext cx="5462589" cy="316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277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08703" y="754063"/>
            <a:ext cx="8774592" cy="287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8.2.3 </a:t>
            </a:r>
            <a:r>
              <a:rPr lang="zh-CN" altLang="zh-CN" b="1" dirty="0"/>
              <a:t>使用命令查看系统资源</a:t>
            </a:r>
          </a:p>
          <a:p>
            <a:pPr indent="457200" latinLnBrk="1"/>
            <a:r>
              <a:rPr lang="zh-CN" altLang="zh-CN" dirty="0"/>
              <a:t>用户也可以在终端窗口中，使用命令查看到各硬件资源的使用率，这在命令行界面中比较常见。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查看内存使用状况</a:t>
            </a:r>
          </a:p>
          <a:p>
            <a:pPr indent="457200" latinLnBrk="1"/>
            <a:r>
              <a:rPr lang="zh-CN" altLang="zh-CN" dirty="0"/>
              <a:t>使用命令</a:t>
            </a:r>
            <a:r>
              <a:rPr lang="en-US" altLang="zh-CN" dirty="0"/>
              <a:t>free</a:t>
            </a:r>
            <a:r>
              <a:rPr lang="zh-CN" altLang="zh-CN" dirty="0"/>
              <a:t>就可以查看到内存的使用状况了，使用</a:t>
            </a:r>
            <a:r>
              <a:rPr lang="en-US" altLang="zh-CN" dirty="0"/>
              <a:t>-m</a:t>
            </a:r>
            <a:r>
              <a:rPr lang="zh-CN" altLang="zh-CN" dirty="0"/>
              <a:t>选项，可以将结果数据以</a:t>
            </a:r>
            <a:r>
              <a:rPr lang="en-US" altLang="zh-CN" dirty="0"/>
              <a:t>MB</a:t>
            </a:r>
            <a:r>
              <a:rPr lang="zh-CN" altLang="zh-CN" dirty="0"/>
              <a:t>为单位进行显示。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353B7D0D-AAE0-45A1-BD31-E4B2AC89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15" y="3976691"/>
            <a:ext cx="6725368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794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87240" y="759343"/>
            <a:ext cx="9617520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查看存储使用状况</a:t>
            </a:r>
          </a:p>
          <a:p>
            <a:pPr indent="457200" latinLnBrk="1"/>
            <a:r>
              <a:rPr lang="zh-CN" altLang="zh-CN" dirty="0"/>
              <a:t>可以使用前面介绍的命令</a:t>
            </a:r>
            <a:r>
              <a:rPr lang="en-US" altLang="zh-CN" dirty="0"/>
              <a:t>dh</a:t>
            </a:r>
            <a:r>
              <a:rPr lang="zh-CN" altLang="zh-CN" dirty="0"/>
              <a:t>来显示，使用</a:t>
            </a:r>
            <a:r>
              <a:rPr lang="en-US" altLang="zh-CN" dirty="0"/>
              <a:t>-h</a:t>
            </a:r>
            <a:r>
              <a:rPr lang="zh-CN" altLang="zh-CN" dirty="0"/>
              <a:t>选项，将结果以</a:t>
            </a:r>
            <a:r>
              <a:rPr lang="en-US" altLang="zh-CN" dirty="0"/>
              <a:t>MB</a:t>
            </a:r>
            <a:r>
              <a:rPr lang="zh-CN" altLang="zh-CN" dirty="0"/>
              <a:t>或</a:t>
            </a:r>
            <a:r>
              <a:rPr lang="en-US" altLang="zh-CN" dirty="0"/>
              <a:t>GB</a:t>
            </a:r>
            <a:r>
              <a:rPr lang="zh-CN" altLang="zh-CN" dirty="0"/>
              <a:t>进行显示。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查看系统负载</a:t>
            </a:r>
          </a:p>
          <a:p>
            <a:pPr indent="457200"/>
            <a:r>
              <a:rPr lang="zh-CN" altLang="zh-CN" dirty="0"/>
              <a:t>可以使用</a:t>
            </a:r>
            <a:r>
              <a:rPr lang="en-US" altLang="zh-CN" dirty="0"/>
              <a:t>uptime</a:t>
            </a:r>
            <a:r>
              <a:rPr lang="zh-CN" altLang="zh-CN" dirty="0"/>
              <a:t>查看系统负载，执行效果如下，可以看到系统的当前时间、运行时间、用户数量和平均负载等信息。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71373DEB-C86D-43DD-B0E9-D18077A93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25" y="3329595"/>
            <a:ext cx="6122549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1387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6358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49851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系统日志的使用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7621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630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748727" y="1116535"/>
            <a:ext cx="6038086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8.3.1 </a:t>
            </a:r>
            <a:r>
              <a:rPr lang="zh-CN" altLang="zh-CN" b="1" dirty="0"/>
              <a:t>系统中主要的日志文件</a:t>
            </a:r>
          </a:p>
          <a:p>
            <a:pPr indent="457200" latinLnBrk="1"/>
            <a:r>
              <a:rPr lang="zh-CN" altLang="zh-CN" dirty="0"/>
              <a:t>常见的日志文件都存储在</a:t>
            </a:r>
            <a:r>
              <a:rPr lang="en-US" altLang="zh-CN" dirty="0"/>
              <a:t>/var/log</a:t>
            </a:r>
            <a:r>
              <a:rPr lang="zh-CN" altLang="zh-CN" dirty="0"/>
              <a:t>目录中。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D1D8E2B9-2390-4578-A8AD-294F4EB1F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685" y="2656103"/>
            <a:ext cx="7432630" cy="241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622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198275" y="700466"/>
            <a:ext cx="7795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8.3.2 </a:t>
            </a:r>
            <a:r>
              <a:rPr lang="zh-CN" altLang="zh-CN" b="1" dirty="0"/>
              <a:t>日志文件的查看</a:t>
            </a:r>
          </a:p>
          <a:p>
            <a:pPr indent="457200" latinLnBrk="1"/>
            <a:r>
              <a:rPr lang="zh-CN" altLang="zh-CN" dirty="0"/>
              <a:t>日志文件可以通过文本查看器查看，也可以通过命令查看，如查看</a:t>
            </a:r>
            <a:r>
              <a:rPr lang="en-US" altLang="zh-CN" dirty="0" err="1"/>
              <a:t>dmesg</a:t>
            </a:r>
            <a:r>
              <a:rPr lang="zh-CN" altLang="zh-CN" dirty="0"/>
              <a:t>，可以使用</a:t>
            </a:r>
            <a:r>
              <a:rPr lang="en-US" altLang="zh-CN" dirty="0"/>
              <a:t>vim</a:t>
            </a:r>
            <a:r>
              <a:rPr lang="zh-CN" altLang="zh-CN" dirty="0"/>
              <a:t>查看。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80BAC4F9-E33C-42A3-9925-A7918717F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314" y="2433654"/>
            <a:ext cx="5323369" cy="32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59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6358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49851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计划任务与服务管理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7621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088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92230" y="1302271"/>
            <a:ext cx="8903113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8.4.1 </a:t>
            </a:r>
            <a:r>
              <a:rPr lang="zh-CN" altLang="zh-CN" b="1" dirty="0"/>
              <a:t>配置任务计划</a:t>
            </a:r>
          </a:p>
          <a:p>
            <a:pPr indent="457200" latinLnBrk="1"/>
            <a:r>
              <a:rPr lang="zh-CN" altLang="zh-CN" dirty="0"/>
              <a:t>任务计划可以通过命令来指定运行的时间，运行的内容等。最常使用的是</a:t>
            </a:r>
            <a:r>
              <a:rPr lang="en-US" altLang="zh-CN" dirty="0"/>
              <a:t>at</a:t>
            </a:r>
            <a:r>
              <a:rPr lang="zh-CN" altLang="zh-CN" dirty="0"/>
              <a:t>命令，在某个时间执行一次该计划。</a:t>
            </a:r>
          </a:p>
          <a:p>
            <a:pPr marL="457200" indent="457200" latinLnBrk="1">
              <a:buAutoNum type="arabicPeriod"/>
            </a:pPr>
            <a:r>
              <a:rPr lang="zh-CN" altLang="zh-CN" b="1" dirty="0"/>
              <a:t>创建任务计划</a:t>
            </a:r>
            <a:endParaRPr lang="en-US" altLang="zh-CN" b="1" dirty="0"/>
          </a:p>
          <a:p>
            <a:pPr indent="457200" latinLnBrk="1"/>
            <a:r>
              <a:rPr lang="en-US" altLang="zh-CN" dirty="0"/>
              <a:t>at</a:t>
            </a:r>
            <a:r>
              <a:rPr lang="zh-CN" altLang="zh-CN" dirty="0"/>
              <a:t>命令默认并没有安装，可以使用“</a:t>
            </a:r>
            <a:r>
              <a:rPr lang="en-US" altLang="zh-CN" dirty="0" err="1"/>
              <a:t>sudo</a:t>
            </a:r>
            <a:r>
              <a:rPr lang="en-US" altLang="zh-CN" dirty="0"/>
              <a:t> apt install at</a:t>
            </a:r>
            <a:r>
              <a:rPr lang="zh-CN" altLang="zh-CN" dirty="0"/>
              <a:t>”进行安装。</a:t>
            </a:r>
            <a:r>
              <a:rPr lang="en-US" altLang="zh-CN" dirty="0"/>
              <a:t>at</a:t>
            </a:r>
            <a:r>
              <a:rPr lang="zh-CN" altLang="zh-CN" dirty="0"/>
              <a:t>的使用格式为：</a:t>
            </a:r>
            <a:r>
              <a:rPr lang="en-US" altLang="zh-CN" dirty="0"/>
              <a:t>at -f </a:t>
            </a:r>
            <a:r>
              <a:rPr lang="zh-CN" altLang="zh-CN" dirty="0"/>
              <a:t>脚本文件 时间。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  </a:t>
            </a:r>
            <a:r>
              <a:rPr lang="zh-CN" altLang="zh-CN" b="1" dirty="0"/>
              <a:t>查看任务计划</a:t>
            </a:r>
          </a:p>
          <a:p>
            <a:pPr indent="457200" latinLnBrk="1"/>
            <a:r>
              <a:rPr lang="zh-CN" altLang="zh-CN" dirty="0"/>
              <a:t>查看任务计划可以使用</a:t>
            </a:r>
            <a:r>
              <a:rPr lang="en-US" altLang="zh-CN" dirty="0"/>
              <a:t>at -l</a:t>
            </a:r>
            <a:r>
              <a:rPr lang="zh-CN" altLang="zh-CN" dirty="0"/>
              <a:t>，也可以使用</a:t>
            </a:r>
            <a:r>
              <a:rPr lang="en-US" altLang="zh-CN" dirty="0" err="1"/>
              <a:t>atq</a:t>
            </a:r>
            <a:r>
              <a:rPr lang="zh-CN" altLang="zh-CN" dirty="0"/>
              <a:t>命令</a:t>
            </a:r>
            <a:r>
              <a:rPr lang="zh-CN" altLang="en-US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94573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55708" y="1391914"/>
            <a:ext cx="9280583" cy="378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8.4.2 </a:t>
            </a:r>
            <a:r>
              <a:rPr lang="zh-CN" altLang="zh-CN" b="1" dirty="0"/>
              <a:t>系统服务管理</a:t>
            </a:r>
          </a:p>
          <a:p>
            <a:pPr indent="457200" latinLnBrk="1"/>
            <a:r>
              <a:rPr lang="zh-CN" altLang="zh-CN" dirty="0"/>
              <a:t>前面在介绍服务的重启时，介绍了</a:t>
            </a:r>
            <a:r>
              <a:rPr lang="en-US" altLang="zh-CN" dirty="0"/>
              <a:t>3</a:t>
            </a:r>
            <a:r>
              <a:rPr lang="zh-CN" altLang="zh-CN" dirty="0"/>
              <a:t>种方法，其中就有</a:t>
            </a:r>
            <a:r>
              <a:rPr lang="en-US" altLang="zh-CN" dirty="0" err="1"/>
              <a:t>systemctl</a:t>
            </a:r>
            <a:r>
              <a:rPr lang="zh-CN" altLang="zh-CN" dirty="0"/>
              <a:t>。下面介绍服务的其他管理方法。</a:t>
            </a:r>
          </a:p>
          <a:p>
            <a:pPr marL="457200" indent="457200" latinLnBrk="1">
              <a:buAutoNum type="arabicPeriod"/>
            </a:pPr>
            <a:r>
              <a:rPr lang="zh-CN" altLang="zh-CN" b="1" dirty="0"/>
              <a:t>服务</a:t>
            </a:r>
            <a:endParaRPr lang="en-US" altLang="zh-CN" b="1" dirty="0"/>
          </a:p>
          <a:p>
            <a:pPr indent="457200" latinLnBrk="1"/>
            <a:r>
              <a:rPr lang="zh-CN" altLang="zh-CN" dirty="0"/>
              <a:t>服务（</a:t>
            </a:r>
            <a:r>
              <a:rPr lang="en-US" altLang="zh-CN" dirty="0"/>
              <a:t>Service</a:t>
            </a:r>
            <a:r>
              <a:rPr lang="zh-CN" altLang="zh-CN" dirty="0"/>
              <a:t>）是常驻系统中提供特定功能的应用程序（</a:t>
            </a:r>
            <a:r>
              <a:rPr lang="en-US" altLang="zh-CN" dirty="0"/>
              <a:t>daemon</a:t>
            </a:r>
            <a:r>
              <a:rPr lang="zh-CN" altLang="zh-CN" dirty="0"/>
              <a:t>），一般认为</a:t>
            </a:r>
            <a:r>
              <a:rPr lang="en-US" altLang="zh-CN" dirty="0"/>
              <a:t>Service</a:t>
            </a:r>
            <a:r>
              <a:rPr lang="zh-CN" altLang="zh-CN" dirty="0"/>
              <a:t>和</a:t>
            </a:r>
            <a:r>
              <a:rPr lang="en-US" altLang="zh-CN" dirty="0" err="1"/>
              <a:t>deamon</a:t>
            </a:r>
            <a:r>
              <a:rPr lang="zh-CN" altLang="zh-CN" dirty="0"/>
              <a:t>是相同的。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查看服务信息</a:t>
            </a:r>
          </a:p>
          <a:p>
            <a:pPr indent="457200"/>
            <a:r>
              <a:rPr lang="en-US" altLang="zh-CN" dirty="0" err="1"/>
              <a:t>systemctl</a:t>
            </a:r>
            <a:r>
              <a:rPr lang="zh-CN" altLang="zh-CN" dirty="0"/>
              <a:t>是</a:t>
            </a:r>
            <a:r>
              <a:rPr lang="en-US" altLang="zh-CN" dirty="0" err="1"/>
              <a:t>systemd</a:t>
            </a:r>
            <a:r>
              <a:rPr lang="zh-CN" altLang="zh-CN" dirty="0"/>
              <a:t>的主命令，可以使用该命令查看系统的各种服务信息。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366384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21275" y="3972975"/>
            <a:ext cx="55563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Linux</a:t>
            </a:r>
            <a:r>
              <a:rPr lang="zh-CN" altLang="zh-CN" sz="4800" b="1" dirty="0"/>
              <a:t>中的杀毒软件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26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6376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671619" y="1189652"/>
            <a:ext cx="9115444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系统管理包括了很多内容，最常用的包括进程管理、系统硬件使用情况监控等、系统日志的查看、计划任务和服务管理等。相对于</a:t>
            </a:r>
            <a:r>
              <a:rPr lang="en-US" altLang="zh-CN" dirty="0"/>
              <a:t>Windows</a:t>
            </a:r>
            <a:r>
              <a:rPr lang="zh-CN" altLang="zh-CN" dirty="0"/>
              <a:t>而言，</a:t>
            </a:r>
            <a:r>
              <a:rPr lang="en-US" altLang="zh-CN" dirty="0"/>
              <a:t>Linux</a:t>
            </a:r>
            <a:r>
              <a:rPr lang="zh-CN" altLang="zh-CN" dirty="0"/>
              <a:t>的安全性还是非常高的，在</a:t>
            </a:r>
            <a:r>
              <a:rPr lang="en-US" altLang="zh-CN" dirty="0"/>
              <a:t>Linux</a:t>
            </a:r>
            <a:r>
              <a:rPr lang="zh-CN" altLang="zh-CN" dirty="0"/>
              <a:t>中最常使用的安全管理就是防火墙了，另外在</a:t>
            </a:r>
            <a:r>
              <a:rPr lang="en-US" altLang="zh-CN" dirty="0"/>
              <a:t>Linux</a:t>
            </a:r>
            <a:r>
              <a:rPr lang="zh-CN" altLang="zh-CN" dirty="0"/>
              <a:t>中还有杀毒软件，在本章中，也将介绍相关的知识。</a:t>
            </a:r>
          </a:p>
          <a:p>
            <a:pPr indent="457200" latinLnBrk="1"/>
            <a:r>
              <a:rPr lang="zh-CN" altLang="zh-CN" b="1" dirty="0"/>
              <a:t>本章重点难点：</a:t>
            </a:r>
            <a:endParaRPr lang="zh-CN" altLang="zh-CN" dirty="0"/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进程管理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系统硬件使用监控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日志的查看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杀毒软件的使用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防火墙的使用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73160" y="1591939"/>
            <a:ext cx="9645680" cy="332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中，也可以使用杀毒软件来减少针对</a:t>
            </a:r>
            <a:r>
              <a:rPr lang="en-US" altLang="zh-CN" dirty="0"/>
              <a:t>Linux</a:t>
            </a:r>
            <a:r>
              <a:rPr lang="zh-CN" altLang="zh-CN" dirty="0"/>
              <a:t>系统的病毒威胁。常用的就是</a:t>
            </a:r>
            <a:r>
              <a:rPr lang="en-US" altLang="zh-CN" dirty="0" err="1"/>
              <a:t>ClamAV</a:t>
            </a:r>
            <a:r>
              <a:rPr lang="zh-CN" altLang="zh-CN" dirty="0"/>
              <a:t>。</a:t>
            </a:r>
            <a:r>
              <a:rPr lang="en-US" altLang="zh-CN" dirty="0" err="1"/>
              <a:t>ClamAV</a:t>
            </a:r>
            <a:r>
              <a:rPr lang="en-US" altLang="zh-CN" dirty="0"/>
              <a:t> </a:t>
            </a:r>
            <a:r>
              <a:rPr lang="zh-CN" altLang="zh-CN" dirty="0"/>
              <a:t>可以在</a:t>
            </a:r>
            <a:r>
              <a:rPr lang="en-US" altLang="zh-CN" dirty="0"/>
              <a:t> Linux </a:t>
            </a:r>
            <a:r>
              <a:rPr lang="zh-CN" altLang="zh-CN" dirty="0"/>
              <a:t>桌面和服务器中运行，或者执行高性能的病毒扫描。该工具的所有操作都通过命令行来执行，高性能扫描实际是可以很好利用</a:t>
            </a:r>
            <a:r>
              <a:rPr lang="en-US" altLang="zh-CN" dirty="0"/>
              <a:t>CPU</a:t>
            </a:r>
            <a:r>
              <a:rPr lang="zh-CN" altLang="zh-CN" dirty="0"/>
              <a:t>资源的多线程扫描工具。</a:t>
            </a:r>
            <a:r>
              <a:rPr lang="en-US" altLang="zh-CN" dirty="0" err="1"/>
              <a:t>ClamAV</a:t>
            </a:r>
            <a:r>
              <a:rPr lang="zh-CN" altLang="zh-CN" dirty="0"/>
              <a:t>可以扫描多种文件格式并扫描压缩包中的文件，其支持多种签名语言，甚至还可以作为邮件网关的扫描器使用。</a:t>
            </a:r>
          </a:p>
          <a:p>
            <a:pPr indent="457200" latinLnBrk="1"/>
            <a:r>
              <a:rPr lang="en-US" altLang="zh-CN" b="1" dirty="0"/>
              <a:t>8.5.1 </a:t>
            </a:r>
            <a:r>
              <a:rPr lang="en-US" altLang="zh-CN" b="1" dirty="0" err="1"/>
              <a:t>ClamAV</a:t>
            </a:r>
            <a:r>
              <a:rPr lang="zh-CN" altLang="zh-CN" b="1" dirty="0"/>
              <a:t>的安装与更新</a:t>
            </a:r>
          </a:p>
          <a:p>
            <a:pPr indent="457200"/>
            <a:r>
              <a:rPr lang="en-US" altLang="zh-CN" dirty="0" err="1"/>
              <a:t>ClamAV</a:t>
            </a:r>
            <a:r>
              <a:rPr lang="zh-CN" altLang="zh-CN" dirty="0"/>
              <a:t>默认并没有安装到</a:t>
            </a:r>
            <a:r>
              <a:rPr lang="en-US" altLang="zh-CN" dirty="0"/>
              <a:t>Ubuntu</a:t>
            </a:r>
            <a:r>
              <a:rPr lang="zh-CN" altLang="zh-CN" dirty="0"/>
              <a:t>中，可以使用命令来进行安装</a:t>
            </a:r>
            <a:r>
              <a:rPr lang="zh-CN" altLang="en-US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985799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6481" y="2524863"/>
            <a:ext cx="8899038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8.5.2 </a:t>
            </a:r>
            <a:r>
              <a:rPr lang="zh-CN" altLang="zh-CN" b="1" dirty="0"/>
              <a:t>使用</a:t>
            </a:r>
            <a:r>
              <a:rPr lang="en-US" altLang="zh-CN" b="1" dirty="0" err="1"/>
              <a:t>ClamAV</a:t>
            </a:r>
            <a:r>
              <a:rPr lang="zh-CN" altLang="zh-CN" b="1" dirty="0"/>
              <a:t>查杀病毒</a:t>
            </a:r>
          </a:p>
          <a:p>
            <a:pPr indent="457200"/>
            <a:r>
              <a:rPr lang="zh-CN" altLang="zh-CN" dirty="0"/>
              <a:t>由于没有图形界面，所以需要使用命令对系统中的目录或文件进行查杀。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020450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21275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防火墙的使用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0404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6481" y="1367572"/>
            <a:ext cx="8899038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8.6.1 iptables</a:t>
            </a:r>
            <a:r>
              <a:rPr lang="zh-CN" altLang="zh-CN" b="1" dirty="0"/>
              <a:t>简介</a:t>
            </a:r>
          </a:p>
          <a:p>
            <a:pPr indent="457200" latinLnBrk="1"/>
            <a:r>
              <a:rPr lang="en-US" altLang="zh-CN" dirty="0"/>
              <a:t>iptables</a:t>
            </a:r>
            <a:r>
              <a:rPr lang="zh-CN" altLang="zh-CN" dirty="0"/>
              <a:t>是</a:t>
            </a:r>
            <a:r>
              <a:rPr lang="en-US" altLang="zh-CN" dirty="0"/>
              <a:t>IP</a:t>
            </a:r>
            <a:r>
              <a:rPr lang="zh-CN" altLang="zh-CN" dirty="0"/>
              <a:t>信息包过滤系统。有利于在</a:t>
            </a:r>
            <a:r>
              <a:rPr lang="en-US" altLang="zh-CN" dirty="0"/>
              <a:t>Linux</a:t>
            </a:r>
            <a:r>
              <a:rPr lang="zh-CN" altLang="zh-CN" dirty="0"/>
              <a:t>系统上更好地控制</a:t>
            </a:r>
            <a:r>
              <a:rPr lang="en-US" altLang="zh-CN" dirty="0"/>
              <a:t>IP</a:t>
            </a:r>
            <a:r>
              <a:rPr lang="zh-CN" altLang="zh-CN" dirty="0"/>
              <a:t>信息包过滤和防火墙配置。防火墙在做数据包过滤决定时，有一套遵循和组成的规则，这些规则存储在专用的数据包过滤表中，而这些表集成在</a:t>
            </a:r>
            <a:r>
              <a:rPr lang="en-US" altLang="zh-CN" dirty="0"/>
              <a:t>Linux</a:t>
            </a:r>
            <a:r>
              <a:rPr lang="zh-CN" altLang="zh-CN" dirty="0"/>
              <a:t>内核中。在数据包过滤表中，规则被分组放在所谓的链中。而</a:t>
            </a:r>
            <a:r>
              <a:rPr lang="en-US" altLang="zh-CN" dirty="0"/>
              <a:t>iptables IP</a:t>
            </a:r>
            <a:r>
              <a:rPr lang="zh-CN" altLang="zh-CN" dirty="0"/>
              <a:t>数据包过滤系统是一款功能强大的工具，可用于添加、编辑和移除规则。</a:t>
            </a:r>
          </a:p>
          <a:p>
            <a:pPr indent="457200" latinLnBrk="1"/>
            <a:r>
              <a:rPr lang="en-US" altLang="zh-CN" dirty="0"/>
              <a:t>iptables </a:t>
            </a:r>
            <a:r>
              <a:rPr lang="zh-CN" altLang="zh-CN" dirty="0"/>
              <a:t>其实是多个表的容器，每个表里包含不同的链，链里边定义了不同的规则，通过定义不同的规则，来控制数据包在防火墙的进出。</a:t>
            </a:r>
          </a:p>
        </p:txBody>
      </p:sp>
    </p:spTree>
    <p:extLst>
      <p:ext uri="{BB962C8B-B14F-4D97-AF65-F5344CB8AC3E}">
        <p14:creationId xmlns:p14="http://schemas.microsoft.com/office/powerpoint/2010/main" val="539926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6481" y="1481872"/>
            <a:ext cx="8899038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8.6.2 iptables</a:t>
            </a:r>
            <a:r>
              <a:rPr lang="zh-CN" altLang="zh-CN" b="1" dirty="0"/>
              <a:t>命令格式</a:t>
            </a:r>
          </a:p>
          <a:p>
            <a:pPr indent="457200" latinLnBrk="1"/>
            <a:r>
              <a:rPr lang="en-US" altLang="zh-CN" dirty="0"/>
              <a:t>iptables</a:t>
            </a:r>
            <a:r>
              <a:rPr lang="zh-CN" altLang="zh-CN" dirty="0"/>
              <a:t>的命令格式如下：</a:t>
            </a:r>
          </a:p>
          <a:p>
            <a:pPr indent="457200" latinLnBrk="1"/>
            <a:r>
              <a:rPr lang="en-US" altLang="zh-CN" dirty="0"/>
              <a:t>iptables [-t </a:t>
            </a:r>
            <a:r>
              <a:rPr lang="zh-CN" altLang="zh-CN" dirty="0"/>
              <a:t>表名</a:t>
            </a:r>
            <a:r>
              <a:rPr lang="en-US" altLang="zh-CN" dirty="0"/>
              <a:t>] </a:t>
            </a:r>
            <a:r>
              <a:rPr lang="zh-CN" altLang="zh-CN" dirty="0"/>
              <a:t>命令选项 </a:t>
            </a:r>
            <a:r>
              <a:rPr lang="en-US" altLang="zh-CN" dirty="0"/>
              <a:t>[</a:t>
            </a:r>
            <a:r>
              <a:rPr lang="zh-CN" altLang="zh-CN" dirty="0"/>
              <a:t>链名</a:t>
            </a:r>
            <a:r>
              <a:rPr lang="en-US" altLang="zh-CN" dirty="0"/>
              <a:t>] [</a:t>
            </a:r>
            <a:r>
              <a:rPr lang="zh-CN" altLang="zh-CN" dirty="0"/>
              <a:t>条件匹配</a:t>
            </a:r>
            <a:r>
              <a:rPr lang="en-US" altLang="zh-CN" dirty="0"/>
              <a:t>] [-j </a:t>
            </a:r>
            <a:r>
              <a:rPr lang="zh-CN" altLang="zh-CN" dirty="0"/>
              <a:t>目标动作或跳转</a:t>
            </a:r>
            <a:r>
              <a:rPr lang="en-US" altLang="zh-CN" dirty="0"/>
              <a:t>]</a:t>
            </a:r>
            <a:endParaRPr lang="zh-CN" altLang="zh-CN" dirty="0"/>
          </a:p>
          <a:p>
            <a:pPr indent="457200"/>
            <a:r>
              <a:rPr lang="zh-CN" altLang="zh-CN" dirty="0"/>
              <a:t>表名、链名用于指定</a:t>
            </a:r>
            <a:r>
              <a:rPr lang="en-US" altLang="zh-CN" dirty="0"/>
              <a:t>iptables</a:t>
            </a:r>
            <a:r>
              <a:rPr lang="zh-CN" altLang="zh-CN" dirty="0"/>
              <a:t>所操作的对象，命令选项用于指定</a:t>
            </a:r>
            <a:r>
              <a:rPr lang="en-US" altLang="zh-CN" dirty="0"/>
              <a:t>iptables</a:t>
            </a:r>
            <a:r>
              <a:rPr lang="zh-CN" altLang="zh-CN" dirty="0"/>
              <a:t>规则的方式，如插入、增加、删除、查看等。条件匹配用于指定对符合什么样条件的数据包进行处理。目标动作或跳转指定了数据包的处理方式，包括允许通过、拒绝、丢弃、跳转给其他链处理等。</a:t>
            </a:r>
          </a:p>
        </p:txBody>
      </p:sp>
    </p:spTree>
    <p:extLst>
      <p:ext uri="{BB962C8B-B14F-4D97-AF65-F5344CB8AC3E}">
        <p14:creationId xmlns:p14="http://schemas.microsoft.com/office/powerpoint/2010/main" val="4030272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261515" y="2025026"/>
            <a:ext cx="766896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8.6.3 iptables</a:t>
            </a:r>
            <a:r>
              <a:rPr lang="zh-CN" altLang="zh-CN" b="1" dirty="0"/>
              <a:t>的使用</a:t>
            </a:r>
          </a:p>
          <a:p>
            <a:pPr indent="457200" latinLnBrk="1"/>
            <a:r>
              <a:rPr lang="zh-CN" altLang="zh-CN" dirty="0"/>
              <a:t>下面以常见的操作为例，介绍</a:t>
            </a:r>
            <a:r>
              <a:rPr lang="en-US" altLang="zh-CN" dirty="0"/>
              <a:t>iptables</a:t>
            </a:r>
            <a:r>
              <a:rPr lang="zh-CN" altLang="zh-CN" dirty="0"/>
              <a:t>的使用。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基本规则设置</a:t>
            </a:r>
          </a:p>
          <a:p>
            <a:pPr indent="457200" latinLnBrk="1"/>
            <a:r>
              <a:rPr lang="zh-CN" altLang="zh-CN" dirty="0"/>
              <a:t>基本规则的设置及结果。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手动添加规则</a:t>
            </a:r>
          </a:p>
          <a:p>
            <a:pPr indent="457200"/>
            <a:r>
              <a:rPr lang="zh-CN" altLang="zh-CN" dirty="0"/>
              <a:t>基本规则设置完毕后，就可以添加规则了。</a:t>
            </a:r>
          </a:p>
        </p:txBody>
      </p:sp>
    </p:spTree>
    <p:extLst>
      <p:ext uri="{BB962C8B-B14F-4D97-AF65-F5344CB8AC3E}">
        <p14:creationId xmlns:p14="http://schemas.microsoft.com/office/powerpoint/2010/main" val="2922542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4954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986698" y="509758"/>
            <a:ext cx="8218603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/>
            <a:r>
              <a:rPr lang="zh-CN" altLang="zh-CN" dirty="0"/>
              <a:t>一、单选题：</a:t>
            </a:r>
          </a:p>
          <a:p>
            <a:pPr latinLnBrk="1"/>
            <a:r>
              <a:rPr lang="en-US" altLang="zh-CN" dirty="0"/>
              <a:t>1. </a:t>
            </a:r>
            <a:r>
              <a:rPr lang="zh-CN" altLang="zh-CN" dirty="0"/>
              <a:t>将程序挂起到后台的组合键是（）。</a:t>
            </a:r>
          </a:p>
          <a:p>
            <a:pPr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 err="1"/>
              <a:t>Ctrl+Z</a:t>
            </a:r>
            <a:r>
              <a:rPr lang="en-US" altLang="zh-CN" dirty="0"/>
              <a:t>               </a:t>
            </a:r>
            <a:r>
              <a:rPr lang="en-US" altLang="zh-CN" dirty="0" err="1"/>
              <a:t>B.Ctrl+C</a:t>
            </a:r>
            <a:r>
              <a:rPr lang="en-US" altLang="zh-CN" dirty="0"/>
              <a:t>               C. </a:t>
            </a:r>
            <a:r>
              <a:rPr lang="en-US" altLang="zh-CN" dirty="0" err="1"/>
              <a:t>Ctrl+V</a:t>
            </a:r>
            <a:r>
              <a:rPr lang="en-US" altLang="zh-CN" dirty="0"/>
              <a:t>               </a:t>
            </a:r>
            <a:r>
              <a:rPr lang="en-US" altLang="zh-CN" dirty="0" err="1"/>
              <a:t>D.Ctrl+X</a:t>
            </a:r>
            <a:endParaRPr lang="zh-CN" altLang="zh-CN" dirty="0"/>
          </a:p>
          <a:p>
            <a:pPr latinLnBrk="1"/>
            <a:r>
              <a:rPr lang="en-US" altLang="zh-CN" dirty="0"/>
              <a:t>2. </a:t>
            </a:r>
            <a:r>
              <a:rPr lang="zh-CN" altLang="zh-CN" dirty="0"/>
              <a:t>最后被切换到后台的进程符号为（）。</a:t>
            </a:r>
          </a:p>
          <a:p>
            <a:pPr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-                    B.+                 C. </a:t>
            </a:r>
            <a:r>
              <a:rPr lang="zh-CN" altLang="zh-CN" dirty="0"/>
              <a:t>无符号 </a:t>
            </a:r>
            <a:r>
              <a:rPr lang="en-US" altLang="zh-CN" dirty="0"/>
              <a:t>              D.=</a:t>
            </a:r>
            <a:endParaRPr lang="zh-CN" altLang="zh-CN" dirty="0"/>
          </a:p>
          <a:p>
            <a:pPr latinLnBrk="1"/>
            <a:r>
              <a:rPr lang="zh-CN" altLang="zh-CN" dirty="0"/>
              <a:t>二、多选题：</a:t>
            </a:r>
          </a:p>
          <a:p>
            <a:pPr lvl="0" latinLnBrk="1"/>
            <a:r>
              <a:rPr lang="en-US" altLang="zh-CN" dirty="0"/>
              <a:t>1. </a:t>
            </a:r>
            <a:r>
              <a:rPr lang="zh-CN" altLang="zh-CN" dirty="0"/>
              <a:t>属于进程的特点是（）。</a:t>
            </a:r>
          </a:p>
          <a:p>
            <a:pPr latinLnBrk="1"/>
            <a:r>
              <a:rPr lang="en-US" altLang="zh-CN" dirty="0"/>
              <a:t>A</a:t>
            </a:r>
            <a:r>
              <a:rPr lang="zh-CN" altLang="zh-CN" dirty="0"/>
              <a:t>．动态性</a:t>
            </a:r>
            <a:r>
              <a:rPr lang="en-US" altLang="zh-CN" dirty="0"/>
              <a:t>              B.</a:t>
            </a:r>
            <a:r>
              <a:rPr lang="zh-CN" altLang="zh-CN" dirty="0"/>
              <a:t>并发性</a:t>
            </a:r>
            <a:r>
              <a:rPr lang="en-US" altLang="zh-CN" dirty="0"/>
              <a:t>             C. </a:t>
            </a:r>
            <a:r>
              <a:rPr lang="zh-CN" altLang="zh-CN" dirty="0"/>
              <a:t>独立性</a:t>
            </a:r>
            <a:r>
              <a:rPr lang="en-US" altLang="zh-CN" dirty="0"/>
              <a:t>              D.</a:t>
            </a:r>
            <a:r>
              <a:rPr lang="zh-CN" altLang="zh-CN" dirty="0"/>
              <a:t>异步性</a:t>
            </a:r>
          </a:p>
          <a:p>
            <a:pPr lvl="0" latinLnBrk="1"/>
            <a:r>
              <a:rPr lang="en-US" altLang="zh-CN" dirty="0"/>
              <a:t>2. </a:t>
            </a:r>
            <a:r>
              <a:rPr lang="zh-CN" altLang="zh-CN" dirty="0"/>
              <a:t>可以监控到</a:t>
            </a:r>
            <a:r>
              <a:rPr lang="en-US" altLang="zh-CN" dirty="0"/>
              <a:t>CPU</a:t>
            </a:r>
            <a:r>
              <a:rPr lang="zh-CN" altLang="zh-CN" dirty="0"/>
              <a:t>的使用情况的命令有（）。</a:t>
            </a:r>
          </a:p>
          <a:p>
            <a:pPr latinLnBrk="1"/>
            <a:r>
              <a:rPr lang="en-US" altLang="zh-CN" dirty="0"/>
              <a:t>A. top                    </a:t>
            </a:r>
            <a:r>
              <a:rPr lang="en-US" altLang="zh-CN" dirty="0" err="1"/>
              <a:t>B.vmstat</a:t>
            </a:r>
            <a:r>
              <a:rPr lang="en-US" altLang="zh-CN" dirty="0"/>
              <a:t>             C. </a:t>
            </a:r>
            <a:r>
              <a:rPr lang="en-US" altLang="zh-CN" dirty="0" err="1"/>
              <a:t>bg</a:t>
            </a:r>
            <a:r>
              <a:rPr lang="en-US" altLang="zh-CN" dirty="0"/>
              <a:t>                   </a:t>
            </a:r>
            <a:r>
              <a:rPr lang="en-US" altLang="zh-CN" dirty="0" err="1"/>
              <a:t>D.vim</a:t>
            </a:r>
            <a:endParaRPr lang="zh-CN" altLang="zh-CN" dirty="0"/>
          </a:p>
          <a:p>
            <a:pPr lvl="0" latinLnBrk="1"/>
            <a:r>
              <a:rPr lang="en-US" altLang="zh-CN" dirty="0"/>
              <a:t>3. </a:t>
            </a:r>
            <a:r>
              <a:rPr lang="zh-CN" altLang="zh-CN" dirty="0"/>
              <a:t>在</a:t>
            </a:r>
            <a:r>
              <a:rPr lang="en-US" altLang="zh-CN" dirty="0"/>
              <a:t>iptables</a:t>
            </a:r>
            <a:r>
              <a:rPr lang="zh-CN" altLang="zh-CN" dirty="0"/>
              <a:t>中，处理数据的方式包括（）。</a:t>
            </a:r>
          </a:p>
          <a:p>
            <a:pPr latinLnBrk="1"/>
            <a:r>
              <a:rPr lang="en-US" altLang="zh-CN" dirty="0"/>
              <a:t>A.ACCEPT              B.DROP               C.REJECT            D.INPUT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36356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609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866890" y="711460"/>
            <a:ext cx="845821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三、试一试：</a:t>
            </a:r>
          </a:p>
          <a:p>
            <a:pPr indent="457200" latinLnBrk="1"/>
            <a:r>
              <a:rPr lang="en-US" altLang="zh-CN" dirty="0"/>
              <a:t>1. </a:t>
            </a:r>
            <a:r>
              <a:rPr lang="zh-CN" altLang="zh-CN" dirty="0"/>
              <a:t>按照</a:t>
            </a:r>
            <a:r>
              <a:rPr lang="en-US" altLang="zh-CN" dirty="0"/>
              <a:t>8.1.2</a:t>
            </a:r>
            <a:r>
              <a:rPr lang="zh-CN" altLang="zh-CN" dirty="0"/>
              <a:t>中的内容，对进程进行管理。</a:t>
            </a:r>
          </a:p>
          <a:p>
            <a:pPr indent="457200" latinLnBrk="1"/>
            <a:r>
              <a:rPr lang="en-US" altLang="zh-CN" dirty="0"/>
              <a:t>2. </a:t>
            </a:r>
            <a:r>
              <a:rPr lang="zh-CN" altLang="zh-CN" dirty="0"/>
              <a:t>按照</a:t>
            </a:r>
            <a:r>
              <a:rPr lang="en-US" altLang="zh-CN" dirty="0"/>
              <a:t>8.2.2</a:t>
            </a:r>
            <a:r>
              <a:rPr lang="zh-CN" altLang="zh-CN" dirty="0"/>
              <a:t>中的内容，使用系统监视器监控系统状态。</a:t>
            </a:r>
          </a:p>
          <a:p>
            <a:pPr indent="457200" latinLnBrk="1"/>
            <a:r>
              <a:rPr lang="en-US" altLang="zh-CN" dirty="0"/>
              <a:t>3. </a:t>
            </a:r>
            <a:r>
              <a:rPr lang="zh-CN" altLang="zh-CN" dirty="0"/>
              <a:t>按照</a:t>
            </a:r>
            <a:r>
              <a:rPr lang="en-US" altLang="zh-CN" dirty="0"/>
              <a:t>8.2.3</a:t>
            </a:r>
            <a:r>
              <a:rPr lang="zh-CN" altLang="zh-CN" dirty="0"/>
              <a:t>中的内容，查看系统资源。</a:t>
            </a:r>
          </a:p>
          <a:p>
            <a:pPr indent="457200" latinLnBrk="1"/>
            <a:r>
              <a:rPr lang="en-US" altLang="zh-CN" dirty="0"/>
              <a:t>4. </a:t>
            </a:r>
            <a:r>
              <a:rPr lang="zh-CN" altLang="zh-CN" dirty="0"/>
              <a:t>按照</a:t>
            </a:r>
            <a:r>
              <a:rPr lang="en-US" altLang="zh-CN" dirty="0"/>
              <a:t>8.5.2</a:t>
            </a:r>
            <a:r>
              <a:rPr lang="zh-CN" altLang="zh-CN" dirty="0"/>
              <a:t>中的内容，对用户主目录进行杀毒</a:t>
            </a:r>
          </a:p>
          <a:p>
            <a:pPr indent="457200" latinLnBrk="1"/>
            <a:r>
              <a:rPr lang="en-US" altLang="zh-CN" dirty="0"/>
              <a:t>5. </a:t>
            </a:r>
            <a:r>
              <a:rPr lang="zh-CN" altLang="zh-CN" dirty="0"/>
              <a:t>按照</a:t>
            </a:r>
            <a:r>
              <a:rPr lang="en-US" altLang="zh-CN" dirty="0"/>
              <a:t>8.6.3</a:t>
            </a:r>
            <a:r>
              <a:rPr lang="zh-CN" altLang="zh-CN" dirty="0"/>
              <a:t>中的内容，配置防火墙规则</a:t>
            </a:r>
          </a:p>
          <a:p>
            <a:pPr indent="457200" latinLnBrk="1"/>
            <a:r>
              <a:rPr lang="zh-CN" altLang="zh-CN" dirty="0"/>
              <a:t>参考答案：</a:t>
            </a:r>
          </a:p>
          <a:p>
            <a:pPr indent="457200" latinLnBrk="1"/>
            <a:r>
              <a:rPr lang="zh-CN" altLang="zh-CN" dirty="0"/>
              <a:t>一、单选题</a:t>
            </a:r>
            <a:r>
              <a:rPr lang="en-US" altLang="zh-CN" dirty="0"/>
              <a:t>    1. A   2. B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 </a:t>
            </a:r>
            <a:r>
              <a:rPr lang="en-US" altLang="zh-CN" dirty="0"/>
              <a:t>   1. ABCD   2. AB   3. ABC</a:t>
            </a:r>
            <a:endParaRPr lang="zh-CN" altLang="zh-CN" dirty="0"/>
          </a:p>
          <a:p>
            <a:pPr indent="457200" latinLnBrk="1"/>
            <a:r>
              <a:rPr lang="zh-CN" altLang="zh-CN" dirty="0"/>
              <a:t>三、试一试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8.1.2</a:t>
            </a:r>
            <a:r>
              <a:rPr lang="zh-CN" altLang="zh-CN" dirty="0"/>
              <a:t>的内容 </a:t>
            </a:r>
            <a:r>
              <a:rPr lang="en-US" altLang="zh-CN" dirty="0"/>
              <a:t>   2. </a:t>
            </a:r>
            <a:r>
              <a:rPr lang="zh-CN" altLang="zh-CN" dirty="0"/>
              <a:t>参考</a:t>
            </a:r>
            <a:r>
              <a:rPr lang="en-US" altLang="zh-CN" dirty="0"/>
              <a:t>8.2.2</a:t>
            </a:r>
            <a:r>
              <a:rPr lang="zh-CN" altLang="zh-CN" dirty="0"/>
              <a:t>的内容 </a:t>
            </a:r>
            <a:r>
              <a:rPr lang="en-US" altLang="zh-CN" dirty="0"/>
              <a:t>  </a:t>
            </a:r>
            <a:endParaRPr lang="zh-CN" altLang="zh-CN" dirty="0"/>
          </a:p>
          <a:p>
            <a:pPr indent="457200" latinLnBrk="1"/>
            <a:r>
              <a:rPr lang="en-US" altLang="zh-CN" dirty="0"/>
              <a:t>3. </a:t>
            </a:r>
            <a:r>
              <a:rPr lang="zh-CN" altLang="zh-CN" dirty="0"/>
              <a:t>参考</a:t>
            </a:r>
            <a:r>
              <a:rPr lang="en-US" altLang="zh-CN" dirty="0"/>
              <a:t>8.2.3</a:t>
            </a:r>
            <a:r>
              <a:rPr lang="zh-CN" altLang="zh-CN" dirty="0"/>
              <a:t>的内容 </a:t>
            </a:r>
            <a:r>
              <a:rPr lang="en-US" altLang="zh-CN" dirty="0"/>
              <a:t>   4. </a:t>
            </a:r>
            <a:r>
              <a:rPr lang="zh-CN" altLang="zh-CN" dirty="0"/>
              <a:t>参考</a:t>
            </a:r>
            <a:r>
              <a:rPr lang="en-US" altLang="zh-CN" dirty="0"/>
              <a:t>8.5.2</a:t>
            </a:r>
            <a:r>
              <a:rPr lang="zh-CN" altLang="zh-CN" dirty="0"/>
              <a:t>的内容</a:t>
            </a:r>
            <a:r>
              <a:rPr lang="en-US" altLang="zh-CN" dirty="0"/>
              <a:t>      5. </a:t>
            </a:r>
            <a:r>
              <a:rPr lang="zh-CN" altLang="zh-CN" dirty="0"/>
              <a:t>参考</a:t>
            </a:r>
            <a:r>
              <a:rPr lang="en-US" altLang="zh-CN" dirty="0"/>
              <a:t>8.6.3</a:t>
            </a:r>
            <a:r>
              <a:rPr lang="zh-CN" altLang="zh-CN" dirty="0"/>
              <a:t>的内容</a:t>
            </a:r>
          </a:p>
        </p:txBody>
      </p:sp>
    </p:spTree>
    <p:extLst>
      <p:ext uri="{BB962C8B-B14F-4D97-AF65-F5344CB8AC3E}">
        <p14:creationId xmlns:p14="http://schemas.microsoft.com/office/powerpoint/2010/main" val="2369155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373396" y="633630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22696" y="76296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376064" y="1547635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383120" y="252864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35765" y="167897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492885" y="267522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280523" y="153217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系统资源使用情况监控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280090" y="252373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系统日志的使用</a:t>
            </a:r>
            <a:endParaRPr lang="zh-CN" altLang="en-US" dirty="0"/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8275755" y="598719"/>
            <a:ext cx="18582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Linux</a:t>
            </a:r>
            <a:r>
              <a:rPr lang="zh-CN" altLang="zh-CN" dirty="0"/>
              <a:t>进程管理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688D84-0A96-48BA-AB42-20ADE5FC6FED}"/>
              </a:ext>
            </a:extLst>
          </p:cNvPr>
          <p:cNvSpPr txBox="1"/>
          <p:nvPr/>
        </p:nvSpPr>
        <p:spPr>
          <a:xfrm>
            <a:off x="7392964" y="3468164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E65B371-9A41-4986-9613-B469AD1C28C0}"/>
              </a:ext>
            </a:extLst>
          </p:cNvPr>
          <p:cNvCxnSpPr/>
          <p:nvPr/>
        </p:nvCxnSpPr>
        <p:spPr>
          <a:xfrm flipH="1">
            <a:off x="7533635" y="35996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" action="ppaction://noaction"/>
            <a:extLst>
              <a:ext uri="{FF2B5EF4-FFF2-40B4-BE49-F238E27FC236}">
                <a16:creationId xmlns:a16="http://schemas.microsoft.com/office/drawing/2014/main" id="{CA37DF04-B7E8-4FA1-B420-91C1D79B3008}"/>
              </a:ext>
            </a:extLst>
          </p:cNvPr>
          <p:cNvSpPr txBox="1"/>
          <p:nvPr/>
        </p:nvSpPr>
        <p:spPr>
          <a:xfrm>
            <a:off x="8309903" y="3399526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计划任务与服务管理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9FDB3CF-525E-4B17-9963-5EE8BC38D5EC}"/>
              </a:ext>
            </a:extLst>
          </p:cNvPr>
          <p:cNvCxnSpPr/>
          <p:nvPr/>
        </p:nvCxnSpPr>
        <p:spPr>
          <a:xfrm flipH="1">
            <a:off x="7529782" y="449813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hlinkClick r:id="rId2" action="ppaction://hlinksldjump"/>
            <a:extLst>
              <a:ext uri="{FF2B5EF4-FFF2-40B4-BE49-F238E27FC236}">
                <a16:creationId xmlns:a16="http://schemas.microsoft.com/office/drawing/2014/main" id="{16463BBD-2B30-477E-9E3C-E6E7ACD4FE26}"/>
              </a:ext>
            </a:extLst>
          </p:cNvPr>
          <p:cNvSpPr txBox="1"/>
          <p:nvPr/>
        </p:nvSpPr>
        <p:spPr>
          <a:xfrm>
            <a:off x="8377490" y="4298054"/>
            <a:ext cx="23711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Linux</a:t>
            </a:r>
            <a:r>
              <a:rPr lang="zh-CN" altLang="zh-CN" dirty="0"/>
              <a:t>中的杀毒软件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2680476-F929-4084-9B17-375A87A19A10}"/>
              </a:ext>
            </a:extLst>
          </p:cNvPr>
          <p:cNvSpPr txBox="1"/>
          <p:nvPr/>
        </p:nvSpPr>
        <p:spPr>
          <a:xfrm>
            <a:off x="7257913" y="4058026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CEE5C76-14BD-4CC0-9AA8-7E499AB68E3C}"/>
              </a:ext>
            </a:extLst>
          </p:cNvPr>
          <p:cNvCxnSpPr/>
          <p:nvPr/>
        </p:nvCxnSpPr>
        <p:spPr>
          <a:xfrm flipH="1">
            <a:off x="7525014" y="540777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hlinkClick r:id="rId2" action="ppaction://hlinksldjump"/>
            <a:extLst>
              <a:ext uri="{FF2B5EF4-FFF2-40B4-BE49-F238E27FC236}">
                <a16:creationId xmlns:a16="http://schemas.microsoft.com/office/drawing/2014/main" id="{56CFC0F8-0CCC-43F4-BBD2-5277AF78C6B5}"/>
              </a:ext>
            </a:extLst>
          </p:cNvPr>
          <p:cNvSpPr txBox="1"/>
          <p:nvPr/>
        </p:nvSpPr>
        <p:spPr>
          <a:xfrm>
            <a:off x="8429874" y="520769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防火墙的使用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F9C9C5-246A-4208-BB7F-149111F12E97}"/>
              </a:ext>
            </a:extLst>
          </p:cNvPr>
          <p:cNvSpPr txBox="1"/>
          <p:nvPr/>
        </p:nvSpPr>
        <p:spPr>
          <a:xfrm>
            <a:off x="7253145" y="4967666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43252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Linux</a:t>
            </a:r>
            <a:r>
              <a:rPr lang="zh-CN" altLang="zh-CN" sz="4800" b="1" dirty="0"/>
              <a:t>进程管理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8921" y="1182956"/>
            <a:ext cx="8814157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8.1.1 Linux</a:t>
            </a:r>
            <a:r>
              <a:rPr lang="zh-CN" altLang="zh-CN" b="1" dirty="0"/>
              <a:t>进程简介</a:t>
            </a:r>
          </a:p>
          <a:p>
            <a:pPr indent="457200" latinLnBrk="1"/>
            <a:r>
              <a:rPr lang="zh-CN" altLang="zh-CN" dirty="0"/>
              <a:t>进程（</a:t>
            </a:r>
            <a:r>
              <a:rPr lang="en-US" altLang="zh-CN" dirty="0"/>
              <a:t>Process</a:t>
            </a:r>
            <a:r>
              <a:rPr lang="zh-CN" altLang="zh-CN" dirty="0"/>
              <a:t>）是计算机中的程序关于某数据集合上的一次运行活动，是系统进行资源分配和调度的基本单位，是操作系统结构的基础。在早期面向进程设计的计算机结构中，进程是程序的基本执行实体；在当代面向线程设计的计算机结构中，进程是线程的容器。程序是指令、数据及其组织形式的描述，进程是程序的实体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进程的特征</a:t>
            </a:r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进程的状态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进程与程序的关系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45654" y="520699"/>
            <a:ext cx="9999005" cy="5759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8.1.2 </a:t>
            </a:r>
            <a:r>
              <a:rPr lang="zh-CN" altLang="zh-CN" b="1" dirty="0"/>
              <a:t>进程的管理</a:t>
            </a:r>
          </a:p>
          <a:p>
            <a:pPr indent="457200" latinLnBrk="1"/>
            <a:r>
              <a:rPr lang="zh-CN" altLang="zh-CN" dirty="0"/>
              <a:t>进程的管理手段包括了查看、启动、结束、挂起等操作。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进程的查看</a:t>
            </a:r>
          </a:p>
          <a:p>
            <a:pPr indent="457200" latinLnBrk="1"/>
            <a:r>
              <a:rPr lang="zh-CN" altLang="zh-CN" dirty="0"/>
              <a:t>进程的查看可以使用命“</a:t>
            </a:r>
            <a:r>
              <a:rPr lang="en-US" altLang="zh-CN" dirty="0" err="1"/>
              <a:t>ps</a:t>
            </a:r>
            <a:r>
              <a:rPr lang="zh-CN" altLang="zh-CN" dirty="0"/>
              <a:t>”命令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进程的启动</a:t>
            </a:r>
          </a:p>
          <a:p>
            <a:pPr indent="457200"/>
            <a:r>
              <a:rPr lang="zh-CN" altLang="zh-CN" dirty="0"/>
              <a:t>进程的启动过程就是启动程序或者命令的过程，系统会自动为其创建一个或多个相关的进程，以便完成程序或者命令。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调整进程优先级</a:t>
            </a:r>
          </a:p>
          <a:p>
            <a:pPr indent="457200"/>
            <a:r>
              <a:rPr lang="en-US" altLang="zh-CN" dirty="0"/>
              <a:t>Linux</a:t>
            </a:r>
            <a:r>
              <a:rPr lang="zh-CN" altLang="zh-CN" dirty="0"/>
              <a:t>中，每个进程都有特定优先级，系统为进程分配资源时，是根据优先级判断的。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4. </a:t>
            </a:r>
            <a:r>
              <a:rPr lang="zh-CN" altLang="zh-CN" b="1" dirty="0"/>
              <a:t>挂起与激活进程</a:t>
            </a:r>
          </a:p>
          <a:p>
            <a:pPr indent="457200"/>
            <a:r>
              <a:rPr lang="zh-CN" altLang="zh-CN" dirty="0"/>
              <a:t>执行中的进程，可以使用“</a:t>
            </a:r>
            <a:r>
              <a:rPr lang="en-US" altLang="zh-CN" dirty="0" err="1"/>
              <a:t>ctrl+z</a:t>
            </a:r>
            <a:r>
              <a:rPr lang="zh-CN" altLang="zh-CN" dirty="0"/>
              <a:t>”组合键将其挂起后，会被系统转到后台，处于暂停状态，在合适的时机再将其激活，恢复执行状态。</a:t>
            </a:r>
          </a:p>
        </p:txBody>
      </p:sp>
    </p:spTree>
    <p:extLst>
      <p:ext uri="{BB962C8B-B14F-4D97-AF65-F5344CB8AC3E}">
        <p14:creationId xmlns:p14="http://schemas.microsoft.com/office/powerpoint/2010/main" val="376287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73497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506926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系统资源使用情况监控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04760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172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1878012"/>
            <a:ext cx="9155916" cy="242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8.2.1 </a:t>
            </a:r>
            <a:r>
              <a:rPr lang="zh-CN" altLang="zh-CN" b="1" dirty="0"/>
              <a:t>进程监控</a:t>
            </a:r>
          </a:p>
          <a:p>
            <a:pPr indent="457200" latinLnBrk="1"/>
            <a:r>
              <a:rPr lang="zh-CN" altLang="zh-CN" dirty="0"/>
              <a:t>该功能常用于了解当前系统中的进程运行情况，可以了解到进程的运行、结束、僵死以及进程占用资源的情况等。该功能的命令为</a:t>
            </a:r>
            <a:r>
              <a:rPr lang="en-US" altLang="zh-CN" dirty="0"/>
              <a:t>top</a:t>
            </a:r>
            <a:r>
              <a:rPr lang="zh-CN" altLang="zh-CN" dirty="0"/>
              <a:t>，通过该命令可以监控系统中主要的资源（</a:t>
            </a:r>
            <a:r>
              <a:rPr lang="en-US" altLang="zh-CN" dirty="0"/>
              <a:t>CPU</a:t>
            </a:r>
            <a:r>
              <a:rPr lang="zh-CN" altLang="zh-CN" dirty="0"/>
              <a:t>、内存等）的利用率，并定期进行刷新。默认根据进程的</a:t>
            </a:r>
            <a:r>
              <a:rPr lang="en-US" altLang="zh-CN" dirty="0"/>
              <a:t>CPU</a:t>
            </a:r>
            <a:r>
              <a:rPr lang="zh-CN" altLang="zh-CN" dirty="0"/>
              <a:t>使用率进行排序，类似于</a:t>
            </a:r>
            <a:r>
              <a:rPr lang="en-US" altLang="zh-CN" dirty="0"/>
              <a:t>Windows</a:t>
            </a:r>
            <a:r>
              <a:rPr lang="zh-CN" altLang="zh-CN" dirty="0"/>
              <a:t>的任务管理器。</a:t>
            </a:r>
          </a:p>
        </p:txBody>
      </p:sp>
    </p:spTree>
    <p:extLst>
      <p:ext uri="{BB962C8B-B14F-4D97-AF65-F5344CB8AC3E}">
        <p14:creationId xmlns:p14="http://schemas.microsoft.com/office/powerpoint/2010/main" val="1212768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9876" y="549275"/>
            <a:ext cx="9155916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8.2.2 </a:t>
            </a:r>
            <a:r>
              <a:rPr lang="zh-CN" altLang="zh-CN" b="1" dirty="0"/>
              <a:t>使用系统监视器监控</a:t>
            </a:r>
          </a:p>
          <a:p>
            <a:pPr indent="457200" latinLnBrk="1"/>
            <a:r>
              <a:rPr lang="en-US" altLang="zh-CN" dirty="0"/>
              <a:t>Ubuntu</a:t>
            </a:r>
            <a:r>
              <a:rPr lang="zh-CN" altLang="zh-CN" dirty="0"/>
              <a:t>系统中包含了图形界面的系统监视器，可以方便直观的了解整个系统的性能和使用情况，为用户提供各种参考数据。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启动系统监视器</a:t>
            </a:r>
          </a:p>
          <a:p>
            <a:pPr indent="457200" latinLnBrk="1"/>
            <a:r>
              <a:rPr lang="zh-CN" altLang="zh-CN" dirty="0"/>
              <a:t>系统监视器可以在所有程序中查找该名称，单击该程序后就可以启动了。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35DAAAB9-0513-4E86-9A1C-A328BF767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28" y="3263542"/>
            <a:ext cx="5469076" cy="241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870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1679</Words>
  <Application>Microsoft Office PowerPoint</Application>
  <PresentationFormat>宽屏</PresentationFormat>
  <Paragraphs>125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673</cp:revision>
  <dcterms:created xsi:type="dcterms:W3CDTF">2020-06-26T11:31:00Z</dcterms:created>
  <dcterms:modified xsi:type="dcterms:W3CDTF">2023-02-16T09:45:28Z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