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367" r:id="rId6"/>
    <p:sldId id="504" r:id="rId7"/>
    <p:sldId id="505" r:id="rId8"/>
    <p:sldId id="506" r:id="rId9"/>
    <p:sldId id="507" r:id="rId10"/>
    <p:sldId id="508" r:id="rId11"/>
    <p:sldId id="509" r:id="rId12"/>
    <p:sldId id="510" r:id="rId13"/>
    <p:sldId id="511" r:id="rId14"/>
    <p:sldId id="512" r:id="rId15"/>
    <p:sldId id="513" r:id="rId16"/>
    <p:sldId id="514" r:id="rId17"/>
    <p:sldId id="515" r:id="rId18"/>
    <p:sldId id="516" r:id="rId19"/>
    <p:sldId id="517" r:id="rId20"/>
    <p:sldId id="518" r:id="rId21"/>
    <p:sldId id="519" r:id="rId22"/>
    <p:sldId id="520" r:id="rId23"/>
    <p:sldId id="413" r:id="rId24"/>
    <p:sldId id="414" r:id="rId25"/>
    <p:sldId id="28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2" autoAdjust="0"/>
    <p:restoredTop sz="94660"/>
  </p:normalViewPr>
  <p:slideViewPr>
    <p:cSldViewPr snapToGrid="0">
      <p:cViewPr varScale="1">
        <p:scale>
          <a:sx n="67" d="100"/>
          <a:sy n="67" d="100"/>
        </p:scale>
        <p:origin x="96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003488" y="4186262"/>
            <a:ext cx="101850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Linux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用户与文件权限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31382" y="549275"/>
            <a:ext cx="9727541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5.1.4 </a:t>
            </a:r>
            <a:r>
              <a:rPr lang="zh-CN" altLang="zh-CN" b="1" dirty="0"/>
              <a:t>用户组</a:t>
            </a:r>
          </a:p>
          <a:p>
            <a:pPr indent="457200" latinLnBrk="1"/>
            <a:r>
              <a:rPr lang="zh-CN" altLang="zh-CN" dirty="0"/>
              <a:t>用户组是具有相同特性的用户的集合，可以包含多个用户。和用户的</a:t>
            </a:r>
            <a:r>
              <a:rPr lang="en-US" altLang="zh-CN" dirty="0" err="1"/>
              <a:t>uid</a:t>
            </a:r>
            <a:r>
              <a:rPr lang="zh-CN" altLang="zh-CN" dirty="0"/>
              <a:t>类似，每个用户组都拥有一个专属的用户组</a:t>
            </a:r>
            <a:r>
              <a:rPr lang="en-US" altLang="zh-CN" dirty="0"/>
              <a:t>id</a:t>
            </a:r>
            <a:r>
              <a:rPr lang="zh-CN" altLang="zh-CN" dirty="0"/>
              <a:t>，叫做</a:t>
            </a:r>
            <a:r>
              <a:rPr lang="en-US" altLang="zh-CN" dirty="0" err="1"/>
              <a:t>gid</a:t>
            </a:r>
            <a:r>
              <a:rPr lang="zh-CN" altLang="zh-CN" dirty="0"/>
              <a:t>。</a:t>
            </a:r>
            <a:r>
              <a:rPr lang="en-US" altLang="zh-CN" dirty="0"/>
              <a:t>Linux</a:t>
            </a:r>
            <a:r>
              <a:rPr lang="zh-CN" altLang="zh-CN" dirty="0"/>
              <a:t>使用</a:t>
            </a:r>
            <a:r>
              <a:rPr lang="en-US" altLang="zh-CN" dirty="0" err="1"/>
              <a:t>gid</a:t>
            </a:r>
            <a:r>
              <a:rPr lang="zh-CN" altLang="zh-CN" dirty="0"/>
              <a:t>来识别每个用户组，并赋予组中的用户，该用户组的权限。</a:t>
            </a:r>
          </a:p>
          <a:p>
            <a:pPr indent="457200" latinLnBrk="1"/>
            <a:r>
              <a:rPr lang="zh-CN" altLang="zh-CN" dirty="0"/>
              <a:t>对于</a:t>
            </a:r>
            <a:r>
              <a:rPr lang="en-US" altLang="zh-CN" dirty="0"/>
              <a:t>Linux</a:t>
            </a:r>
            <a:r>
              <a:rPr lang="zh-CN" altLang="zh-CN" dirty="0"/>
              <a:t>中的文件来说，每个文件必须有一个所有者，也必须有一个与每个用户相关的默认用户组。这个默认的用户组成为每个新建文件的组所有者，被称为用户的主要组或基本组。也就是在创建文件时，没有指定用户组，那么所创建的文件默认属于与用户名相同的组，这个组就是基本组，也不可以将用户从基本组中删除。</a:t>
            </a:r>
          </a:p>
          <a:p>
            <a:pPr indent="457200" latinLnBrk="1"/>
            <a:r>
              <a:rPr lang="zh-CN" altLang="zh-CN" dirty="0"/>
              <a:t>除了默认的基本组外，用户也可以加入到其他用户组中，这些组被称为次要组或者附加组。附加组可以任意加入或退出，加入后就会拥有该用户组的相应权限。一个用户可以加入多个附加组，但只能有一个基本组。</a:t>
            </a:r>
          </a:p>
        </p:txBody>
      </p:sp>
    </p:spTree>
    <p:extLst>
      <p:ext uri="{BB962C8B-B14F-4D97-AF65-F5344CB8AC3E}">
        <p14:creationId xmlns:p14="http://schemas.microsoft.com/office/powerpoint/2010/main" val="1763422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49219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249749" y="3972975"/>
            <a:ext cx="67874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/>
              <a:t>Linux</a:t>
            </a:r>
            <a:r>
              <a:rPr lang="zh-CN" altLang="zh-CN" sz="4800" b="1" dirty="0"/>
              <a:t>用户及用户组管理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1853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65682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46410" y="452065"/>
            <a:ext cx="8813484" cy="5577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5.2.1 Linux</a:t>
            </a:r>
            <a:r>
              <a:rPr lang="zh-CN" altLang="zh-CN" b="1" dirty="0"/>
              <a:t>用户的管理</a:t>
            </a:r>
          </a:p>
          <a:p>
            <a:pPr indent="457200" latinLnBrk="1"/>
            <a:r>
              <a:rPr lang="en-US" altLang="zh-CN" dirty="0"/>
              <a:t>Linux</a:t>
            </a:r>
            <a:r>
              <a:rPr lang="zh-CN" altLang="zh-CN" dirty="0"/>
              <a:t>用户的管理包括新建、查看、修改、删除、切换等内容，下面首先介绍用户的管理。</a:t>
            </a:r>
          </a:p>
          <a:p>
            <a:pPr indent="457200" latinLnBrk="1"/>
            <a:r>
              <a:rPr lang="en-US" altLang="zh-CN" b="1" dirty="0"/>
              <a:t>1. </a:t>
            </a:r>
            <a:r>
              <a:rPr lang="zh-CN" altLang="zh-CN" b="1" dirty="0"/>
              <a:t>新建用户</a:t>
            </a:r>
          </a:p>
          <a:p>
            <a:pPr indent="457200" latinLnBrk="1"/>
            <a:r>
              <a:rPr lang="zh-CN" altLang="zh-CN" dirty="0"/>
              <a:t>新建用户包括新建用户账户以及设置密码，可以使用图形界面新建也可以使用命令新建用户。新建用户的命令是“</a:t>
            </a:r>
            <a:r>
              <a:rPr lang="en-US" altLang="zh-CN" dirty="0" err="1"/>
              <a:t>useradd</a:t>
            </a:r>
            <a:r>
              <a:rPr lang="zh-CN" altLang="zh-CN" dirty="0"/>
              <a:t>”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查看用户信息</a:t>
            </a:r>
          </a:p>
          <a:p>
            <a:pPr indent="457200" latinLnBrk="1"/>
            <a:r>
              <a:rPr lang="zh-CN" altLang="zh-CN" dirty="0"/>
              <a:t>除了可以通过</a:t>
            </a:r>
            <a:r>
              <a:rPr lang="en-US" altLang="zh-CN" dirty="0"/>
              <a:t>passwd</a:t>
            </a:r>
            <a:r>
              <a:rPr lang="zh-CN" altLang="zh-CN" dirty="0"/>
              <a:t>、</a:t>
            </a:r>
            <a:r>
              <a:rPr lang="en-US" altLang="zh-CN" dirty="0"/>
              <a:t>shadow</a:t>
            </a:r>
            <a:r>
              <a:rPr lang="zh-CN" altLang="zh-CN" dirty="0"/>
              <a:t>以及</a:t>
            </a:r>
            <a:r>
              <a:rPr lang="en-US" altLang="zh-CN" dirty="0"/>
              <a:t>group</a:t>
            </a:r>
            <a:r>
              <a:rPr lang="zh-CN" altLang="zh-CN" dirty="0"/>
              <a:t>文件查看到用户的相关系统信息外，还可以使用“</a:t>
            </a:r>
            <a:r>
              <a:rPr lang="en-US" altLang="zh-CN" dirty="0"/>
              <a:t>id</a:t>
            </a:r>
            <a:r>
              <a:rPr lang="zh-CN" altLang="zh-CN" dirty="0"/>
              <a:t>”直接显示用户的相关信息。</a:t>
            </a:r>
          </a:p>
          <a:p>
            <a:pPr indent="457200" latinLnBrk="1"/>
            <a:r>
              <a:rPr lang="en-US" altLang="zh-CN" b="1" dirty="0"/>
              <a:t>3. </a:t>
            </a:r>
            <a:r>
              <a:rPr lang="zh-CN" altLang="zh-CN" b="1" dirty="0"/>
              <a:t>设置用户密码</a:t>
            </a:r>
          </a:p>
          <a:p>
            <a:pPr indent="457200" latinLnBrk="1"/>
            <a:r>
              <a:rPr lang="zh-CN" altLang="zh-CN" dirty="0"/>
              <a:t>用户可以自己设置及修改密码，作为管理员，也可以为用户重新设置密码，下面介绍使用“</a:t>
            </a:r>
            <a:r>
              <a:rPr lang="en-US" altLang="zh-CN" dirty="0"/>
              <a:t>passwd</a:t>
            </a:r>
            <a:r>
              <a:rPr lang="zh-CN" altLang="zh-CN" dirty="0"/>
              <a:t>”命令设置用户密码。</a:t>
            </a:r>
          </a:p>
        </p:txBody>
      </p:sp>
    </p:spTree>
    <p:extLst>
      <p:ext uri="{BB962C8B-B14F-4D97-AF65-F5344CB8AC3E}">
        <p14:creationId xmlns:p14="http://schemas.microsoft.com/office/powerpoint/2010/main" val="4252576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89258" y="1287983"/>
            <a:ext cx="8813484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4. </a:t>
            </a:r>
            <a:r>
              <a:rPr lang="zh-CN" altLang="zh-CN" b="1" dirty="0"/>
              <a:t>修改用户信息</a:t>
            </a:r>
          </a:p>
          <a:p>
            <a:pPr indent="457200" latinLnBrk="1"/>
            <a:r>
              <a:rPr lang="zh-CN" altLang="zh-CN" dirty="0"/>
              <a:t>在</a:t>
            </a:r>
            <a:r>
              <a:rPr lang="en-US" altLang="zh-CN" dirty="0"/>
              <a:t>Linux</a:t>
            </a:r>
            <a:r>
              <a:rPr lang="zh-CN" altLang="zh-CN" dirty="0"/>
              <a:t>中，修改用户信息，除了用户自身外，管理员也可以修改，这里使用的命令是</a:t>
            </a:r>
            <a:r>
              <a:rPr lang="en-US" altLang="zh-CN" dirty="0" err="1"/>
              <a:t>usermod</a:t>
            </a:r>
            <a:r>
              <a:rPr lang="zh-CN" altLang="zh-CN" dirty="0"/>
              <a:t>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5. </a:t>
            </a:r>
            <a:r>
              <a:rPr lang="zh-CN" altLang="zh-CN" b="1" dirty="0"/>
              <a:t>修改当前登录的用户信息</a:t>
            </a:r>
          </a:p>
          <a:p>
            <a:pPr indent="457200"/>
            <a:r>
              <a:rPr lang="zh-CN" altLang="zh-CN" dirty="0"/>
              <a:t>除了管理员外，用户也可以自行修改账户的信息字段，可以详细描述本用户的作用等，这里可以直接使用命令</a:t>
            </a:r>
            <a:r>
              <a:rPr lang="en-US" altLang="zh-CN" dirty="0" err="1"/>
              <a:t>chfn</a:t>
            </a:r>
            <a:r>
              <a:rPr lang="zh-CN" altLang="zh-CN" dirty="0"/>
              <a:t>，是一种交互的模式</a:t>
            </a:r>
            <a:r>
              <a:rPr lang="zh-CN" altLang="en-US" dirty="0"/>
              <a:t>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6. </a:t>
            </a:r>
            <a:r>
              <a:rPr lang="zh-CN" altLang="zh-CN" b="1" dirty="0"/>
              <a:t>删除用户</a:t>
            </a:r>
          </a:p>
          <a:p>
            <a:pPr indent="457200" latinLnBrk="1"/>
            <a:r>
              <a:rPr lang="zh-CN" altLang="zh-CN" dirty="0"/>
              <a:t>删除用户可以使用命令“</a:t>
            </a:r>
            <a:r>
              <a:rPr lang="en-US" altLang="zh-CN" dirty="0" err="1"/>
              <a:t>userdel</a:t>
            </a:r>
            <a:r>
              <a:rPr lang="zh-CN" altLang="zh-CN" dirty="0"/>
              <a:t>”，当然删除用户也需要管理员权限。</a:t>
            </a:r>
          </a:p>
        </p:txBody>
      </p:sp>
    </p:spTree>
    <p:extLst>
      <p:ext uri="{BB962C8B-B14F-4D97-AF65-F5344CB8AC3E}">
        <p14:creationId xmlns:p14="http://schemas.microsoft.com/office/powerpoint/2010/main" val="2606369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45150" y="954347"/>
            <a:ext cx="8813484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5.2.2 Linux</a:t>
            </a:r>
            <a:r>
              <a:rPr lang="zh-CN" altLang="zh-CN" b="1" dirty="0"/>
              <a:t>用户组的管理</a:t>
            </a:r>
          </a:p>
          <a:p>
            <a:pPr indent="457200" latinLnBrk="1"/>
            <a:r>
              <a:rPr lang="zh-CN" altLang="zh-CN" dirty="0"/>
              <a:t>用户组中的用户都会享有该用户组的相关权限，用户组的管理包括了创建用户组以及删除用户组，下面介绍具体的操作方法。</a:t>
            </a:r>
          </a:p>
          <a:p>
            <a:pPr indent="457200" latinLnBrk="1"/>
            <a:r>
              <a:rPr lang="en-US" altLang="zh-CN" b="1" dirty="0"/>
              <a:t>1. </a:t>
            </a:r>
            <a:r>
              <a:rPr lang="zh-CN" altLang="zh-CN" b="1" dirty="0"/>
              <a:t>创建用户组</a:t>
            </a:r>
          </a:p>
          <a:p>
            <a:pPr indent="457200" latinLnBrk="1"/>
            <a:r>
              <a:rPr lang="zh-CN" altLang="zh-CN" dirty="0"/>
              <a:t>创建用户组可以使用命令</a:t>
            </a:r>
            <a:r>
              <a:rPr lang="en-US" altLang="zh-CN" dirty="0" err="1"/>
              <a:t>groupadd</a:t>
            </a:r>
            <a:r>
              <a:rPr lang="zh-CN" altLang="en-US" dirty="0"/>
              <a:t>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删除用户组</a:t>
            </a:r>
          </a:p>
          <a:p>
            <a:pPr indent="457200" latinLnBrk="1"/>
            <a:r>
              <a:rPr lang="zh-CN" altLang="zh-CN" dirty="0"/>
              <a:t>创建好的用户组可以通过</a:t>
            </a:r>
            <a:r>
              <a:rPr lang="en-US" altLang="zh-CN" dirty="0" err="1"/>
              <a:t>groupdel</a:t>
            </a:r>
            <a:r>
              <a:rPr lang="zh-CN" altLang="zh-CN" dirty="0"/>
              <a:t>命令来删除已经创建的用户组。</a:t>
            </a:r>
          </a:p>
          <a:p>
            <a:pPr indent="457200" latinLnBrk="1"/>
            <a:r>
              <a:rPr lang="en-US" altLang="zh-CN" b="1" dirty="0"/>
              <a:t>3. </a:t>
            </a:r>
            <a:r>
              <a:rPr lang="zh-CN" altLang="zh-CN" b="1" dirty="0"/>
              <a:t>添加及删除组成员</a:t>
            </a:r>
          </a:p>
          <a:p>
            <a:pPr indent="457200"/>
            <a:r>
              <a:rPr lang="zh-CN" altLang="zh-CN" dirty="0"/>
              <a:t>前面介绍了使用</a:t>
            </a:r>
            <a:r>
              <a:rPr lang="en-US" altLang="zh-CN" dirty="0" err="1"/>
              <a:t>usermod</a:t>
            </a:r>
            <a:r>
              <a:rPr lang="zh-CN" altLang="zh-CN" dirty="0"/>
              <a:t>添加用户到某个组，除了该命令外，还可以使用</a:t>
            </a:r>
            <a:r>
              <a:rPr lang="en-US" altLang="zh-CN" dirty="0" err="1"/>
              <a:t>gpasswd</a:t>
            </a:r>
            <a:r>
              <a:rPr lang="zh-CN" altLang="zh-CN" dirty="0"/>
              <a:t>命令来添加删除组成员。</a:t>
            </a:r>
          </a:p>
        </p:txBody>
      </p:sp>
    </p:spTree>
    <p:extLst>
      <p:ext uri="{BB962C8B-B14F-4D97-AF65-F5344CB8AC3E}">
        <p14:creationId xmlns:p14="http://schemas.microsoft.com/office/powerpoint/2010/main" val="16883425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349341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6007127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用户的切换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661975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8475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10933" y="535324"/>
            <a:ext cx="8970133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5.3.1 </a:t>
            </a:r>
            <a:r>
              <a:rPr lang="en-US" altLang="zh-CN" b="1" dirty="0" err="1"/>
              <a:t>sudo</a:t>
            </a:r>
            <a:endParaRPr lang="zh-CN" altLang="zh-CN" b="1" dirty="0"/>
          </a:p>
          <a:p>
            <a:pPr indent="457200" latinLnBrk="1"/>
            <a:r>
              <a:rPr lang="en-US" altLang="zh-CN" dirty="0" err="1"/>
              <a:t>sudo</a:t>
            </a:r>
            <a:r>
              <a:rPr lang="zh-CN" altLang="zh-CN" dirty="0"/>
              <a:t>（</a:t>
            </a:r>
            <a:r>
              <a:rPr lang="en-US" altLang="zh-CN" dirty="0"/>
              <a:t>super </a:t>
            </a:r>
            <a:r>
              <a:rPr lang="en-US" altLang="zh-CN" dirty="0" err="1"/>
              <a:t>userdo</a:t>
            </a:r>
            <a:r>
              <a:rPr lang="zh-CN" altLang="zh-CN" dirty="0"/>
              <a:t>）是</a:t>
            </a:r>
            <a:r>
              <a:rPr lang="en-US" altLang="zh-CN" dirty="0" err="1"/>
              <a:t>linux</a:t>
            </a:r>
            <a:r>
              <a:rPr lang="zh-CN" altLang="zh-CN" dirty="0"/>
              <a:t>系统管理指令，是允许系统管理员让普通用户执行一些或者全部的</a:t>
            </a:r>
            <a:r>
              <a:rPr lang="en-US" altLang="zh-CN" dirty="0"/>
              <a:t>root</a:t>
            </a:r>
            <a:r>
              <a:rPr lang="zh-CN" altLang="zh-CN" dirty="0"/>
              <a:t>命令的一个工具，如</a:t>
            </a:r>
            <a:r>
              <a:rPr lang="en-US" altLang="zh-CN" dirty="0"/>
              <a:t>halt</a:t>
            </a:r>
            <a:r>
              <a:rPr lang="zh-CN" altLang="zh-CN" dirty="0"/>
              <a:t>，</a:t>
            </a:r>
            <a:r>
              <a:rPr lang="en-US" altLang="zh-CN" dirty="0"/>
              <a:t>reboot</a:t>
            </a:r>
            <a:r>
              <a:rPr lang="zh-CN" altLang="zh-CN" dirty="0"/>
              <a:t>，</a:t>
            </a:r>
            <a:r>
              <a:rPr lang="en-US" altLang="zh-CN" dirty="0" err="1"/>
              <a:t>su</a:t>
            </a:r>
            <a:r>
              <a:rPr lang="zh-CN" altLang="zh-CN" dirty="0"/>
              <a:t>等等，只要在正常命令前加上</a:t>
            </a:r>
            <a:r>
              <a:rPr lang="en-US" altLang="zh-CN" dirty="0" err="1"/>
              <a:t>sudo</a:t>
            </a:r>
            <a:r>
              <a:rPr lang="zh-CN" altLang="zh-CN" dirty="0"/>
              <a:t>。这样不仅减少了</a:t>
            </a:r>
            <a:r>
              <a:rPr lang="en-US" altLang="zh-CN" dirty="0"/>
              <a:t>root</a:t>
            </a:r>
            <a:r>
              <a:rPr lang="zh-CN" altLang="zh-CN" dirty="0"/>
              <a:t>用户的登录和管理时间，同样也提高了安全性。</a:t>
            </a:r>
            <a:r>
              <a:rPr lang="en-US" altLang="zh-CN" dirty="0"/>
              <a:t>Ubuntu</a:t>
            </a:r>
            <a:r>
              <a:rPr lang="zh-CN" altLang="zh-CN" dirty="0"/>
              <a:t>中的</a:t>
            </a:r>
            <a:r>
              <a:rPr lang="en-US" altLang="zh-CN" dirty="0"/>
              <a:t>root</a:t>
            </a:r>
            <a:r>
              <a:rPr lang="zh-CN" altLang="zh-CN" dirty="0"/>
              <a:t>是没有密码的，以“</a:t>
            </a:r>
            <a:r>
              <a:rPr lang="en-US" altLang="zh-CN" dirty="0"/>
              <a:t>!</a:t>
            </a:r>
            <a:r>
              <a:rPr lang="zh-CN" altLang="zh-CN" dirty="0"/>
              <a:t>”表示。说明</a:t>
            </a:r>
            <a:r>
              <a:rPr lang="en-US" altLang="zh-CN" dirty="0"/>
              <a:t>root</a:t>
            </a:r>
            <a:r>
              <a:rPr lang="zh-CN" altLang="zh-CN" dirty="0"/>
              <a:t>是不允许登录的，当然可以手动为</a:t>
            </a:r>
            <a:r>
              <a:rPr lang="en-US" altLang="zh-CN" dirty="0"/>
              <a:t>root</a:t>
            </a:r>
            <a:r>
              <a:rPr lang="zh-CN" altLang="zh-CN" dirty="0"/>
              <a:t>帐户设置密码后就可以启用。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942AE771-B688-4CBC-8FFC-21ED37D10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254" y="3662362"/>
            <a:ext cx="5177492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15151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31905" y="1059383"/>
            <a:ext cx="9328189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5.3.2 </a:t>
            </a:r>
            <a:r>
              <a:rPr lang="zh-CN" altLang="zh-CN" b="1" dirty="0"/>
              <a:t>切换到其他用户</a:t>
            </a:r>
          </a:p>
          <a:p>
            <a:pPr indent="457200" latinLnBrk="1"/>
            <a:r>
              <a:rPr lang="zh-CN" altLang="zh-CN" dirty="0"/>
              <a:t>在</a:t>
            </a:r>
            <a:r>
              <a:rPr lang="en-US" altLang="zh-CN" dirty="0"/>
              <a:t>Linux</a:t>
            </a:r>
            <a:r>
              <a:rPr lang="zh-CN" altLang="zh-CN" dirty="0"/>
              <a:t>中，可以任意切换到其他用户，从而享有对应的权限和身份。其中比较特殊的就是切换到</a:t>
            </a:r>
            <a:r>
              <a:rPr lang="en-US" altLang="zh-CN" dirty="0"/>
              <a:t>root</a:t>
            </a:r>
            <a:r>
              <a:rPr lang="zh-CN" altLang="zh-CN" dirty="0"/>
              <a:t>用户，可以连续执行一些系统级别的操作而不需要每次使用</a:t>
            </a:r>
            <a:r>
              <a:rPr lang="en-US" altLang="zh-CN" dirty="0" err="1"/>
              <a:t>sudo</a:t>
            </a:r>
            <a:r>
              <a:rPr lang="zh-CN" altLang="zh-CN" dirty="0"/>
              <a:t>来进行提权。虽然</a:t>
            </a:r>
            <a:r>
              <a:rPr lang="en-US" altLang="zh-CN" dirty="0"/>
              <a:t>root</a:t>
            </a:r>
            <a:r>
              <a:rPr lang="zh-CN" altLang="zh-CN" dirty="0"/>
              <a:t>用户不允许登录且没有密码，但却可以在需要时切换过去。</a:t>
            </a:r>
          </a:p>
          <a:p>
            <a:pPr indent="457200" latinLnBrk="1"/>
            <a:r>
              <a:rPr lang="zh-CN" altLang="zh-CN" dirty="0"/>
              <a:t>当</a:t>
            </a:r>
            <a:r>
              <a:rPr lang="en-US" altLang="zh-CN" dirty="0" err="1"/>
              <a:t>su</a:t>
            </a:r>
            <a:r>
              <a:rPr lang="zh-CN" altLang="zh-CN" dirty="0"/>
              <a:t>不添加任何参数的情况下，只改变用户，不改变用户的工作环境，还是在别的用户的主目录下，没有权限则无法操作，如果想更改用户又改变环境，则需要添加“</a:t>
            </a:r>
            <a:r>
              <a:rPr lang="en-US" altLang="zh-CN" dirty="0"/>
              <a:t>-</a:t>
            </a:r>
            <a:r>
              <a:rPr lang="zh-CN" altLang="zh-CN" dirty="0"/>
              <a:t>”。</a:t>
            </a:r>
          </a:p>
          <a:p>
            <a:pPr indent="457200" latinLnBrk="1"/>
            <a:r>
              <a:rPr lang="zh-CN" altLang="zh-CN" dirty="0"/>
              <a:t>切换用户的命令是</a:t>
            </a:r>
            <a:r>
              <a:rPr lang="en-US" altLang="zh-CN" dirty="0" err="1"/>
              <a:t>su</a:t>
            </a:r>
            <a:r>
              <a:rPr lang="zh-CN" altLang="zh-CN" dirty="0"/>
              <a:t>，默认情况下，由于</a:t>
            </a:r>
            <a:r>
              <a:rPr lang="en-US" altLang="zh-CN" dirty="0"/>
              <a:t>root</a:t>
            </a:r>
            <a:r>
              <a:rPr lang="zh-CN" altLang="zh-CN" dirty="0"/>
              <a:t>没有密码，所以如果切换到</a:t>
            </a:r>
            <a:r>
              <a:rPr lang="en-US" altLang="zh-CN" dirty="0"/>
              <a:t>root</a:t>
            </a:r>
            <a:r>
              <a:rPr lang="zh-CN" altLang="zh-CN" dirty="0"/>
              <a:t>用户，需要使用</a:t>
            </a:r>
            <a:r>
              <a:rPr lang="en-US" altLang="zh-CN" dirty="0" err="1"/>
              <a:t>sudo</a:t>
            </a:r>
            <a:r>
              <a:rPr lang="zh-CN" altLang="zh-CN" dirty="0"/>
              <a:t>命令。</a:t>
            </a:r>
          </a:p>
        </p:txBody>
      </p:sp>
    </p:spTree>
    <p:extLst>
      <p:ext uri="{BB962C8B-B14F-4D97-AF65-F5344CB8AC3E}">
        <p14:creationId xmlns:p14="http://schemas.microsoft.com/office/powerpoint/2010/main" val="8019895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177885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764231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文件的权限管理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490519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30589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19" y="534987"/>
            <a:ext cx="8924331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5.4.1 </a:t>
            </a:r>
            <a:r>
              <a:rPr lang="zh-CN" altLang="zh-CN" b="1" dirty="0"/>
              <a:t>文件的权限查看</a:t>
            </a:r>
          </a:p>
          <a:p>
            <a:pPr indent="457200" latinLnBrk="1"/>
            <a:r>
              <a:rPr lang="zh-CN" altLang="zh-CN" dirty="0"/>
              <a:t>第一个字段有</a:t>
            </a:r>
            <a:r>
              <a:rPr lang="en-US" altLang="zh-CN" dirty="0"/>
              <a:t>10</a:t>
            </a:r>
            <a:r>
              <a:rPr lang="zh-CN" altLang="zh-CN" dirty="0"/>
              <a:t>个字符，如“</a:t>
            </a:r>
            <a:r>
              <a:rPr lang="en-US" altLang="zh-CN" dirty="0"/>
              <a:t>-</a:t>
            </a:r>
            <a:r>
              <a:rPr lang="en-US" altLang="zh-CN" dirty="0" err="1"/>
              <a:t>rw</a:t>
            </a:r>
            <a:r>
              <a:rPr lang="en-US" altLang="zh-CN" dirty="0"/>
              <a:t>-r--r--</a:t>
            </a:r>
            <a:r>
              <a:rPr lang="zh-CN" altLang="zh-CN" dirty="0"/>
              <a:t>”</a:t>
            </a:r>
            <a:r>
              <a:rPr lang="en-US" altLang="zh-CN" dirty="0"/>
              <a:t>,</a:t>
            </a:r>
            <a:r>
              <a:rPr lang="zh-CN" altLang="zh-CN" dirty="0"/>
              <a:t>字符的含义如下：</a:t>
            </a:r>
          </a:p>
          <a:p>
            <a:pPr indent="457200" latinLnBrk="1"/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）第</a:t>
            </a:r>
            <a:r>
              <a:rPr lang="en-US" altLang="zh-CN" dirty="0"/>
              <a:t>1</a:t>
            </a:r>
            <a:r>
              <a:rPr lang="zh-CN" altLang="zh-CN" dirty="0"/>
              <a:t>个字符</a:t>
            </a:r>
          </a:p>
          <a:p>
            <a:pPr indent="457200" latinLnBrk="1"/>
            <a:r>
              <a:rPr lang="zh-CN" altLang="zh-CN" dirty="0"/>
              <a:t>代表了文件的类型，前面已经介绍了，这里的“</a:t>
            </a:r>
            <a:r>
              <a:rPr lang="en-US" altLang="zh-CN" dirty="0"/>
              <a:t>-</a:t>
            </a:r>
            <a:r>
              <a:rPr lang="zh-CN" altLang="zh-CN" dirty="0"/>
              <a:t>”代表普通文件。</a:t>
            </a:r>
          </a:p>
          <a:p>
            <a:pPr indent="457200" latinLnBrk="1"/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）第</a:t>
            </a:r>
            <a:r>
              <a:rPr lang="en-US" altLang="zh-CN" dirty="0"/>
              <a:t>2</a:t>
            </a:r>
            <a:r>
              <a:rPr lang="zh-CN" altLang="zh-CN" dirty="0"/>
              <a:t>～</a:t>
            </a:r>
            <a:r>
              <a:rPr lang="en-US" altLang="zh-CN" dirty="0"/>
              <a:t>4</a:t>
            </a:r>
            <a:r>
              <a:rPr lang="zh-CN" altLang="zh-CN" dirty="0"/>
              <a:t>个字符</a:t>
            </a:r>
          </a:p>
          <a:p>
            <a:pPr indent="457200"/>
            <a:r>
              <a:rPr lang="zh-CN" altLang="zh-CN" dirty="0"/>
              <a:t>代表了文件所属用户（文件所有者）的权限，通常是文件的创建者。</a:t>
            </a:r>
            <a:endParaRPr lang="en-US" altLang="zh-CN" dirty="0"/>
          </a:p>
          <a:p>
            <a:pPr indent="457200" latinLnBrk="1"/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）第</a:t>
            </a:r>
            <a:r>
              <a:rPr lang="en-US" altLang="zh-CN" dirty="0"/>
              <a:t>5-7</a:t>
            </a:r>
            <a:r>
              <a:rPr lang="zh-CN" altLang="zh-CN" dirty="0"/>
              <a:t>个字符</a:t>
            </a:r>
          </a:p>
          <a:p>
            <a:pPr indent="457200"/>
            <a:r>
              <a:rPr lang="zh-CN" altLang="zh-CN" dirty="0"/>
              <a:t>代表了文件的所属用户组的权限，本例中的</a:t>
            </a:r>
            <a:r>
              <a:rPr lang="en-US" altLang="zh-CN" dirty="0"/>
              <a:t>root</a:t>
            </a:r>
            <a:r>
              <a:rPr lang="zh-CN" altLang="zh-CN" dirty="0"/>
              <a:t>代表了用户的初始用户组，但也可以是附加组。</a:t>
            </a:r>
            <a:endParaRPr lang="en-US" altLang="zh-CN" dirty="0"/>
          </a:p>
          <a:p>
            <a:pPr indent="457200" latinLnBrk="1"/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）第</a:t>
            </a:r>
            <a:r>
              <a:rPr lang="en-US" altLang="zh-CN" dirty="0"/>
              <a:t>8-10</a:t>
            </a:r>
            <a:r>
              <a:rPr lang="zh-CN" altLang="zh-CN" dirty="0"/>
              <a:t>个字符</a:t>
            </a:r>
          </a:p>
          <a:p>
            <a:pPr indent="457200"/>
            <a:r>
              <a:rPr lang="zh-CN" altLang="zh-CN" dirty="0"/>
              <a:t>代表了其他用户的权限，也就是除了文件的所属用户和所属用户组外，其他用户对文件的权限。</a:t>
            </a:r>
          </a:p>
        </p:txBody>
      </p:sp>
    </p:spTree>
    <p:extLst>
      <p:ext uri="{BB962C8B-B14F-4D97-AF65-F5344CB8AC3E}">
        <p14:creationId xmlns:p14="http://schemas.microsoft.com/office/powerpoint/2010/main" val="3870552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388114" y="4805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941DACB2-96BE-4F8E-8E47-2A1BB8582795}"/>
              </a:ext>
            </a:extLst>
          </p:cNvPr>
          <p:cNvSpPr txBox="1"/>
          <p:nvPr/>
        </p:nvSpPr>
        <p:spPr>
          <a:xfrm>
            <a:off x="1680798" y="885152"/>
            <a:ext cx="9115444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dirty="0"/>
              <a:t>Linux</a:t>
            </a:r>
            <a:r>
              <a:rPr lang="zh-CN" altLang="zh-CN" dirty="0"/>
              <a:t>本身就是一个多用户、多任务的操作系统，允许多个系统中的用户登录。</a:t>
            </a:r>
            <a:r>
              <a:rPr lang="en-US" altLang="zh-CN" dirty="0"/>
              <a:t>Linux</a:t>
            </a:r>
            <a:r>
              <a:rPr lang="zh-CN" altLang="zh-CN" dirty="0"/>
              <a:t>提供了完善的用户管理系统，用来为用户分配权限，不同的用户也扮演着不同的角色，使用着其权限范围内的系统资源。本章将向读者介绍</a:t>
            </a:r>
            <a:r>
              <a:rPr lang="en-US" altLang="zh-CN" dirty="0"/>
              <a:t>Linux</a:t>
            </a:r>
            <a:r>
              <a:rPr lang="zh-CN" altLang="zh-CN" dirty="0"/>
              <a:t>中的用户、用户组以及文件权限等知识和操作，提高系统的安全性。</a:t>
            </a:r>
          </a:p>
          <a:p>
            <a:pPr indent="457200" latinLnBrk="1"/>
            <a:r>
              <a:rPr lang="zh-CN" altLang="zh-CN" b="1" dirty="0"/>
              <a:t>本章重点难点：</a:t>
            </a:r>
            <a:endParaRPr lang="zh-CN" altLang="zh-CN" dirty="0"/>
          </a:p>
          <a:p>
            <a:pPr indent="457200" latinLnBrk="1"/>
            <a:r>
              <a:rPr lang="en-US" altLang="zh-CN" dirty="0"/>
              <a:t>Linux</a:t>
            </a:r>
            <a:r>
              <a:rPr lang="zh-CN" altLang="zh-CN" dirty="0"/>
              <a:t>用户</a:t>
            </a:r>
          </a:p>
          <a:p>
            <a:pPr indent="457200" latinLnBrk="1"/>
            <a:r>
              <a:rPr lang="en-US" altLang="zh-CN" dirty="0"/>
              <a:t>Linux</a:t>
            </a:r>
            <a:r>
              <a:rPr lang="zh-CN" altLang="zh-CN" dirty="0"/>
              <a:t>用户管理</a:t>
            </a:r>
          </a:p>
          <a:p>
            <a:pPr indent="457200" latinLnBrk="1"/>
            <a:r>
              <a:rPr lang="en-US" altLang="zh-CN" dirty="0"/>
              <a:t>Linux</a:t>
            </a:r>
            <a:r>
              <a:rPr lang="zh-CN" altLang="zh-CN" dirty="0"/>
              <a:t>用户组</a:t>
            </a:r>
          </a:p>
          <a:p>
            <a:pPr indent="457200" latinLnBrk="1"/>
            <a:r>
              <a:rPr lang="en-US" altLang="zh-CN" dirty="0"/>
              <a:t>Linux</a:t>
            </a:r>
            <a:r>
              <a:rPr lang="zh-CN" altLang="zh-CN" dirty="0"/>
              <a:t>用户组管理</a:t>
            </a:r>
          </a:p>
          <a:p>
            <a:pPr indent="457200" latinLnBrk="1"/>
            <a:r>
              <a:rPr lang="zh-CN" altLang="zh-CN" dirty="0"/>
              <a:t>用户间的切换</a:t>
            </a:r>
          </a:p>
          <a:p>
            <a:pPr indent="457200" latinLnBrk="1"/>
            <a:r>
              <a:rPr lang="zh-CN" altLang="zh-CN" dirty="0"/>
              <a:t>文件的权限管理和配置</a:t>
            </a:r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19" y="1792288"/>
            <a:ext cx="8924331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5.4.2 </a:t>
            </a:r>
            <a:r>
              <a:rPr lang="zh-CN" altLang="zh-CN" b="1" dirty="0"/>
              <a:t>文件和目录的权限含义</a:t>
            </a:r>
          </a:p>
          <a:p>
            <a:pPr indent="457200" latinLnBrk="1"/>
            <a:r>
              <a:rPr lang="zh-CN" altLang="zh-CN" dirty="0"/>
              <a:t>在</a:t>
            </a:r>
            <a:r>
              <a:rPr lang="en-US" altLang="zh-CN" dirty="0"/>
              <a:t>Linux</a:t>
            </a:r>
            <a:r>
              <a:rPr lang="zh-CN" altLang="zh-CN" dirty="0"/>
              <a:t>中，虽然都可以作为文件，但针对权限，有文件和文件夹的区别。</a:t>
            </a:r>
          </a:p>
          <a:p>
            <a:pPr marL="457200" indent="457200" latinLnBrk="1">
              <a:buAutoNum type="arabicPeriod"/>
            </a:pPr>
            <a:r>
              <a:rPr lang="zh-CN" altLang="zh-CN" b="1" dirty="0"/>
              <a:t>文件的权限含义</a:t>
            </a:r>
            <a:endParaRPr lang="en-US" altLang="zh-CN" b="1" dirty="0"/>
          </a:p>
          <a:p>
            <a:pPr indent="457200" latinLnBrk="1"/>
            <a:r>
              <a:rPr lang="zh-CN" altLang="zh-CN" dirty="0"/>
              <a:t>文件可以存储的数据包括了纯文本、数据库、二进制等</a:t>
            </a:r>
            <a:r>
              <a:rPr lang="zh-CN" altLang="en-US" dirty="0"/>
              <a:t>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2.   </a:t>
            </a:r>
            <a:r>
              <a:rPr lang="zh-CN" altLang="zh-CN" b="1" dirty="0"/>
              <a:t>目录权限含义</a:t>
            </a:r>
          </a:p>
          <a:p>
            <a:pPr indent="457200"/>
            <a:r>
              <a:rPr lang="zh-CN" altLang="zh-CN" dirty="0"/>
              <a:t>查看属性时可以看到目录也有权限，对于目录的权限来说</a:t>
            </a:r>
            <a:r>
              <a:rPr lang="zh-CN" altLang="en-US" dirty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8651636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58614" y="1563688"/>
            <a:ext cx="8874771" cy="3279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5.4.3 </a:t>
            </a:r>
            <a:r>
              <a:rPr lang="zh-CN" altLang="zh-CN" b="1" dirty="0"/>
              <a:t>修改文件的所属</a:t>
            </a:r>
          </a:p>
          <a:p>
            <a:pPr indent="457200" latinLnBrk="1"/>
            <a:r>
              <a:rPr lang="zh-CN" altLang="zh-CN" dirty="0"/>
              <a:t>修改文件的所属，包括修改文件的所有者以及所有组，文件和目录的修改基本一致。</a:t>
            </a:r>
          </a:p>
          <a:p>
            <a:pPr indent="457200" latinLnBrk="1"/>
            <a:r>
              <a:rPr lang="en-US" altLang="zh-CN" b="1" dirty="0"/>
              <a:t>1. </a:t>
            </a:r>
            <a:r>
              <a:rPr lang="zh-CN" altLang="zh-CN" b="1" dirty="0"/>
              <a:t>修改文件的所属用户</a:t>
            </a:r>
          </a:p>
          <a:p>
            <a:pPr indent="457200" latinLnBrk="1"/>
            <a:r>
              <a:rPr lang="zh-CN" altLang="zh-CN" dirty="0"/>
              <a:t>修改文件的所属用户比较常见，使用的命令是</a:t>
            </a:r>
            <a:r>
              <a:rPr lang="en-US" altLang="zh-CN" dirty="0" err="1"/>
              <a:t>chown</a:t>
            </a:r>
            <a:r>
              <a:rPr lang="zh-CN" altLang="en-US" dirty="0"/>
              <a:t>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修改文件及目录的所属组</a:t>
            </a:r>
          </a:p>
          <a:p>
            <a:pPr indent="457200" latinLnBrk="1"/>
            <a:r>
              <a:rPr lang="zh-CN" altLang="zh-CN" dirty="0"/>
              <a:t>单独修改文件及目录的所属组可以使用命令</a:t>
            </a:r>
            <a:r>
              <a:rPr lang="en-US" altLang="zh-CN" dirty="0" err="1"/>
              <a:t>chgrp</a:t>
            </a:r>
            <a:r>
              <a:rPr lang="zh-CN" altLang="en-US" dirty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528340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92461" y="1177925"/>
            <a:ext cx="9407077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5.4.4 </a:t>
            </a:r>
            <a:r>
              <a:rPr lang="zh-CN" altLang="zh-CN" b="1" dirty="0"/>
              <a:t>修改文件的权限</a:t>
            </a:r>
          </a:p>
          <a:p>
            <a:pPr indent="457200" latinLnBrk="1"/>
            <a:r>
              <a:rPr lang="zh-CN" altLang="zh-CN" dirty="0"/>
              <a:t>文件的权限有可读取、可写入以及可执行等权限，可以使用</a:t>
            </a:r>
            <a:r>
              <a:rPr lang="en-US" altLang="zh-CN" dirty="0" err="1"/>
              <a:t>chmod</a:t>
            </a:r>
            <a:r>
              <a:rPr lang="zh-CN" altLang="zh-CN" dirty="0"/>
              <a:t>命令来修改这些权限。文件的权限除了可以使用普通命令修改外，还可以使用数字代表这些权限。在修改权限前，请先查看文件的原始权限，下面介绍修改的操作步骤。</a:t>
            </a:r>
          </a:p>
          <a:p>
            <a:pPr indent="457200" latinLnBrk="1"/>
            <a:r>
              <a:rPr lang="en-US" altLang="zh-CN" b="1" dirty="0"/>
              <a:t>1. </a:t>
            </a:r>
            <a:r>
              <a:rPr lang="zh-CN" altLang="zh-CN" b="1" dirty="0"/>
              <a:t>普通修改</a:t>
            </a:r>
          </a:p>
          <a:p>
            <a:pPr indent="457200"/>
            <a:r>
              <a:rPr lang="zh-CN" altLang="zh-CN" dirty="0"/>
              <a:t>普通修改可以使用更详细的参数，更加灵活与高效。</a:t>
            </a:r>
            <a:endParaRPr lang="en-US" altLang="zh-CN" dirty="0"/>
          </a:p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数字权限</a:t>
            </a:r>
          </a:p>
          <a:p>
            <a:pPr indent="457200" latinLnBrk="1"/>
            <a:r>
              <a:rPr lang="zh-CN" altLang="zh-CN" dirty="0"/>
              <a:t>除了直接添加、删除以及赋予文件权限外，在</a:t>
            </a:r>
            <a:r>
              <a:rPr lang="en-US" altLang="zh-CN" dirty="0"/>
              <a:t>Linux</a:t>
            </a:r>
            <a:r>
              <a:rPr lang="zh-CN" altLang="zh-CN" dirty="0"/>
              <a:t>中，还可以用数字的形式代表权限，通过数字的形式直接赋予权限。</a:t>
            </a:r>
          </a:p>
        </p:txBody>
      </p:sp>
    </p:spTree>
    <p:extLst>
      <p:ext uri="{BB962C8B-B14F-4D97-AF65-F5344CB8AC3E}">
        <p14:creationId xmlns:p14="http://schemas.microsoft.com/office/powerpoint/2010/main" val="38229775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5388114" y="49547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课后作业</a:t>
            </a: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24C80903-3EF0-4951-B2D6-5BC5D53945C6}"/>
              </a:ext>
            </a:extLst>
          </p:cNvPr>
          <p:cNvSpPr txBox="1"/>
          <p:nvPr/>
        </p:nvSpPr>
        <p:spPr>
          <a:xfrm>
            <a:off x="1466284" y="495470"/>
            <a:ext cx="9259431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一、单选题：</a:t>
            </a:r>
          </a:p>
          <a:p>
            <a:pPr indent="457200" latinLnBrk="1"/>
            <a:r>
              <a:rPr lang="en-US" altLang="zh-CN" dirty="0"/>
              <a:t>1. Linux</a:t>
            </a:r>
            <a:r>
              <a:rPr lang="zh-CN" altLang="zh-CN" dirty="0"/>
              <a:t>中的密码存放在（）。</a:t>
            </a:r>
          </a:p>
          <a:p>
            <a:pPr indent="457200" latinLnBrk="1"/>
            <a:r>
              <a:rPr lang="en-US" altLang="zh-CN" dirty="0"/>
              <a:t>A</a:t>
            </a:r>
            <a:r>
              <a:rPr lang="zh-CN" altLang="zh-CN" dirty="0"/>
              <a:t>．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/passwd       B./</a:t>
            </a:r>
            <a:r>
              <a:rPr lang="en-US" altLang="zh-CN" dirty="0" err="1"/>
              <a:t>etc</a:t>
            </a:r>
            <a:r>
              <a:rPr lang="en-US" altLang="zh-CN" dirty="0"/>
              <a:t>/group      C. /</a:t>
            </a:r>
            <a:r>
              <a:rPr lang="en-US" altLang="zh-CN" dirty="0" err="1"/>
              <a:t>etc</a:t>
            </a:r>
            <a:r>
              <a:rPr lang="en-US" altLang="zh-CN" dirty="0"/>
              <a:t>/password     D./</a:t>
            </a:r>
            <a:r>
              <a:rPr lang="en-US" altLang="zh-CN" dirty="0" err="1"/>
              <a:t>etc</a:t>
            </a:r>
            <a:r>
              <a:rPr lang="en-US" altLang="zh-CN" dirty="0"/>
              <a:t>/shadow</a:t>
            </a:r>
            <a:endParaRPr lang="zh-CN" altLang="zh-CN" dirty="0"/>
          </a:p>
          <a:p>
            <a:pPr indent="457200" latinLnBrk="1"/>
            <a:r>
              <a:rPr lang="en-US" altLang="zh-CN" dirty="0"/>
              <a:t>2. Linux</a:t>
            </a:r>
            <a:r>
              <a:rPr lang="zh-CN" altLang="zh-CN" dirty="0"/>
              <a:t>默认的用户主目录的模板文件夹是（）。</a:t>
            </a:r>
          </a:p>
          <a:p>
            <a:pPr indent="457200" latinLnBrk="1"/>
            <a:r>
              <a:rPr lang="en-US" altLang="zh-CN" dirty="0"/>
              <a:t>A</a:t>
            </a:r>
            <a:r>
              <a:rPr lang="zh-CN" altLang="zh-CN" dirty="0"/>
              <a:t>．</a:t>
            </a:r>
            <a:r>
              <a:rPr lang="en-US" altLang="zh-CN" dirty="0"/>
              <a:t>/home/           B./</a:t>
            </a:r>
            <a:r>
              <a:rPr lang="en-US" altLang="zh-CN" dirty="0" err="1"/>
              <a:t>etc</a:t>
            </a:r>
            <a:r>
              <a:rPr lang="en-US" altLang="zh-CN" dirty="0"/>
              <a:t>/user         C./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skel</a:t>
            </a:r>
            <a:r>
              <a:rPr lang="en-US" altLang="zh-CN" dirty="0"/>
              <a:t>         D./bin/</a:t>
            </a:r>
            <a:r>
              <a:rPr lang="en-US" altLang="zh-CN" dirty="0" err="1"/>
              <a:t>sh</a:t>
            </a:r>
            <a:endParaRPr lang="zh-CN" altLang="zh-CN" dirty="0"/>
          </a:p>
          <a:p>
            <a:pPr indent="457200" latinLnBrk="1"/>
            <a:r>
              <a:rPr lang="en-US" altLang="zh-CN" dirty="0"/>
              <a:t>3. </a:t>
            </a:r>
            <a:r>
              <a:rPr lang="zh-CN" altLang="zh-CN" dirty="0"/>
              <a:t>切换用户时将环境一并更改，需要在命令中使用（）</a:t>
            </a:r>
          </a:p>
          <a:p>
            <a:pPr indent="457200" latinLnBrk="1"/>
            <a:r>
              <a:rPr lang="en-US" altLang="zh-CN" dirty="0"/>
              <a:t>A</a:t>
            </a:r>
            <a:r>
              <a:rPr lang="zh-CN" altLang="zh-CN" dirty="0"/>
              <a:t>．～</a:t>
            </a:r>
            <a:r>
              <a:rPr lang="en-US" altLang="zh-CN" dirty="0"/>
              <a:t>               B.-          C.$                 D.%</a:t>
            </a:r>
            <a:endParaRPr lang="zh-CN" altLang="zh-CN" dirty="0"/>
          </a:p>
          <a:p>
            <a:pPr indent="457200" latinLnBrk="1"/>
            <a:r>
              <a:rPr lang="zh-CN" altLang="zh-CN" dirty="0"/>
              <a:t>二、多选题：</a:t>
            </a:r>
          </a:p>
          <a:p>
            <a:pPr lvl="0" indent="457200" latinLnBrk="1"/>
            <a:r>
              <a:rPr lang="en-US" altLang="zh-CN" dirty="0"/>
              <a:t>1. </a:t>
            </a:r>
            <a:r>
              <a:rPr lang="zh-CN" altLang="zh-CN" dirty="0"/>
              <a:t>在</a:t>
            </a:r>
            <a:r>
              <a:rPr lang="en-US" altLang="zh-CN" dirty="0"/>
              <a:t>Linux</a:t>
            </a:r>
            <a:r>
              <a:rPr lang="zh-CN" altLang="zh-CN" dirty="0"/>
              <a:t>中，用户共分为（）。</a:t>
            </a:r>
          </a:p>
          <a:p>
            <a:pPr indent="457200" latinLnBrk="1"/>
            <a:r>
              <a:rPr lang="en-US" altLang="zh-CN" dirty="0"/>
              <a:t>A</a:t>
            </a:r>
            <a:r>
              <a:rPr lang="zh-CN" altLang="zh-CN" dirty="0"/>
              <a:t>．普通用户</a:t>
            </a:r>
            <a:r>
              <a:rPr lang="en-US" altLang="zh-CN" dirty="0"/>
              <a:t>          B.</a:t>
            </a:r>
            <a:r>
              <a:rPr lang="zh-CN" altLang="zh-CN" dirty="0"/>
              <a:t>来宾用户</a:t>
            </a:r>
            <a:r>
              <a:rPr lang="en-US" altLang="zh-CN" dirty="0"/>
              <a:t>          C. </a:t>
            </a:r>
            <a:r>
              <a:rPr lang="zh-CN" altLang="zh-CN" dirty="0"/>
              <a:t>超级用户</a:t>
            </a:r>
            <a:r>
              <a:rPr lang="en-US" altLang="zh-CN" dirty="0"/>
              <a:t>          D.</a:t>
            </a:r>
            <a:r>
              <a:rPr lang="zh-CN" altLang="zh-CN" dirty="0"/>
              <a:t>系统用户</a:t>
            </a:r>
          </a:p>
          <a:p>
            <a:pPr lvl="0" indent="457200" latinLnBrk="1"/>
            <a:r>
              <a:rPr lang="en-US" altLang="zh-CN" dirty="0"/>
              <a:t>2. </a:t>
            </a:r>
            <a:r>
              <a:rPr lang="zh-CN" altLang="zh-CN" dirty="0"/>
              <a:t>可以锁定用户的命令有（）。</a:t>
            </a:r>
          </a:p>
          <a:p>
            <a:pPr indent="457200" latinLnBrk="1"/>
            <a:r>
              <a:rPr lang="en-US" altLang="zh-CN" dirty="0" err="1"/>
              <a:t>A.passwd</a:t>
            </a:r>
            <a:r>
              <a:rPr lang="en-US" altLang="zh-CN" dirty="0"/>
              <a:t>           </a:t>
            </a:r>
            <a:r>
              <a:rPr lang="en-US" altLang="zh-CN" dirty="0" err="1"/>
              <a:t>B.usermod</a:t>
            </a:r>
            <a:r>
              <a:rPr lang="en-US" altLang="zh-CN" dirty="0"/>
              <a:t>         C. </a:t>
            </a:r>
            <a:r>
              <a:rPr lang="en-US" altLang="zh-CN" dirty="0" err="1"/>
              <a:t>chmod</a:t>
            </a:r>
            <a:r>
              <a:rPr lang="en-US" altLang="zh-CN" dirty="0"/>
              <a:t>             </a:t>
            </a:r>
            <a:r>
              <a:rPr lang="en-US" altLang="zh-CN" dirty="0" err="1"/>
              <a:t>D.userdel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363569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5388114" y="6678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课后作业</a:t>
            </a: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24C80903-3EF0-4951-B2D6-5BC5D53945C6}"/>
              </a:ext>
            </a:extLst>
          </p:cNvPr>
          <p:cNvSpPr txBox="1"/>
          <p:nvPr/>
        </p:nvSpPr>
        <p:spPr>
          <a:xfrm>
            <a:off x="1989857" y="811473"/>
            <a:ext cx="8139982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zh-CN" dirty="0"/>
              <a:t>三、简答题：</a:t>
            </a:r>
          </a:p>
          <a:p>
            <a:pPr lvl="0" indent="457200" latinLnBrk="1"/>
            <a:r>
              <a:rPr lang="en-US" altLang="zh-CN" dirty="0"/>
              <a:t>1. </a:t>
            </a:r>
            <a:r>
              <a:rPr lang="zh-CN" altLang="zh-CN" dirty="0"/>
              <a:t>简述</a:t>
            </a:r>
            <a:r>
              <a:rPr lang="en-US" altLang="zh-CN" dirty="0" err="1"/>
              <a:t>sudo</a:t>
            </a:r>
            <a:r>
              <a:rPr lang="zh-CN" altLang="zh-CN" dirty="0"/>
              <a:t>的作用和使用方法</a:t>
            </a:r>
          </a:p>
          <a:p>
            <a:pPr lvl="0" indent="457200" latinLnBrk="1"/>
            <a:r>
              <a:rPr lang="en-US" altLang="zh-CN" dirty="0"/>
              <a:t>2. </a:t>
            </a:r>
            <a:r>
              <a:rPr lang="zh-CN" altLang="zh-CN" dirty="0"/>
              <a:t>简述文件权限字段的组成机构及含义</a:t>
            </a:r>
          </a:p>
          <a:p>
            <a:pPr indent="457200" latinLnBrk="1"/>
            <a:r>
              <a:rPr lang="zh-CN" altLang="zh-CN" dirty="0"/>
              <a:t>四、试一试：</a:t>
            </a:r>
          </a:p>
          <a:p>
            <a:pPr indent="457200" latinLnBrk="1"/>
            <a:r>
              <a:rPr lang="en-US" altLang="zh-CN" dirty="0"/>
              <a:t>1. </a:t>
            </a:r>
            <a:r>
              <a:rPr lang="zh-CN" altLang="zh-CN" dirty="0"/>
              <a:t>按照</a:t>
            </a:r>
            <a:r>
              <a:rPr lang="en-US" altLang="zh-CN" dirty="0"/>
              <a:t>5.2</a:t>
            </a:r>
            <a:r>
              <a:rPr lang="zh-CN" altLang="zh-CN" dirty="0"/>
              <a:t>的内容，联系用户及用户组的管理</a:t>
            </a:r>
          </a:p>
          <a:p>
            <a:pPr indent="457200" latinLnBrk="1"/>
            <a:r>
              <a:rPr lang="en-US" altLang="zh-CN" dirty="0"/>
              <a:t>2. </a:t>
            </a:r>
            <a:r>
              <a:rPr lang="zh-CN" altLang="zh-CN" dirty="0"/>
              <a:t>按照</a:t>
            </a:r>
            <a:r>
              <a:rPr lang="en-US" altLang="zh-CN" dirty="0"/>
              <a:t>5.4.3</a:t>
            </a:r>
            <a:r>
              <a:rPr lang="zh-CN" altLang="zh-CN" dirty="0"/>
              <a:t>及</a:t>
            </a:r>
            <a:r>
              <a:rPr lang="en-US" altLang="zh-CN" dirty="0"/>
              <a:t>5.4.4</a:t>
            </a:r>
            <a:r>
              <a:rPr lang="zh-CN" altLang="zh-CN" dirty="0"/>
              <a:t>的内容，联系修改文件的属性和权限设置。</a:t>
            </a:r>
          </a:p>
          <a:p>
            <a:pPr indent="457200" latinLnBrk="1"/>
            <a:r>
              <a:rPr lang="zh-CN" altLang="zh-CN" dirty="0"/>
              <a:t>参考答案：</a:t>
            </a:r>
          </a:p>
          <a:p>
            <a:pPr indent="457200" latinLnBrk="1"/>
            <a:r>
              <a:rPr lang="zh-CN" altLang="zh-CN" dirty="0"/>
              <a:t>一、单选题</a:t>
            </a:r>
            <a:r>
              <a:rPr lang="en-US" altLang="zh-CN" dirty="0"/>
              <a:t>    1. D   2. C   3.B</a:t>
            </a:r>
            <a:endParaRPr lang="zh-CN" altLang="zh-CN" dirty="0"/>
          </a:p>
          <a:p>
            <a:pPr indent="457200" latinLnBrk="1"/>
            <a:r>
              <a:rPr lang="zh-CN" altLang="zh-CN" dirty="0"/>
              <a:t>二、多选题 </a:t>
            </a:r>
            <a:r>
              <a:rPr lang="en-US" altLang="zh-CN" dirty="0"/>
              <a:t>   1. ACD   2. AB</a:t>
            </a:r>
            <a:endParaRPr lang="zh-CN" altLang="zh-CN" dirty="0"/>
          </a:p>
          <a:p>
            <a:pPr indent="457200" latinLnBrk="1"/>
            <a:r>
              <a:rPr lang="zh-CN" altLang="zh-CN" dirty="0"/>
              <a:t>三、简答题 </a:t>
            </a:r>
            <a:r>
              <a:rPr lang="en-US" altLang="zh-CN" dirty="0"/>
              <a:t>   1. </a:t>
            </a:r>
            <a:r>
              <a:rPr lang="zh-CN" altLang="zh-CN" dirty="0"/>
              <a:t>参考</a:t>
            </a:r>
            <a:r>
              <a:rPr lang="en-US" altLang="zh-CN" dirty="0"/>
              <a:t>5.3.1</a:t>
            </a:r>
            <a:r>
              <a:rPr lang="zh-CN" altLang="zh-CN" dirty="0"/>
              <a:t>的内容 </a:t>
            </a:r>
            <a:r>
              <a:rPr lang="en-US" altLang="zh-CN" dirty="0"/>
              <a:t>   2. </a:t>
            </a:r>
            <a:r>
              <a:rPr lang="zh-CN" altLang="zh-CN" dirty="0"/>
              <a:t>参考</a:t>
            </a:r>
            <a:r>
              <a:rPr lang="en-US" altLang="zh-CN" dirty="0"/>
              <a:t>5.4.1</a:t>
            </a:r>
            <a:r>
              <a:rPr lang="zh-CN" altLang="zh-CN" dirty="0"/>
              <a:t>及</a:t>
            </a:r>
            <a:r>
              <a:rPr lang="en-US" altLang="zh-CN" dirty="0"/>
              <a:t>5.4.2</a:t>
            </a:r>
            <a:r>
              <a:rPr lang="zh-CN" altLang="zh-CN" dirty="0"/>
              <a:t>的内容 </a:t>
            </a:r>
            <a:r>
              <a:rPr lang="en-US" altLang="zh-CN" dirty="0"/>
              <a:t>  </a:t>
            </a:r>
            <a:endParaRPr lang="zh-CN" altLang="zh-CN" dirty="0"/>
          </a:p>
          <a:p>
            <a:pPr indent="457200" latinLnBrk="1"/>
            <a:r>
              <a:rPr lang="zh-CN" altLang="zh-CN" dirty="0"/>
              <a:t>四、试一试 </a:t>
            </a:r>
            <a:r>
              <a:rPr lang="en-US" altLang="zh-CN" dirty="0"/>
              <a:t>   1. </a:t>
            </a:r>
            <a:r>
              <a:rPr lang="zh-CN" altLang="zh-CN" dirty="0"/>
              <a:t>参考</a:t>
            </a:r>
            <a:r>
              <a:rPr lang="en-US" altLang="zh-CN" dirty="0"/>
              <a:t>5.2</a:t>
            </a:r>
            <a:r>
              <a:rPr lang="zh-CN" altLang="zh-CN" dirty="0"/>
              <a:t>的内容 </a:t>
            </a:r>
            <a:r>
              <a:rPr lang="en-US" altLang="zh-CN" dirty="0"/>
              <a:t>      2. </a:t>
            </a:r>
            <a:r>
              <a:rPr lang="zh-CN" altLang="zh-CN" dirty="0"/>
              <a:t>参考</a:t>
            </a:r>
            <a:r>
              <a:rPr lang="en-US" altLang="zh-CN" dirty="0"/>
              <a:t>5.4.3</a:t>
            </a:r>
            <a:r>
              <a:rPr lang="zh-CN" altLang="zh-CN" dirty="0"/>
              <a:t>及</a:t>
            </a:r>
            <a:r>
              <a:rPr lang="en-US" altLang="zh-CN" dirty="0"/>
              <a:t>5.4.4</a:t>
            </a:r>
            <a:r>
              <a:rPr lang="zh-CN" altLang="zh-CN" dirty="0"/>
              <a:t>的内容。</a:t>
            </a:r>
          </a:p>
        </p:txBody>
      </p:sp>
    </p:spTree>
    <p:extLst>
      <p:ext uri="{BB962C8B-B14F-4D97-AF65-F5344CB8AC3E}">
        <p14:creationId xmlns:p14="http://schemas.microsoft.com/office/powerpoint/2010/main" val="15739143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516275" y="1390876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665575" y="152020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518943" y="2419185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525999" y="3500216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678644" y="255052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635764" y="364679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" action="ppaction://noaction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423402" y="2403723"/>
            <a:ext cx="2884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Linux</a:t>
            </a:r>
            <a:r>
              <a:rPr lang="zh-CN" altLang="zh-CN" dirty="0"/>
              <a:t>用户及用户组管理</a:t>
            </a:r>
            <a:endParaRPr lang="zh-CN" altLang="en-US" dirty="0"/>
          </a:p>
        </p:txBody>
      </p:sp>
      <p:sp>
        <p:nvSpPr>
          <p:cNvPr id="12" name="文本框 11">
            <a:hlinkClick r:id="" action="ppaction://noaction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422969" y="349530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用户的切换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CEC9EEE-5136-4649-B568-D003BCA3E0FD}"/>
              </a:ext>
            </a:extLst>
          </p:cNvPr>
          <p:cNvSpPr txBox="1"/>
          <p:nvPr/>
        </p:nvSpPr>
        <p:spPr>
          <a:xfrm>
            <a:off x="7535843" y="4554027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67C5621-C20E-4391-99FC-3930B493DE71}"/>
              </a:ext>
            </a:extLst>
          </p:cNvPr>
          <p:cNvCxnSpPr/>
          <p:nvPr/>
        </p:nvCxnSpPr>
        <p:spPr>
          <a:xfrm flipH="1">
            <a:off x="7676514" y="4685469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hlinkClick r:id="" action="ppaction://noaction"/>
            <a:extLst>
              <a:ext uri="{FF2B5EF4-FFF2-40B4-BE49-F238E27FC236}">
                <a16:creationId xmlns:a16="http://schemas.microsoft.com/office/drawing/2014/main" id="{DF341E03-D69B-46BC-B87C-62A481BAD830}"/>
              </a:ext>
            </a:extLst>
          </p:cNvPr>
          <p:cNvSpPr txBox="1"/>
          <p:nvPr/>
        </p:nvSpPr>
        <p:spPr>
          <a:xfrm>
            <a:off x="8452782" y="4485389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文件的权限管理</a:t>
            </a:r>
          </a:p>
        </p:txBody>
      </p:sp>
      <p:sp>
        <p:nvSpPr>
          <p:cNvPr id="20" name="文本框 19">
            <a:hlinkClick r:id="" action="ppaction://noaction"/>
            <a:extLst>
              <a:ext uri="{FF2B5EF4-FFF2-40B4-BE49-F238E27FC236}">
                <a16:creationId xmlns:a16="http://schemas.microsoft.com/office/drawing/2014/main" id="{3122339D-CDC1-4187-945F-E2820B411B1E}"/>
              </a:ext>
            </a:extLst>
          </p:cNvPr>
          <p:cNvSpPr txBox="1"/>
          <p:nvPr/>
        </p:nvSpPr>
        <p:spPr>
          <a:xfrm>
            <a:off x="8418634" y="1355965"/>
            <a:ext cx="23711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Linux</a:t>
            </a:r>
            <a:r>
              <a:rPr lang="zh-CN" altLang="zh-CN" dirty="0"/>
              <a:t>用户及用户组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949291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264172" y="3972975"/>
            <a:ext cx="55563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/>
              <a:t>Linux</a:t>
            </a:r>
            <a:r>
              <a:rPr lang="zh-CN" altLang="zh-CN" sz="4800" b="1" dirty="0"/>
              <a:t>用户及用户组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261925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62248" y="549275"/>
            <a:ext cx="9267503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5.1.1 Linux</a:t>
            </a:r>
            <a:r>
              <a:rPr lang="zh-CN" altLang="zh-CN" b="1" dirty="0"/>
              <a:t>用户分类</a:t>
            </a:r>
          </a:p>
          <a:p>
            <a:pPr indent="457200" latinLnBrk="1"/>
            <a:r>
              <a:rPr lang="zh-CN" altLang="zh-CN" dirty="0"/>
              <a:t>和</a:t>
            </a:r>
            <a:r>
              <a:rPr lang="en-US" altLang="zh-CN" dirty="0"/>
              <a:t>Windows</a:t>
            </a:r>
            <a:r>
              <a:rPr lang="zh-CN" altLang="zh-CN" dirty="0"/>
              <a:t>的用户一样，</a:t>
            </a:r>
            <a:r>
              <a:rPr lang="en-US" altLang="zh-CN" dirty="0"/>
              <a:t>Linux</a:t>
            </a:r>
            <a:r>
              <a:rPr lang="zh-CN" altLang="zh-CN" dirty="0"/>
              <a:t>中的用户也分几种类型，不同类型的用户有着不同的权限，以方便系统的管理。</a:t>
            </a:r>
          </a:p>
          <a:p>
            <a:pPr indent="457200" latinLnBrk="1"/>
            <a:r>
              <a:rPr lang="en-US" altLang="zh-CN" b="1" dirty="0"/>
              <a:t>1. </a:t>
            </a:r>
            <a:r>
              <a:rPr lang="zh-CN" altLang="zh-CN" b="1" dirty="0"/>
              <a:t>普通用户</a:t>
            </a:r>
          </a:p>
          <a:p>
            <a:pPr indent="457200" latinLnBrk="1"/>
            <a:r>
              <a:rPr lang="zh-CN" altLang="zh-CN" dirty="0"/>
              <a:t>普通用户是系统使用较多的人群，其登录路径为</a:t>
            </a:r>
            <a:r>
              <a:rPr lang="en-US" altLang="zh-CN" dirty="0"/>
              <a:t>/bin/bash</a:t>
            </a:r>
            <a:r>
              <a:rPr lang="zh-CN" altLang="zh-CN" dirty="0"/>
              <a:t>，用户主目录在</a:t>
            </a:r>
            <a:r>
              <a:rPr lang="en-US" altLang="zh-CN" dirty="0"/>
              <a:t>/home/</a:t>
            </a:r>
            <a:r>
              <a:rPr lang="zh-CN" altLang="zh-CN" dirty="0"/>
              <a:t>用户名。普通用户的权限最低，一般情况只能在自己的主目录和系统规定的临时目录中创建文件。如果其在其他位置创建权限，则会提示“权限不够”。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0027D92C-7434-4F4E-82F6-4E8025B6EE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864" y="4019549"/>
            <a:ext cx="6282269" cy="176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34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87987" y="940062"/>
            <a:ext cx="9267503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 </a:t>
            </a:r>
            <a:r>
              <a:rPr lang="zh-CN" altLang="zh-CN" b="1" dirty="0"/>
              <a:t>超级用户</a:t>
            </a:r>
          </a:p>
          <a:p>
            <a:pPr indent="457200" latinLnBrk="1"/>
            <a:r>
              <a:rPr lang="zh-CN" altLang="zh-CN" dirty="0"/>
              <a:t>也就是常说的</a:t>
            </a:r>
            <a:r>
              <a:rPr lang="en-US" altLang="zh-CN" dirty="0"/>
              <a:t>root</a:t>
            </a:r>
            <a:r>
              <a:rPr lang="zh-CN" altLang="zh-CN" dirty="0"/>
              <a:t>或者系统管理员。其主目录在</a:t>
            </a:r>
            <a:r>
              <a:rPr lang="en-US" altLang="zh-CN" dirty="0"/>
              <a:t>/root</a:t>
            </a:r>
            <a:r>
              <a:rPr lang="zh-CN" altLang="zh-CN" dirty="0"/>
              <a:t>中，在系统中拥有最高的控制权限，可以修改、删除任何文件、运行任何命令、管理所有的其他用户等。由于其权限过大，所以在系统中默认只能临时使用其权限，默认密码也是随机的，防止黑客的恶意提权。</a:t>
            </a:r>
          </a:p>
          <a:p>
            <a:pPr indent="457200" latinLnBrk="1"/>
            <a:r>
              <a:rPr lang="en-US" altLang="zh-CN" b="1" dirty="0"/>
              <a:t>3. </a:t>
            </a:r>
            <a:r>
              <a:rPr lang="zh-CN" altLang="zh-CN" b="1" dirty="0"/>
              <a:t>系统用户</a:t>
            </a:r>
          </a:p>
          <a:p>
            <a:pPr indent="457200" latinLnBrk="1"/>
            <a:r>
              <a:rPr lang="zh-CN" altLang="zh-CN" dirty="0"/>
              <a:t>系统用户的使用者并非是自然人，而是系统的组成部分，用来完成系统中一些高级的系统操作，也不允许使用这些用户登录系统。比如运行常见的电子邮件进程的系统用户是</a:t>
            </a:r>
            <a:r>
              <a:rPr lang="en-US" altLang="zh-CN" dirty="0"/>
              <a:t>mail</a:t>
            </a:r>
            <a:r>
              <a:rPr lang="zh-CN" altLang="zh-CN" dirty="0"/>
              <a:t>；运行</a:t>
            </a:r>
            <a:r>
              <a:rPr lang="en-US" altLang="zh-CN" dirty="0"/>
              <a:t>Apache</a:t>
            </a:r>
            <a:r>
              <a:rPr lang="zh-CN" altLang="zh-CN" dirty="0"/>
              <a:t>网页服务的系统用户</a:t>
            </a:r>
            <a:r>
              <a:rPr lang="en-US" altLang="zh-CN" dirty="0"/>
              <a:t>apache</a:t>
            </a:r>
            <a:r>
              <a:rPr lang="zh-CN" altLang="zh-CN" dirty="0"/>
              <a:t>等。而且这些用户的主目录也不在</a:t>
            </a:r>
            <a:r>
              <a:rPr lang="en-US" altLang="zh-CN" dirty="0"/>
              <a:t>/home</a:t>
            </a:r>
            <a:r>
              <a:rPr lang="zh-CN" altLang="zh-CN" dirty="0"/>
              <a:t>中，而是在其他的系统目录中。</a:t>
            </a:r>
          </a:p>
        </p:txBody>
      </p:sp>
    </p:spTree>
    <p:extLst>
      <p:ext uri="{BB962C8B-B14F-4D97-AF65-F5344CB8AC3E}">
        <p14:creationId xmlns:p14="http://schemas.microsoft.com/office/powerpoint/2010/main" val="3032905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83599" y="1768736"/>
            <a:ext cx="9224802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5.1.2 </a:t>
            </a:r>
            <a:r>
              <a:rPr lang="zh-CN" altLang="zh-CN" b="1" dirty="0"/>
              <a:t>用户标识符</a:t>
            </a:r>
          </a:p>
          <a:p>
            <a:pPr indent="457200" latinLnBrk="1"/>
            <a:r>
              <a:rPr lang="zh-CN" altLang="zh-CN" dirty="0"/>
              <a:t>系统在记录和识别用户时，不是以用户名进行识别，而是使用了用户的</a:t>
            </a:r>
            <a:r>
              <a:rPr lang="en-US" altLang="zh-CN" dirty="0"/>
              <a:t>ID</a:t>
            </a:r>
            <a:r>
              <a:rPr lang="zh-CN" altLang="zh-CN" dirty="0"/>
              <a:t>号。在创建用户时，系统会给该用户分配一个唯一的数字</a:t>
            </a:r>
            <a:r>
              <a:rPr lang="en-US" altLang="zh-CN" dirty="0"/>
              <a:t>ID</a:t>
            </a:r>
            <a:r>
              <a:rPr lang="zh-CN" altLang="zh-CN" dirty="0"/>
              <a:t>进行存储，该</a:t>
            </a:r>
            <a:r>
              <a:rPr lang="en-US" altLang="zh-CN" dirty="0"/>
              <a:t>ID</a:t>
            </a:r>
            <a:r>
              <a:rPr lang="zh-CN" altLang="zh-CN" dirty="0"/>
              <a:t>就是用户标识符，也叫做</a:t>
            </a:r>
            <a:r>
              <a:rPr lang="en-US" altLang="zh-CN" dirty="0" err="1"/>
              <a:t>uid</a:t>
            </a:r>
            <a:r>
              <a:rPr lang="zh-CN" altLang="zh-CN" dirty="0"/>
              <a:t>号。每个用户不仅有唯一的用户名也会有唯一的</a:t>
            </a:r>
            <a:r>
              <a:rPr lang="en-US" altLang="zh-CN" dirty="0"/>
              <a:t>ID</a:t>
            </a:r>
            <a:r>
              <a:rPr lang="zh-CN" altLang="zh-CN" dirty="0"/>
              <a:t>号。其中</a:t>
            </a:r>
            <a:r>
              <a:rPr lang="en-US" altLang="zh-CN" dirty="0"/>
              <a:t>0</a:t>
            </a:r>
            <a:r>
              <a:rPr lang="zh-CN" altLang="zh-CN" dirty="0"/>
              <a:t>号为</a:t>
            </a:r>
            <a:r>
              <a:rPr lang="en-US" altLang="zh-CN" dirty="0"/>
              <a:t>root</a:t>
            </a:r>
            <a:r>
              <a:rPr lang="zh-CN" altLang="zh-CN" dirty="0"/>
              <a:t>，系统用户在</a:t>
            </a:r>
            <a:r>
              <a:rPr lang="en-US" altLang="zh-CN" dirty="0"/>
              <a:t>1</a:t>
            </a:r>
            <a:r>
              <a:rPr lang="zh-CN" altLang="zh-CN" dirty="0"/>
              <a:t>～</a:t>
            </a:r>
            <a:r>
              <a:rPr lang="en-US" altLang="zh-CN" dirty="0"/>
              <a:t>999</a:t>
            </a:r>
            <a:r>
              <a:rPr lang="zh-CN" altLang="zh-CN" dirty="0"/>
              <a:t>，普通用户在</a:t>
            </a:r>
            <a:r>
              <a:rPr lang="en-US" altLang="zh-CN" dirty="0"/>
              <a:t>1000</a:t>
            </a:r>
            <a:r>
              <a:rPr lang="zh-CN" altLang="zh-CN" dirty="0"/>
              <a:t>～</a:t>
            </a:r>
            <a:r>
              <a:rPr lang="en-US" altLang="zh-CN" dirty="0"/>
              <a:t>65535</a:t>
            </a:r>
            <a:r>
              <a:rPr lang="zh-CN" altLang="zh-CN" dirty="0"/>
              <a:t>。类似的，每个创建的组也有唯一的用户组</a:t>
            </a:r>
            <a:r>
              <a:rPr lang="en-US" altLang="zh-CN" dirty="0"/>
              <a:t>ID</a:t>
            </a:r>
            <a:r>
              <a:rPr lang="zh-CN" altLang="zh-CN" dirty="0"/>
              <a:t>，也叫做</a:t>
            </a:r>
            <a:r>
              <a:rPr lang="en-US" altLang="zh-CN" dirty="0"/>
              <a:t>GID</a:t>
            </a:r>
            <a:r>
              <a:rPr lang="zh-CN" altLang="zh-CN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664724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81310" y="506411"/>
            <a:ext cx="9641988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5.1.3 </a:t>
            </a:r>
            <a:r>
              <a:rPr lang="zh-CN" altLang="zh-CN" b="1" dirty="0"/>
              <a:t>用户信息查看</a:t>
            </a:r>
          </a:p>
          <a:p>
            <a:pPr indent="457200" latinLnBrk="1"/>
            <a:r>
              <a:rPr lang="zh-CN" altLang="zh-CN" dirty="0"/>
              <a:t>在</a:t>
            </a:r>
            <a:r>
              <a:rPr lang="en-US" altLang="zh-CN" dirty="0"/>
              <a:t>Linux</a:t>
            </a:r>
            <a:r>
              <a:rPr lang="zh-CN" altLang="zh-CN" dirty="0"/>
              <a:t>中，存储了用户信息的有</a:t>
            </a:r>
            <a:r>
              <a:rPr lang="en-US" altLang="zh-CN" dirty="0"/>
              <a:t>passwd</a:t>
            </a:r>
            <a:r>
              <a:rPr lang="zh-CN" altLang="zh-CN" dirty="0"/>
              <a:t>和</a:t>
            </a:r>
            <a:r>
              <a:rPr lang="en-US" altLang="zh-CN" dirty="0"/>
              <a:t>shadow</a:t>
            </a:r>
            <a:r>
              <a:rPr lang="zh-CN" altLang="zh-CN" dirty="0"/>
              <a:t>文件。</a:t>
            </a:r>
          </a:p>
          <a:p>
            <a:pPr indent="457200" latinLnBrk="1"/>
            <a:r>
              <a:rPr lang="en-US" altLang="zh-CN" b="1" dirty="0"/>
              <a:t>1. passwd</a:t>
            </a:r>
            <a:r>
              <a:rPr lang="zh-CN" altLang="zh-CN" b="1" dirty="0"/>
              <a:t>文件</a:t>
            </a:r>
          </a:p>
          <a:p>
            <a:pPr indent="457200" latinLnBrk="1"/>
            <a:r>
              <a:rPr lang="en-US" altLang="zh-CN" dirty="0"/>
              <a:t>Linux</a:t>
            </a:r>
            <a:r>
              <a:rPr lang="zh-CN" altLang="zh-CN" dirty="0"/>
              <a:t>中的所有用户信息都保存在“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/passwd</a:t>
            </a:r>
            <a:r>
              <a:rPr lang="zh-CN" altLang="zh-CN" dirty="0"/>
              <a:t>”中，和</a:t>
            </a:r>
            <a:r>
              <a:rPr lang="en-US" altLang="zh-CN" dirty="0"/>
              <a:t>Linux</a:t>
            </a:r>
            <a:r>
              <a:rPr lang="zh-CN" altLang="zh-CN" dirty="0"/>
              <a:t>的</a:t>
            </a:r>
            <a:r>
              <a:rPr lang="en-US" altLang="zh-CN" dirty="0"/>
              <a:t>SAM</a:t>
            </a:r>
            <a:r>
              <a:rPr lang="zh-CN" altLang="zh-CN" dirty="0"/>
              <a:t>文件不同，启动电脑后，仍然可以对</a:t>
            </a:r>
            <a:r>
              <a:rPr lang="en-US" altLang="zh-CN" dirty="0"/>
              <a:t>passwd</a:t>
            </a:r>
            <a:r>
              <a:rPr lang="zh-CN" altLang="zh-CN" dirty="0"/>
              <a:t>进行查看，</a:t>
            </a:r>
            <a:r>
              <a:rPr lang="en-US" altLang="zh-CN" dirty="0"/>
              <a:t>Linux</a:t>
            </a:r>
            <a:r>
              <a:rPr lang="zh-CN" altLang="zh-CN" dirty="0"/>
              <a:t>管理员可以随时对该文件进行修改，普通用户只能有查看的权利。可以通过命令或文本编辑器查看该文件的内容。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58DEE2D2-1BB9-49E8-974F-DB5CDD16D9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665" y="3473244"/>
            <a:ext cx="5432670" cy="246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2284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27214" y="520699"/>
            <a:ext cx="9148578" cy="2879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2. shadow</a:t>
            </a:r>
            <a:r>
              <a:rPr lang="zh-CN" altLang="zh-CN" b="1" dirty="0"/>
              <a:t>文件</a:t>
            </a:r>
          </a:p>
          <a:p>
            <a:pPr indent="457200" latinLnBrk="1"/>
            <a:r>
              <a:rPr lang="zh-CN" altLang="zh-CN" dirty="0"/>
              <a:t>由于用户的信息可以被查看到，所以用户的密码文件并没有存在“</a:t>
            </a:r>
            <a:r>
              <a:rPr lang="en-US" altLang="zh-CN" dirty="0"/>
              <a:t>passwd</a:t>
            </a:r>
            <a:r>
              <a:rPr lang="zh-CN" altLang="zh-CN" dirty="0"/>
              <a:t>”中，而是存在了“</a:t>
            </a:r>
            <a:r>
              <a:rPr lang="en-US" altLang="zh-CN" dirty="0"/>
              <a:t>shadow</a:t>
            </a:r>
            <a:r>
              <a:rPr lang="zh-CN" altLang="zh-CN" dirty="0"/>
              <a:t>”文件中。该文件只有管理员账号可以读取，所以更加安全。当然密码也不是以明文或者</a:t>
            </a:r>
            <a:r>
              <a:rPr lang="en-US" altLang="zh-CN" dirty="0"/>
              <a:t>MD5</a:t>
            </a:r>
            <a:r>
              <a:rPr lang="zh-CN" altLang="zh-CN" dirty="0"/>
              <a:t>加密的方式存在，而是使用了更新的“影子密码”技术来进行的存储。</a:t>
            </a:r>
            <a:r>
              <a:rPr lang="en-US" altLang="zh-CN" dirty="0"/>
              <a:t>shadow</a:t>
            </a:r>
            <a:r>
              <a:rPr lang="zh-CN" altLang="zh-CN" dirty="0"/>
              <a:t>文件存储在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/shadow</a:t>
            </a:r>
            <a:r>
              <a:rPr lang="zh-CN" altLang="zh-CN" dirty="0"/>
              <a:t>中，通过命令可以查看其内容，其中的用户行排列顺序和</a:t>
            </a:r>
            <a:r>
              <a:rPr lang="en-US" altLang="zh-CN" dirty="0"/>
              <a:t>passwd</a:t>
            </a:r>
            <a:r>
              <a:rPr lang="zh-CN" altLang="zh-CN" dirty="0"/>
              <a:t>中的顺序一致。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366A775D-5B95-43B6-8287-DA1F5847F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836" y="3400424"/>
            <a:ext cx="4678327" cy="251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2098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</TotalTime>
  <Words>2220</Words>
  <Application>Microsoft Office PowerPoint</Application>
  <PresentationFormat>宽屏</PresentationFormat>
  <Paragraphs>127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微软雅黑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619</cp:revision>
  <dcterms:created xsi:type="dcterms:W3CDTF">2020-06-26T11:31:00Z</dcterms:created>
  <dcterms:modified xsi:type="dcterms:W3CDTF">2023-02-16T09:44:45Z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