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535" r:id="rId6"/>
    <p:sldId id="537" r:id="rId7"/>
    <p:sldId id="538" r:id="rId8"/>
    <p:sldId id="556" r:id="rId9"/>
    <p:sldId id="544" r:id="rId10"/>
    <p:sldId id="545" r:id="rId11"/>
    <p:sldId id="547" r:id="rId12"/>
    <p:sldId id="557" r:id="rId13"/>
    <p:sldId id="550" r:id="rId14"/>
    <p:sldId id="559" r:id="rId15"/>
    <p:sldId id="560" r:id="rId16"/>
    <p:sldId id="571" r:id="rId17"/>
    <p:sldId id="567" r:id="rId18"/>
    <p:sldId id="572" r:id="rId19"/>
    <p:sldId id="568" r:id="rId20"/>
    <p:sldId id="569" r:id="rId21"/>
    <p:sldId id="570" r:id="rId22"/>
    <p:sldId id="558" r:id="rId23"/>
    <p:sldId id="561" r:id="rId24"/>
    <p:sldId id="573" r:id="rId25"/>
    <p:sldId id="574" r:id="rId26"/>
    <p:sldId id="575" r:id="rId27"/>
    <p:sldId id="286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081091" y="4186262"/>
            <a:ext cx="10258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数据库的备份与恢复</a:t>
            </a:r>
            <a:endParaRPr lang="zh-CN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549275"/>
            <a:ext cx="9999517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8.3.1 </a:t>
            </a:r>
            <a:r>
              <a:rPr lang="zh-CN" altLang="en-US" b="1" dirty="0"/>
              <a:t> 脱机备份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脱机备份也称为冷备份，是在数据库处于“干净”关闭状态下进行的“操作系统备份”，是对于构成数据库的全部物理文件的备份。需要备份的文件包括：参数文件、所有控制文件、所有数据文件、所有联机重做日志文件。</a:t>
            </a:r>
            <a:endParaRPr lang="en-US" altLang="zh-CN" dirty="0"/>
          </a:p>
          <a:p>
            <a:pPr indent="457200" latinLnBrk="1"/>
            <a:r>
              <a:rPr lang="zh-CN" altLang="en-US" dirty="0"/>
              <a:t>如果启用归档模式，从冷备份结束后到出现故障这段时间的数据库恢复，可以利用联机日志文件和归档日志文件实现。</a:t>
            </a:r>
          </a:p>
          <a:p>
            <a:pPr indent="457200" latinLnBrk="1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）以</a:t>
            </a:r>
            <a:r>
              <a:rPr lang="en-US" altLang="zh-CN" dirty="0"/>
              <a:t>sys</a:t>
            </a:r>
            <a:r>
              <a:rPr lang="zh-CN" altLang="en-US" dirty="0"/>
              <a:t>用户和</a:t>
            </a:r>
            <a:r>
              <a:rPr lang="en-US" altLang="zh-CN" dirty="0" err="1"/>
              <a:t>sysdba</a:t>
            </a:r>
            <a:r>
              <a:rPr lang="zh-CN" altLang="en-US" dirty="0"/>
              <a:t>身份，在</a:t>
            </a:r>
            <a:r>
              <a:rPr lang="en-US" altLang="zh-CN" dirty="0"/>
              <a:t>SQL*PLUS</a:t>
            </a:r>
            <a:r>
              <a:rPr lang="zh-CN" altLang="en-US" dirty="0"/>
              <a:t>中，以</a:t>
            </a:r>
            <a:r>
              <a:rPr lang="en-US" altLang="zh-CN" dirty="0"/>
              <a:t>IMMEDIATE</a:t>
            </a:r>
            <a:r>
              <a:rPr lang="zh-CN" altLang="en-US" dirty="0"/>
              <a:t>方式关闭数据库。</a:t>
            </a:r>
          </a:p>
          <a:p>
            <a:pPr indent="457200" latinLnBrk="1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）创建备份文件的目录。比如：</a:t>
            </a:r>
            <a:r>
              <a:rPr lang="en-US" altLang="zh-CN" dirty="0"/>
              <a:t>e:\OracleBak</a:t>
            </a:r>
            <a:r>
              <a:rPr lang="zh-CN" altLang="en-US" dirty="0"/>
              <a:t>。</a:t>
            </a:r>
          </a:p>
          <a:p>
            <a:pPr indent="457200" latinLnBrk="1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）使用操作系统命令或工具备份数据库所有文件。</a:t>
            </a:r>
            <a:endParaRPr lang="en-US" altLang="zh-CN" dirty="0"/>
          </a:p>
          <a:p>
            <a:pPr indent="457200" latinLnBrk="1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）备份完成后，如果继续让用户使用数据库，需要以</a:t>
            </a:r>
            <a:r>
              <a:rPr lang="en-US" altLang="zh-CN" dirty="0"/>
              <a:t>OPEN</a:t>
            </a:r>
            <a:r>
              <a:rPr lang="zh-CN" altLang="en-US" dirty="0"/>
              <a:t>方式启动数据库。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96008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77273" y="549275"/>
            <a:ext cx="9298519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8.3.2 </a:t>
            </a:r>
            <a:r>
              <a:rPr lang="zh-CN" altLang="en-US" b="1" dirty="0"/>
              <a:t>脱机恢复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脱机恢复的具体操作步骤为：</a:t>
            </a:r>
          </a:p>
          <a:p>
            <a:pPr indent="457200" latinLnBrk="1"/>
            <a:r>
              <a:rPr lang="zh-CN" altLang="en-US" dirty="0"/>
              <a:t>首先，以</a:t>
            </a:r>
            <a:r>
              <a:rPr lang="en-US" altLang="zh-CN" dirty="0"/>
              <a:t>sys</a:t>
            </a:r>
            <a:r>
              <a:rPr lang="zh-CN" altLang="en-US" dirty="0"/>
              <a:t>用户和</a:t>
            </a:r>
            <a:r>
              <a:rPr lang="en-US" altLang="zh-CN" dirty="0" err="1"/>
              <a:t>sysdba</a:t>
            </a:r>
            <a:r>
              <a:rPr lang="zh-CN" altLang="en-US" dirty="0"/>
              <a:t>身份，在</a:t>
            </a:r>
            <a:r>
              <a:rPr lang="en-US" altLang="zh-CN" dirty="0"/>
              <a:t>SQL*PLUS</a:t>
            </a:r>
            <a:r>
              <a:rPr lang="zh-CN" altLang="en-US" dirty="0"/>
              <a:t>中，以</a:t>
            </a:r>
            <a:r>
              <a:rPr lang="en-US" altLang="zh-CN" dirty="0"/>
              <a:t>IMMEDIATE</a:t>
            </a:r>
            <a:r>
              <a:rPr lang="zh-CN" altLang="en-US" dirty="0"/>
              <a:t>方式关闭数据库。</a:t>
            </a:r>
          </a:p>
          <a:p>
            <a:pPr indent="457200" latinLnBrk="1"/>
            <a:r>
              <a:rPr lang="zh-CN" altLang="en-US" dirty="0"/>
              <a:t>然后，把所有备份文件（数据文件、控制文件、联机重做日志文件）全部拷贝到原来所在的位置。</a:t>
            </a:r>
          </a:p>
          <a:p>
            <a:pPr indent="457200" latinLnBrk="1"/>
            <a:r>
              <a:rPr lang="zh-CN" altLang="en-US" dirty="0"/>
              <a:t>第三、恢复完成后，如果继续让用户使用数据库，需要以</a:t>
            </a:r>
            <a:r>
              <a:rPr lang="en-US" altLang="zh-CN" dirty="0"/>
              <a:t>OPEN</a:t>
            </a:r>
            <a:r>
              <a:rPr lang="zh-CN" altLang="en-US" dirty="0"/>
              <a:t>方式启动数据库。</a:t>
            </a:r>
          </a:p>
        </p:txBody>
      </p:sp>
    </p:spTree>
    <p:extLst>
      <p:ext uri="{BB962C8B-B14F-4D97-AF65-F5344CB8AC3E}">
        <p14:creationId xmlns:p14="http://schemas.microsoft.com/office/powerpoint/2010/main" val="3640582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935002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78417" y="3972975"/>
            <a:ext cx="46762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/>
              <a:t> 联机备份与恢复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24763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5393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1942" y="549275"/>
            <a:ext cx="9468116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8.4.1 </a:t>
            </a:r>
            <a:r>
              <a:rPr lang="zh-CN" altLang="en-US" b="1" dirty="0"/>
              <a:t>归档日志模式的设置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要使用</a:t>
            </a:r>
            <a:r>
              <a:rPr lang="en-US" altLang="zh-CN" dirty="0"/>
              <a:t>RMAN</a:t>
            </a:r>
            <a:r>
              <a:rPr lang="zh-CN" altLang="en-US" dirty="0"/>
              <a:t>，首先必须将数据库设置为归档日志（</a:t>
            </a:r>
            <a:r>
              <a:rPr lang="en-US" altLang="zh-CN" dirty="0"/>
              <a:t>ARCHIVELOG</a:t>
            </a:r>
            <a:r>
              <a:rPr lang="zh-CN" altLang="en-US" dirty="0"/>
              <a:t>）模式。其具体操作过程如下：</a:t>
            </a:r>
          </a:p>
          <a:p>
            <a:pPr indent="457200" latinLnBrk="1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）以</a:t>
            </a:r>
            <a:r>
              <a:rPr lang="en-US" altLang="zh-CN" dirty="0"/>
              <a:t>sys</a:t>
            </a:r>
            <a:r>
              <a:rPr lang="zh-CN" altLang="en-US" dirty="0"/>
              <a:t>用户和</a:t>
            </a:r>
            <a:r>
              <a:rPr lang="en-US" altLang="zh-CN" dirty="0" err="1"/>
              <a:t>sysdba</a:t>
            </a:r>
            <a:r>
              <a:rPr lang="zh-CN" altLang="en-US" dirty="0"/>
              <a:t>身份登录到</a:t>
            </a:r>
            <a:r>
              <a:rPr lang="en-US" altLang="zh-CN" dirty="0"/>
              <a:t>SQL*PLUS</a:t>
            </a:r>
            <a:r>
              <a:rPr lang="zh-CN" altLang="en-US" dirty="0"/>
              <a:t>。</a:t>
            </a:r>
          </a:p>
          <a:p>
            <a:pPr indent="457200" latinLnBrk="1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）以</a:t>
            </a:r>
            <a:r>
              <a:rPr lang="en-US" altLang="zh-CN" dirty="0"/>
              <a:t>IMMEDIATE</a:t>
            </a:r>
            <a:r>
              <a:rPr lang="zh-CN" altLang="en-US" dirty="0"/>
              <a:t>方式关闭数据库，同时也关闭了数据库实例，然后以</a:t>
            </a:r>
            <a:r>
              <a:rPr lang="en-US" altLang="zh-CN" dirty="0"/>
              <a:t>mount</a:t>
            </a:r>
            <a:r>
              <a:rPr lang="zh-CN" altLang="en-US" dirty="0"/>
              <a:t>方式启动数据库，此时并没打开数据库实例。</a:t>
            </a:r>
            <a:endParaRPr lang="en-US" altLang="zh-CN" dirty="0"/>
          </a:p>
          <a:p>
            <a:pPr indent="457200" latinLnBrk="1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）把数据库实例从非归档日志模式（</a:t>
            </a:r>
            <a:r>
              <a:rPr lang="en-US" altLang="zh-CN" dirty="0"/>
              <a:t>NOARCHIVELOG</a:t>
            </a:r>
            <a:r>
              <a:rPr lang="zh-CN" altLang="en-US" dirty="0"/>
              <a:t>）切换为归档日志模式（</a:t>
            </a:r>
            <a:r>
              <a:rPr lang="en-US" altLang="zh-CN" dirty="0"/>
              <a:t>ARCHIVELOG</a:t>
            </a:r>
            <a:r>
              <a:rPr lang="zh-CN" altLang="en-US" dirty="0"/>
              <a:t>）。</a:t>
            </a:r>
          </a:p>
          <a:p>
            <a:pPr indent="457200" latinLnBrk="1"/>
            <a:r>
              <a:rPr lang="en-US" altLang="zh-CN" dirty="0"/>
              <a:t>SQL&gt;alter database </a:t>
            </a:r>
            <a:r>
              <a:rPr lang="en-US" altLang="zh-CN" dirty="0" err="1"/>
              <a:t>archivelog</a:t>
            </a:r>
            <a:r>
              <a:rPr lang="en-US" altLang="zh-CN" dirty="0"/>
              <a:t>;</a:t>
            </a:r>
          </a:p>
          <a:p>
            <a:pPr indent="457200" latinLnBrk="1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）查看数据库实例信息。</a:t>
            </a:r>
          </a:p>
          <a:p>
            <a:pPr indent="457200" latinLnBrk="1"/>
            <a:r>
              <a:rPr lang="en-US" altLang="zh-CN" dirty="0"/>
              <a:t>SQL&gt;select </a:t>
            </a:r>
            <a:r>
              <a:rPr lang="en-US" altLang="zh-CN" dirty="0" err="1"/>
              <a:t>dbid</a:t>
            </a:r>
            <a:r>
              <a:rPr lang="en-US" altLang="zh-CN" dirty="0"/>
              <a:t>, name, </a:t>
            </a:r>
            <a:r>
              <a:rPr lang="en-US" altLang="zh-CN" dirty="0" err="1"/>
              <a:t>log_mode</a:t>
            </a:r>
            <a:r>
              <a:rPr lang="en-US" altLang="zh-CN" dirty="0"/>
              <a:t>, </a:t>
            </a:r>
            <a:r>
              <a:rPr lang="en-US" altLang="zh-CN" dirty="0" err="1"/>
              <a:t>platform_name</a:t>
            </a:r>
            <a:r>
              <a:rPr lang="en-US" altLang="zh-CN" dirty="0"/>
              <a:t> from </a:t>
            </a:r>
            <a:r>
              <a:rPr lang="en-US" altLang="zh-CN" dirty="0" err="1"/>
              <a:t>v$database</a:t>
            </a:r>
            <a:r>
              <a:rPr lang="en-US" altLang="zh-CN" dirty="0"/>
              <a:t>;</a:t>
            </a:r>
          </a:p>
          <a:p>
            <a:pPr indent="457200" latinLnBrk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0224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1942" y="549275"/>
            <a:ext cx="9468116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8.4.2 </a:t>
            </a:r>
            <a:r>
              <a:rPr lang="zh-CN" altLang="en-US" b="1" dirty="0"/>
              <a:t>创建恢复目录所用的表空间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需要创建表空间存放与</a:t>
            </a:r>
            <a:r>
              <a:rPr lang="en-US" altLang="zh-CN" dirty="0"/>
              <a:t>RMAN</a:t>
            </a:r>
            <a:r>
              <a:rPr lang="zh-CN" altLang="en-US" dirty="0"/>
              <a:t>相关的数据。打开数据库实例，创建表空间。</a:t>
            </a:r>
          </a:p>
          <a:p>
            <a:pPr indent="457200" latinLnBrk="1"/>
            <a:r>
              <a:rPr lang="en-US" altLang="zh-CN" dirty="0"/>
              <a:t>SQL&gt;CONNECT sys /</a:t>
            </a:r>
            <a:r>
              <a:rPr lang="en-US" altLang="zh-CN" dirty="0" err="1"/>
              <a:t>zzuli</a:t>
            </a:r>
            <a:r>
              <a:rPr lang="en-US" altLang="zh-CN" dirty="0"/>
              <a:t> AS </a:t>
            </a:r>
            <a:r>
              <a:rPr lang="en-US" altLang="zh-CN" dirty="0" err="1"/>
              <a:t>sysdba</a:t>
            </a:r>
            <a:endParaRPr lang="en-US" altLang="zh-CN" dirty="0"/>
          </a:p>
          <a:p>
            <a:pPr indent="457200" latinLnBrk="1"/>
            <a:r>
              <a:rPr lang="en-US" altLang="zh-CN" dirty="0"/>
              <a:t>SQL&gt;alter database open;</a:t>
            </a:r>
          </a:p>
          <a:p>
            <a:pPr indent="457200" latinLnBrk="1"/>
            <a:r>
              <a:rPr lang="en-US" altLang="zh-CN" dirty="0"/>
              <a:t>SQL&gt;create tablespace </a:t>
            </a:r>
            <a:r>
              <a:rPr lang="en-US" altLang="zh-CN" dirty="0" err="1"/>
              <a:t>rman_ts</a:t>
            </a:r>
            <a:r>
              <a:rPr lang="en-US" altLang="zh-CN" dirty="0"/>
              <a:t> datafile ‘f:\</a:t>
            </a:r>
            <a:r>
              <a:rPr lang="en-US" altLang="zh-CN" dirty="0" err="1"/>
              <a:t>rman_ts.dbf</a:t>
            </a:r>
            <a:r>
              <a:rPr lang="en-US" altLang="zh-CN" dirty="0"/>
              <a:t>’ size 200M;</a:t>
            </a:r>
          </a:p>
          <a:p>
            <a:pPr indent="457200" latinLnBrk="1"/>
            <a:r>
              <a:rPr lang="zh-CN" altLang="en-US" dirty="0"/>
              <a:t>其中，</a:t>
            </a:r>
            <a:r>
              <a:rPr lang="en-US" altLang="zh-CN" dirty="0" err="1"/>
              <a:t>rman_ts</a:t>
            </a:r>
            <a:r>
              <a:rPr lang="zh-CN" altLang="en-US" dirty="0"/>
              <a:t>为表空间名，数据文件为</a:t>
            </a:r>
            <a:r>
              <a:rPr lang="en-US" altLang="zh-CN" dirty="0" err="1"/>
              <a:t>rman_ts.dbf</a:t>
            </a:r>
            <a:r>
              <a:rPr lang="zh-CN" altLang="en-US" dirty="0"/>
              <a:t>，表空间大小为</a:t>
            </a:r>
            <a:r>
              <a:rPr lang="en-US" altLang="zh-CN" dirty="0"/>
              <a:t>200M</a:t>
            </a:r>
            <a:r>
              <a:rPr lang="zh-CN" altLang="en-US" dirty="0"/>
              <a:t>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D8198EF-057E-4D73-B28B-346A214B7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6742" y="3820213"/>
            <a:ext cx="5798516" cy="168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607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1942" y="549275"/>
            <a:ext cx="9468116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8.4.3 </a:t>
            </a:r>
            <a:r>
              <a:rPr lang="zh-CN" altLang="en-US" b="1" dirty="0"/>
              <a:t>创建</a:t>
            </a:r>
            <a:r>
              <a:rPr lang="en-US" altLang="zh-CN" b="1" dirty="0"/>
              <a:t>RMAN</a:t>
            </a:r>
            <a:r>
              <a:rPr lang="zh-CN" altLang="en-US" b="1" dirty="0"/>
              <a:t>用户并授权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创建用户</a:t>
            </a:r>
            <a:r>
              <a:rPr lang="en-US" altLang="zh-CN" dirty="0" err="1"/>
              <a:t>rman</a:t>
            </a:r>
            <a:r>
              <a:rPr lang="zh-CN" altLang="en-US" dirty="0"/>
              <a:t>，密码为</a:t>
            </a:r>
            <a:r>
              <a:rPr lang="en-US" altLang="zh-CN" dirty="0" err="1"/>
              <a:t>zzuli</a:t>
            </a:r>
            <a:r>
              <a:rPr lang="zh-CN" altLang="en-US" dirty="0"/>
              <a:t>，默认表空间为</a:t>
            </a:r>
            <a:r>
              <a:rPr lang="en-US" altLang="zh-CN" dirty="0" err="1"/>
              <a:t>rman_ts</a:t>
            </a:r>
            <a:r>
              <a:rPr lang="zh-CN" altLang="en-US" dirty="0"/>
              <a:t>，临时表空间为</a:t>
            </a:r>
            <a:r>
              <a:rPr lang="en-US" altLang="zh-CN" dirty="0"/>
              <a:t>temp</a:t>
            </a:r>
            <a:r>
              <a:rPr lang="zh-CN" altLang="en-US" dirty="0"/>
              <a:t>，给</a:t>
            </a:r>
            <a:r>
              <a:rPr lang="en-US" altLang="zh-CN" dirty="0" err="1"/>
              <a:t>rman</a:t>
            </a:r>
            <a:r>
              <a:rPr lang="zh-CN" altLang="en-US" dirty="0"/>
              <a:t>用户授予</a:t>
            </a:r>
            <a:r>
              <a:rPr lang="en-US" altLang="zh-CN" dirty="0"/>
              <a:t>connect</a:t>
            </a:r>
            <a:r>
              <a:rPr lang="zh-CN" altLang="en-US" dirty="0"/>
              <a:t>、</a:t>
            </a:r>
            <a:r>
              <a:rPr lang="en-US" altLang="zh-CN" dirty="0" err="1"/>
              <a:t>recovery_catalog_owner</a:t>
            </a:r>
            <a:r>
              <a:rPr lang="zh-CN" altLang="en-US" dirty="0"/>
              <a:t>和</a:t>
            </a:r>
            <a:r>
              <a:rPr lang="en-US" altLang="zh-CN" dirty="0"/>
              <a:t>resource</a:t>
            </a:r>
            <a:r>
              <a:rPr lang="zh-CN" altLang="en-US" dirty="0"/>
              <a:t>权限。其中，拥有</a:t>
            </a:r>
            <a:r>
              <a:rPr lang="en-US" altLang="zh-CN" dirty="0"/>
              <a:t>connect</a:t>
            </a:r>
            <a:r>
              <a:rPr lang="zh-CN" altLang="en-US" dirty="0"/>
              <a:t>权限可以连接数据库，创建表、视图等数据库对象；拥有</a:t>
            </a:r>
            <a:r>
              <a:rPr lang="en-US" altLang="zh-CN" dirty="0" err="1"/>
              <a:t>recovery_catalog_owner</a:t>
            </a:r>
            <a:r>
              <a:rPr lang="zh-CN" altLang="en-US" dirty="0"/>
              <a:t>权限可以对恢复目录进行管理；</a:t>
            </a:r>
            <a:r>
              <a:rPr lang="en-US" altLang="zh-CN" dirty="0"/>
              <a:t>resource</a:t>
            </a:r>
            <a:r>
              <a:rPr lang="zh-CN" altLang="en-US" dirty="0"/>
              <a:t>权限可以创建表、视图等数据库对象。</a:t>
            </a:r>
          </a:p>
          <a:p>
            <a:pPr indent="457200" latinLnBrk="1"/>
            <a:r>
              <a:rPr lang="en-US" altLang="zh-CN" dirty="0"/>
              <a:t>SQL&gt;CONNECT sys /</a:t>
            </a:r>
            <a:r>
              <a:rPr lang="en-US" altLang="zh-CN" dirty="0" err="1"/>
              <a:t>zzuli</a:t>
            </a:r>
            <a:r>
              <a:rPr lang="en-US" altLang="zh-CN" dirty="0"/>
              <a:t> AS </a:t>
            </a:r>
            <a:r>
              <a:rPr lang="en-US" altLang="zh-CN" dirty="0" err="1"/>
              <a:t>sysdba</a:t>
            </a:r>
            <a:endParaRPr lang="en-US" altLang="zh-CN" dirty="0"/>
          </a:p>
          <a:p>
            <a:pPr indent="457200" latinLnBrk="1"/>
            <a:r>
              <a:rPr lang="en-US" altLang="zh-CN" dirty="0"/>
              <a:t>SQL&gt;create user </a:t>
            </a:r>
            <a:r>
              <a:rPr lang="en-US" altLang="zh-CN" dirty="0" err="1"/>
              <a:t>rman</a:t>
            </a:r>
            <a:r>
              <a:rPr lang="en-US" altLang="zh-CN" dirty="0"/>
              <a:t> identified by </a:t>
            </a:r>
            <a:r>
              <a:rPr lang="en-US" altLang="zh-CN" dirty="0" err="1"/>
              <a:t>zzuli</a:t>
            </a:r>
            <a:r>
              <a:rPr lang="en-US" altLang="zh-CN" dirty="0"/>
              <a:t> default tablespace </a:t>
            </a:r>
            <a:r>
              <a:rPr lang="en-US" altLang="zh-CN" dirty="0" err="1"/>
              <a:t>rman_ts</a:t>
            </a:r>
            <a:r>
              <a:rPr lang="en-US" altLang="zh-CN" dirty="0"/>
              <a:t> temporary tablespace temp;</a:t>
            </a:r>
          </a:p>
          <a:p>
            <a:pPr indent="457200" latinLnBrk="1"/>
            <a:r>
              <a:rPr lang="en-US" altLang="zh-CN" dirty="0"/>
              <a:t>SQL&gt;grant connect, </a:t>
            </a:r>
            <a:r>
              <a:rPr lang="en-US" altLang="zh-CN" dirty="0" err="1"/>
              <a:t>recovery_catalog_owner</a:t>
            </a:r>
            <a:r>
              <a:rPr lang="en-US" altLang="zh-CN" dirty="0"/>
              <a:t>, resource to </a:t>
            </a:r>
            <a:r>
              <a:rPr lang="en-US" altLang="zh-CN" dirty="0" err="1"/>
              <a:t>rman</a:t>
            </a:r>
            <a:r>
              <a:rPr lang="en-US" altLang="zh-CN" dirty="0"/>
              <a:t>;</a:t>
            </a:r>
          </a:p>
          <a:p>
            <a:pPr indent="457200" latinLnBrk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62962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0ABE5743-7E36-4997-8C32-E794CAE27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698" y="1893829"/>
            <a:ext cx="6736604" cy="207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94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81310" y="549275"/>
            <a:ext cx="9468116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8.4.4 </a:t>
            </a:r>
            <a:r>
              <a:rPr lang="zh-CN" altLang="en-US" b="1" dirty="0"/>
              <a:t>创建恢复目录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在</a:t>
            </a:r>
            <a:r>
              <a:rPr lang="en-US" altLang="zh-CN" dirty="0"/>
              <a:t>RMAN</a:t>
            </a:r>
            <a:r>
              <a:rPr lang="zh-CN" altLang="en-US" dirty="0"/>
              <a:t>目录下先运行</a:t>
            </a:r>
            <a:r>
              <a:rPr lang="en-US" altLang="zh-CN" dirty="0"/>
              <a:t>RMAN</a:t>
            </a:r>
            <a:r>
              <a:rPr lang="zh-CN" altLang="en-US" dirty="0"/>
              <a:t>程序打开恢复管理器。</a:t>
            </a:r>
          </a:p>
          <a:p>
            <a:pPr indent="457200" latinLnBrk="1"/>
            <a:r>
              <a:rPr lang="en-US" altLang="zh-CN" dirty="0"/>
              <a:t>F:\app\Administrator\product\11.1.0\db_1\BIN &gt;RMAN catalog </a:t>
            </a:r>
            <a:r>
              <a:rPr lang="en-US" altLang="zh-CN" dirty="0" err="1"/>
              <a:t>rman</a:t>
            </a:r>
            <a:r>
              <a:rPr lang="en-US" altLang="zh-CN" dirty="0"/>
              <a:t>/</a:t>
            </a:r>
            <a:r>
              <a:rPr lang="en-US" altLang="zh-CN" dirty="0" err="1"/>
              <a:t>zzuli</a:t>
            </a:r>
            <a:r>
              <a:rPr lang="en-US" altLang="zh-CN" dirty="0"/>
              <a:t> target orc</a:t>
            </a:r>
          </a:p>
          <a:p>
            <a:pPr indent="457200" latinLnBrk="1"/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51C05CF-CB1B-4D7F-839F-5D5ABE0B81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160" y="2772552"/>
            <a:ext cx="6201313" cy="178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357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1053603"/>
            <a:ext cx="9468116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en-US" dirty="0"/>
              <a:t>再使用表空间创建恢复目录，恢复目录为</a:t>
            </a:r>
            <a:r>
              <a:rPr lang="en-US" altLang="zh-CN" dirty="0" err="1"/>
              <a:t>rman</a:t>
            </a:r>
            <a:r>
              <a:rPr lang="zh-CN" altLang="en-US" dirty="0"/>
              <a:t>。</a:t>
            </a:r>
          </a:p>
          <a:p>
            <a:pPr indent="457200" latinLnBrk="1"/>
            <a:r>
              <a:rPr lang="en-US" altLang="zh-CN" dirty="0"/>
              <a:t>RMAN &gt;create catalog tablespace </a:t>
            </a:r>
            <a:r>
              <a:rPr lang="en-US" altLang="zh-CN" dirty="0" err="1"/>
              <a:t>rman_ts</a:t>
            </a:r>
            <a:r>
              <a:rPr lang="en-US" altLang="zh-CN" dirty="0"/>
              <a:t>;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BDDC26E-327E-4A84-9F1C-58C1BDE531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805" y="2845834"/>
            <a:ext cx="7648448" cy="116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6196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1942" y="697176"/>
            <a:ext cx="9468116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8.4.5 </a:t>
            </a:r>
            <a:r>
              <a:rPr lang="zh-CN" altLang="en-US" b="1" dirty="0"/>
              <a:t>注册目标数据库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只有注册的数据库才可以进行备份和恢复，使用</a:t>
            </a:r>
            <a:r>
              <a:rPr lang="en-US" altLang="zh-CN" dirty="0"/>
              <a:t>register database</a:t>
            </a:r>
            <a:r>
              <a:rPr lang="zh-CN" altLang="en-US" dirty="0"/>
              <a:t>命令可以对数据库进行注册。</a:t>
            </a:r>
          </a:p>
          <a:p>
            <a:pPr indent="457200" latinLnBrk="1"/>
            <a:r>
              <a:rPr lang="en-US" altLang="zh-CN" dirty="0"/>
              <a:t>RMAN&gt;register database;</a:t>
            </a:r>
          </a:p>
          <a:p>
            <a:pPr indent="457200" latinLnBrk="1"/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675EC8D-084D-4DD8-8368-346D55E7C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103" y="3190973"/>
            <a:ext cx="8081553" cy="151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78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388114" y="6376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941DACB2-96BE-4F8E-8E47-2A1BB8582795}"/>
              </a:ext>
            </a:extLst>
          </p:cNvPr>
          <p:cNvSpPr txBox="1"/>
          <p:nvPr/>
        </p:nvSpPr>
        <p:spPr>
          <a:xfrm>
            <a:off x="1602275" y="1104059"/>
            <a:ext cx="9115444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en-US"/>
              <a:t>在数据库系统中，由于人为操作或自然灾害等因素可能造成数据丢失或被破坏，从而对用户造成重大损害。</a:t>
            </a:r>
            <a:r>
              <a:rPr lang="en-US" altLang="zh-CN"/>
              <a:t>Oracle</a:t>
            </a:r>
            <a:r>
              <a:rPr lang="zh-CN" altLang="en-US"/>
              <a:t>提供备份与恢复机制，保障用户可以放心地使用</a:t>
            </a:r>
            <a:r>
              <a:rPr lang="en-US" altLang="zh-CN"/>
              <a:t>Oracle</a:t>
            </a:r>
            <a:r>
              <a:rPr lang="zh-CN" altLang="en-US"/>
              <a:t>数据库。备份是将数据信息保存起来，恢复是将原来备份的数据信息还原到数据库中。</a:t>
            </a:r>
          </a:p>
          <a:p>
            <a:pPr indent="457200" latinLnBrk="1"/>
            <a:r>
              <a:rPr lang="zh-CN" altLang="en-US"/>
              <a:t>数据库的备份是对数据库信息的一种操作系统备份。这些信息可能是数据库的物理结构文件，也可能是某一部分数据。在数据库正常运行时，就应该考虑到数据库可能出现故障，而对数据库实施有效的备份，保证可以对数据库进行恢复。数据库恢复是基于数据库备份的。数据库恢复的方法取决于故障类型、备份方法。</a:t>
            </a:r>
            <a:r>
              <a:rPr lang="en-US" altLang="zh-CN"/>
              <a:t>Oracle</a:t>
            </a:r>
            <a:r>
              <a:rPr lang="zh-CN" altLang="en-US"/>
              <a:t>数据库有三种标准的备份方法，它们分别是导出／导入（</a:t>
            </a:r>
            <a:r>
              <a:rPr lang="en-US" altLang="zh-CN"/>
              <a:t>EXP/IMP</a:t>
            </a:r>
            <a:r>
              <a:rPr lang="zh-CN" altLang="en-US"/>
              <a:t>）、热备份（联机备份）和冷备份（脱机备份）。导出／导入是一种逻辑备份，冷备份和热备份是物理备份。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1942" y="697176"/>
            <a:ext cx="9468116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8.4.6 </a:t>
            </a:r>
            <a:r>
              <a:rPr lang="zh-CN" altLang="en-US" b="1" dirty="0"/>
              <a:t>使用</a:t>
            </a:r>
            <a:r>
              <a:rPr lang="en-US" altLang="zh-CN" b="1" dirty="0"/>
              <a:t>RMAN</a:t>
            </a:r>
            <a:r>
              <a:rPr lang="zh-CN" altLang="en-US" b="1" dirty="0"/>
              <a:t>程序进行备份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使用</a:t>
            </a:r>
            <a:r>
              <a:rPr lang="en-US" altLang="zh-CN" dirty="0"/>
              <a:t>run</a:t>
            </a:r>
            <a:r>
              <a:rPr lang="zh-CN" altLang="en-US" dirty="0"/>
              <a:t>命令定义一组要执行的语句，进行完全数据库备份。</a:t>
            </a:r>
          </a:p>
          <a:p>
            <a:pPr indent="457200" latinLnBrk="1"/>
            <a:r>
              <a:rPr lang="en-US" altLang="zh-CN" dirty="0"/>
              <a:t>RMAN&gt;run {</a:t>
            </a:r>
          </a:p>
          <a:p>
            <a:pPr indent="457200" latinLnBrk="1"/>
            <a:r>
              <a:rPr lang="en-US" altLang="zh-CN" dirty="0"/>
              <a:t>2&gt; allocate channel dev1 type disk;</a:t>
            </a:r>
          </a:p>
          <a:p>
            <a:pPr indent="457200" latinLnBrk="1"/>
            <a:r>
              <a:rPr lang="en-US" altLang="zh-CN" dirty="0"/>
              <a:t>3&gt; backup </a:t>
            </a:r>
            <a:r>
              <a:rPr lang="en-US" altLang="zh-CN" dirty="0" err="1"/>
              <a:t>tatabase</a:t>
            </a:r>
            <a:r>
              <a:rPr lang="en-US" altLang="zh-CN" dirty="0"/>
              <a:t>;</a:t>
            </a:r>
          </a:p>
          <a:p>
            <a:pPr indent="457200" latinLnBrk="1"/>
            <a:r>
              <a:rPr lang="en-US" altLang="zh-CN" dirty="0"/>
              <a:t>4&gt; release channel dev1;</a:t>
            </a:r>
          </a:p>
          <a:p>
            <a:pPr indent="457200" latinLnBrk="1"/>
            <a:r>
              <a:rPr lang="en-US" altLang="zh-CN" dirty="0"/>
              <a:t>5&gt; }</a:t>
            </a:r>
          </a:p>
          <a:p>
            <a:pPr indent="457200" latinLnBrk="1"/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6766F47-68C9-487D-A525-7927BDC87D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935" y="2071399"/>
            <a:ext cx="4161808" cy="3850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749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1942" y="697176"/>
            <a:ext cx="9468116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8.4.7 </a:t>
            </a:r>
            <a:r>
              <a:rPr lang="zh-CN" altLang="en-US" b="1" dirty="0"/>
              <a:t> 使用</a:t>
            </a:r>
            <a:r>
              <a:rPr lang="en-US" altLang="zh-CN" b="1" dirty="0"/>
              <a:t>RMAN</a:t>
            </a:r>
            <a:r>
              <a:rPr lang="zh-CN" altLang="en-US" b="1" dirty="0"/>
              <a:t>程序进行恢复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要恢复备份信息，可以使用</a:t>
            </a:r>
            <a:r>
              <a:rPr lang="en-US" altLang="zh-CN" dirty="0"/>
              <a:t>restore</a:t>
            </a:r>
            <a:r>
              <a:rPr lang="zh-CN" altLang="en-US" dirty="0"/>
              <a:t>命令还原数据库。例如恢复归档日志：</a:t>
            </a:r>
          </a:p>
          <a:p>
            <a:pPr indent="457200" latinLnBrk="1"/>
            <a:r>
              <a:rPr lang="en-US" altLang="zh-CN" dirty="0"/>
              <a:t>RMAN&gt;run {</a:t>
            </a:r>
          </a:p>
          <a:p>
            <a:pPr indent="457200" latinLnBrk="1"/>
            <a:r>
              <a:rPr lang="en-US" altLang="zh-CN" dirty="0"/>
              <a:t>2&gt; allocate channel dev1 type disk;</a:t>
            </a:r>
          </a:p>
          <a:p>
            <a:pPr indent="457200" latinLnBrk="1"/>
            <a:r>
              <a:rPr lang="en-US" altLang="zh-CN" dirty="0"/>
              <a:t>3&gt;restore </a:t>
            </a:r>
            <a:r>
              <a:rPr lang="en-US" altLang="zh-CN" dirty="0" err="1"/>
              <a:t>archivelog</a:t>
            </a:r>
            <a:r>
              <a:rPr lang="en-US" altLang="zh-CN" dirty="0"/>
              <a:t> all;</a:t>
            </a:r>
          </a:p>
          <a:p>
            <a:pPr indent="457200" latinLnBrk="1"/>
            <a:r>
              <a:rPr lang="en-US" altLang="zh-CN" dirty="0"/>
              <a:t>4&gt; release channel dev1;</a:t>
            </a:r>
          </a:p>
          <a:p>
            <a:pPr indent="457200" latinLnBrk="1"/>
            <a:r>
              <a:rPr lang="en-US" altLang="zh-CN" dirty="0"/>
              <a:t>5&gt; }</a:t>
            </a:r>
          </a:p>
          <a:p>
            <a:pPr indent="457200" latinLnBrk="1"/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CF38385-B78C-424A-8264-205F65375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713" y="2803945"/>
            <a:ext cx="5053345" cy="275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928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935002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206752" y="3972975"/>
            <a:ext cx="75713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/>
              <a:t>各种备份与恢复方法的比较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24763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746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61942" y="697176"/>
            <a:ext cx="9468116" cy="6039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8.5 </a:t>
            </a:r>
            <a:r>
              <a:rPr lang="zh-CN" altLang="en-US" b="1" dirty="0"/>
              <a:t>各种备份与恢复方法的比较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逻辑备份与恢复是利用实用程序（数据泵）实现数据库、方案、表折结构和数据的备份与恢复。有许多可选参数，比脱机备份与恢复灵活，也能实现数据的传递和数据库的升级。</a:t>
            </a:r>
          </a:p>
          <a:p>
            <a:pPr indent="457200" latinLnBrk="1"/>
            <a:r>
              <a:rPr lang="zh-CN" altLang="en-US" dirty="0"/>
              <a:t>物理备份将组成数据库的数据文件、重做日志文件、控制文件、初始化参数文件等操作系统文件进行复制，将形成的副本保存到与当前系统独立的磁盘或磁带上。包括脱机备份和联机备份。脱机备份是在关闭掉数据库状态下，把数据库文件拷贝到要备份的地方，脱机恢复是个逆过程。联机备份与恢复是在数据库打开的状态下使用</a:t>
            </a:r>
            <a:r>
              <a:rPr lang="en-US" altLang="zh-CN" dirty="0"/>
              <a:t>RMAN</a:t>
            </a:r>
            <a:r>
              <a:rPr lang="zh-CN" altLang="en-US" dirty="0"/>
              <a:t>技术来备份与恢复。</a:t>
            </a:r>
          </a:p>
          <a:p>
            <a:pPr indent="457200" latinLnBrk="1"/>
            <a:r>
              <a:rPr lang="zh-CN" altLang="en-US" dirty="0"/>
              <a:t>在物理备份时，数据库如果工作在归档模式下，则数据库可以进行热备份也可以进行冷备份，而在非归档模式下只能进行冷备份。在归档模式下即可以进行完全恢复，也可以进行不完全恢复。</a:t>
            </a:r>
          </a:p>
          <a:p>
            <a:pPr indent="457200" latinLnBrk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62125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81310" y="1073671"/>
            <a:ext cx="9468116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en-US" dirty="0"/>
              <a:t>数据库备份的原则与策略是：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在刚建立数据库时，应该立即进行数据库的完全备份；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将所有的数据库备份保存在一个独立磁盘上（必须是与当前数据库系统正在使用的文件不同的磁盘）；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应该保持控制文件的多路复用，且控制文件的副本应该存放在不同磁盘控制器下的不同磁盘设备上；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应该保持多个联机日志文件组，每个组中至少应该保持两个日志成员，同一日志组的多个成员应该分散存放在不同磁盘上；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至少保证两个归档重做日志文件的归档目标，不同归档目标应该分散于不同磁盘；</a:t>
            </a:r>
          </a:p>
        </p:txBody>
      </p:sp>
    </p:spTree>
    <p:extLst>
      <p:ext uri="{BB962C8B-B14F-4D97-AF65-F5344CB8AC3E}">
        <p14:creationId xmlns:p14="http://schemas.microsoft.com/office/powerpoint/2010/main" val="35984692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81310" y="1073671"/>
            <a:ext cx="9468116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如果条件允许，尽量保证数据库运行于归档模式；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根据数据库数据变化的频率情况确定数据库备份规律；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在归档模式下，当数据库结构发生变化时，如创建或删除表空间、添加数据文件、重做日志文件等，应该备份数据库的控制文件；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在非归档模式下，当数据库结构发生变化时，应该进行数据库的完全备份；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在归档模式下，对于经常使用的表空间，可以采用表空间备份方法提高备份效率；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在归档模式下，通常不需要对联机重做日志文件进行备份；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使用</a:t>
            </a:r>
            <a:r>
              <a:rPr lang="en-US" altLang="zh-CN" dirty="0"/>
              <a:t>RESETLOGS</a:t>
            </a:r>
            <a:r>
              <a:rPr lang="zh-CN" altLang="en-US" dirty="0"/>
              <a:t>方式打开数据库后，应该进行一个数据库的完全备份；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对于重要的表中的数据，可以采用逻辑备份方式进行备份。 </a:t>
            </a:r>
          </a:p>
        </p:txBody>
      </p:sp>
    </p:spTree>
    <p:extLst>
      <p:ext uri="{BB962C8B-B14F-4D97-AF65-F5344CB8AC3E}">
        <p14:creationId xmlns:p14="http://schemas.microsoft.com/office/powerpoint/2010/main" val="2938765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884480"/>
            <a:ext cx="9468116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zh-CN" altLang="en-US" dirty="0"/>
              <a:t>数据库恢复原则与策略是：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根据数据库介质故障原因，确定采用完全介质恢复还是不完全介质恢复；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如果数据库运行在非归档模式，则当介质故障发生时，只能进行数据库的不完全恢复，将数据库恢复到最近的备份时刻的状态；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如果数据库运行在归档模式，则当一个或多个数据文件损坏时，可以使用备份的数据文件进行完全或不完全恢复数据库；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如果数据库运行在归档模式，则当数据库的控制文件损坏时，可以使用备份的控制文件实现数据库的不完全恢复；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如果数据库运行在归档模式，则当数据库的联机日志文件损坏时，可以使用备份的数据文件和联机重做日志文件不完全恢复数据库；</a:t>
            </a:r>
          </a:p>
          <a:p>
            <a:pPr marL="342900" indent="-342900" latinLnBrk="1">
              <a:buFont typeface="Wingdings" panose="05000000000000000000" pitchFamily="2" charset="2"/>
              <a:buChar char="u"/>
            </a:pPr>
            <a:r>
              <a:rPr lang="zh-CN" altLang="en-US" dirty="0"/>
              <a:t>如果执行了不完全恢复，则当重新打开数据库时应该使用</a:t>
            </a:r>
            <a:r>
              <a:rPr lang="en-US" altLang="zh-CN" dirty="0"/>
              <a:t>RESETLOGS</a:t>
            </a:r>
            <a:r>
              <a:rPr lang="zh-CN" altLang="en-US" dirty="0"/>
              <a:t>选项。</a:t>
            </a:r>
          </a:p>
          <a:p>
            <a:pPr indent="457200" latinLnBrk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2979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26B31927-7DFF-472D-ACC5-12EE2D0580D2}"/>
              </a:ext>
            </a:extLst>
          </p:cNvPr>
          <p:cNvGrpSpPr/>
          <p:nvPr/>
        </p:nvGrpSpPr>
        <p:grpSpPr>
          <a:xfrm>
            <a:off x="7289369" y="796407"/>
            <a:ext cx="915799" cy="778837"/>
            <a:chOff x="7428647" y="814868"/>
            <a:chExt cx="915799" cy="778837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1462C79-EED8-4446-9394-C84809A93914}"/>
                </a:ext>
              </a:extLst>
            </p:cNvPr>
            <p:cNvSpPr txBox="1"/>
            <p:nvPr/>
          </p:nvSpPr>
          <p:spPr>
            <a:xfrm>
              <a:off x="7428647" y="814868"/>
              <a:ext cx="573232" cy="530770"/>
            </a:xfrm>
            <a:custGeom>
              <a:avLst/>
              <a:gdLst/>
              <a:ahLst/>
              <a:cxnLst/>
              <a:rect l="l" t="t" r="r" b="b"/>
              <a:pathLst>
                <a:path w="900113" h="833437">
                  <a:moveTo>
                    <a:pt x="690563" y="795337"/>
                  </a:moveTo>
                  <a:lnTo>
                    <a:pt x="721023" y="795337"/>
                  </a:lnTo>
                  <a:lnTo>
                    <a:pt x="690563" y="813360"/>
                  </a:lnTo>
                  <a:close/>
                  <a:moveTo>
                    <a:pt x="247724" y="38100"/>
                  </a:moveTo>
                  <a:cubicBezTo>
                    <a:pt x="201885" y="38100"/>
                    <a:pt x="163426" y="72231"/>
                    <a:pt x="132345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5" y="695325"/>
                  </a:cubicBezTo>
                  <a:cubicBezTo>
                    <a:pt x="163426" y="762000"/>
                    <a:pt x="201885" y="795337"/>
                    <a:pt x="247724" y="795337"/>
                  </a:cubicBezTo>
                  <a:cubicBezTo>
                    <a:pt x="296838" y="795337"/>
                    <a:pt x="335297" y="762000"/>
                    <a:pt x="363103" y="695325"/>
                  </a:cubicBezTo>
                  <a:cubicBezTo>
                    <a:pt x="390909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2" y="38100"/>
                    <a:pt x="247724" y="38100"/>
                  </a:cubicBezTo>
                  <a:close/>
                  <a:moveTo>
                    <a:pt x="881063" y="0"/>
                  </a:moveTo>
                  <a:lnTo>
                    <a:pt x="900113" y="0"/>
                  </a:lnTo>
                  <a:lnTo>
                    <a:pt x="900113" y="689370"/>
                  </a:lnTo>
                  <a:lnTo>
                    <a:pt x="821267" y="736023"/>
                  </a:lnTo>
                  <a:lnTo>
                    <a:pt x="823913" y="719658"/>
                  </a:lnTo>
                  <a:lnTo>
                    <a:pt x="823913" y="147339"/>
                  </a:lnTo>
                  <a:cubicBezTo>
                    <a:pt x="823913" y="134739"/>
                    <a:pt x="819944" y="124494"/>
                    <a:pt x="812006" y="116606"/>
                  </a:cubicBezTo>
                  <a:cubicBezTo>
                    <a:pt x="804069" y="108719"/>
                    <a:pt x="792162" y="104775"/>
                    <a:pt x="776287" y="104775"/>
                  </a:cubicBezTo>
                  <a:lnTo>
                    <a:pt x="690563" y="104775"/>
                  </a:lnTo>
                  <a:lnTo>
                    <a:pt x="690563" y="76200"/>
                  </a:lnTo>
                  <a:lnTo>
                    <a:pt x="733425" y="76200"/>
                  </a:lnTo>
                  <a:cubicBezTo>
                    <a:pt x="771525" y="76200"/>
                    <a:pt x="802481" y="69850"/>
                    <a:pt x="826294" y="57150"/>
                  </a:cubicBezTo>
                  <a:cubicBezTo>
                    <a:pt x="850106" y="44450"/>
                    <a:pt x="868363" y="25400"/>
                    <a:pt x="881063" y="0"/>
                  </a:cubicBez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7" y="284162"/>
                    <a:pt x="490537" y="414337"/>
                  </a:cubicBezTo>
                  <a:cubicBezTo>
                    <a:pt x="490537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4"/>
                    <a:pt x="71437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6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b="1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1D95A4E9-B9A9-4823-9C3E-3F97BCF3B0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28647" y="1034235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76DE036-878A-497D-951B-F25BD6B7E6CE}"/>
              </a:ext>
            </a:extLst>
          </p:cNvPr>
          <p:cNvGrpSpPr/>
          <p:nvPr/>
        </p:nvGrpSpPr>
        <p:grpSpPr>
          <a:xfrm>
            <a:off x="7368086" y="1754565"/>
            <a:ext cx="915799" cy="788117"/>
            <a:chOff x="7464829" y="1664857"/>
            <a:chExt cx="915799" cy="78811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3E11741-E0AE-4C99-8BB0-FA2B455F1FD4}"/>
                </a:ext>
              </a:extLst>
            </p:cNvPr>
            <p:cNvSpPr txBox="1"/>
            <p:nvPr/>
          </p:nvSpPr>
          <p:spPr>
            <a:xfrm>
              <a:off x="7464829" y="1664857"/>
              <a:ext cx="708334" cy="518505"/>
            </a:xfrm>
            <a:custGeom>
              <a:avLst/>
              <a:gdLst/>
              <a:ahLst/>
              <a:cxnLst/>
              <a:rect l="l" t="t" r="r" b="b"/>
              <a:pathLst>
                <a:path w="1076325" h="833437">
                  <a:moveTo>
                    <a:pt x="247724" y="38100"/>
                  </a:moveTo>
                  <a:cubicBezTo>
                    <a:pt x="201885" y="38100"/>
                    <a:pt x="163426" y="72231"/>
                    <a:pt x="132345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5" y="695325"/>
                  </a:cubicBezTo>
                  <a:cubicBezTo>
                    <a:pt x="163426" y="762000"/>
                    <a:pt x="201885" y="795337"/>
                    <a:pt x="247724" y="795337"/>
                  </a:cubicBezTo>
                  <a:cubicBezTo>
                    <a:pt x="296838" y="795337"/>
                    <a:pt x="335297" y="762000"/>
                    <a:pt x="363103" y="695325"/>
                  </a:cubicBezTo>
                  <a:cubicBezTo>
                    <a:pt x="390909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2" y="38100"/>
                    <a:pt x="247724" y="38100"/>
                  </a:cubicBezTo>
                  <a:close/>
                  <a:moveTo>
                    <a:pt x="852487" y="0"/>
                  </a:moveTo>
                  <a:cubicBezTo>
                    <a:pt x="928687" y="0"/>
                    <a:pt x="985044" y="19050"/>
                    <a:pt x="1021556" y="57150"/>
                  </a:cubicBezTo>
                  <a:cubicBezTo>
                    <a:pt x="1058069" y="95250"/>
                    <a:pt x="1076325" y="142875"/>
                    <a:pt x="1076325" y="200025"/>
                  </a:cubicBezTo>
                  <a:cubicBezTo>
                    <a:pt x="1076325" y="238125"/>
                    <a:pt x="1067594" y="276225"/>
                    <a:pt x="1050131" y="314325"/>
                  </a:cubicBezTo>
                  <a:cubicBezTo>
                    <a:pt x="1032669" y="352425"/>
                    <a:pt x="1004887" y="388937"/>
                    <a:pt x="966787" y="423862"/>
                  </a:cubicBezTo>
                  <a:cubicBezTo>
                    <a:pt x="874712" y="512762"/>
                    <a:pt x="804069" y="584993"/>
                    <a:pt x="754856" y="640556"/>
                  </a:cubicBezTo>
                  <a:cubicBezTo>
                    <a:pt x="705644" y="696118"/>
                    <a:pt x="676275" y="733425"/>
                    <a:pt x="666750" y="752475"/>
                  </a:cubicBezTo>
                  <a:lnTo>
                    <a:pt x="816557" y="752475"/>
                  </a:lnTo>
                  <a:lnTo>
                    <a:pt x="695300" y="823912"/>
                  </a:lnTo>
                  <a:lnTo>
                    <a:pt x="614363" y="823912"/>
                  </a:lnTo>
                  <a:lnTo>
                    <a:pt x="614363" y="762000"/>
                  </a:lnTo>
                  <a:cubicBezTo>
                    <a:pt x="630237" y="733425"/>
                    <a:pt x="656431" y="696912"/>
                    <a:pt x="692944" y="652462"/>
                  </a:cubicBezTo>
                  <a:cubicBezTo>
                    <a:pt x="729456" y="608012"/>
                    <a:pt x="777875" y="555625"/>
                    <a:pt x="838200" y="495300"/>
                  </a:cubicBezTo>
                  <a:cubicBezTo>
                    <a:pt x="890538" y="440779"/>
                    <a:pt x="929022" y="389458"/>
                    <a:pt x="953653" y="341337"/>
                  </a:cubicBezTo>
                  <a:cubicBezTo>
                    <a:pt x="978285" y="293216"/>
                    <a:pt x="990600" y="248295"/>
                    <a:pt x="990600" y="206573"/>
                  </a:cubicBezTo>
                  <a:cubicBezTo>
                    <a:pt x="990600" y="148877"/>
                    <a:pt x="977900" y="104787"/>
                    <a:pt x="952500" y="74302"/>
                  </a:cubicBezTo>
                  <a:cubicBezTo>
                    <a:pt x="927100" y="43817"/>
                    <a:pt x="889000" y="28575"/>
                    <a:pt x="838200" y="28575"/>
                  </a:cubicBezTo>
                  <a:cubicBezTo>
                    <a:pt x="800100" y="28575"/>
                    <a:pt x="767556" y="39092"/>
                    <a:pt x="740569" y="60126"/>
                  </a:cubicBezTo>
                  <a:cubicBezTo>
                    <a:pt x="713581" y="81161"/>
                    <a:pt x="700087" y="107875"/>
                    <a:pt x="700087" y="140270"/>
                  </a:cubicBezTo>
                  <a:cubicBezTo>
                    <a:pt x="700087" y="159668"/>
                    <a:pt x="705644" y="175840"/>
                    <a:pt x="716756" y="188788"/>
                  </a:cubicBezTo>
                  <a:cubicBezTo>
                    <a:pt x="727869" y="201736"/>
                    <a:pt x="733425" y="214684"/>
                    <a:pt x="733425" y="227632"/>
                  </a:cubicBezTo>
                  <a:cubicBezTo>
                    <a:pt x="733425" y="243855"/>
                    <a:pt x="729630" y="256009"/>
                    <a:pt x="722040" y="264095"/>
                  </a:cubicBezTo>
                  <a:cubicBezTo>
                    <a:pt x="714449" y="272182"/>
                    <a:pt x="703064" y="276225"/>
                    <a:pt x="687884" y="276225"/>
                  </a:cubicBezTo>
                  <a:cubicBezTo>
                    <a:pt x="669677" y="276225"/>
                    <a:pt x="655253" y="270668"/>
                    <a:pt x="644612" y="259556"/>
                  </a:cubicBezTo>
                  <a:cubicBezTo>
                    <a:pt x="633971" y="248443"/>
                    <a:pt x="628650" y="230187"/>
                    <a:pt x="628650" y="204787"/>
                  </a:cubicBezTo>
                  <a:cubicBezTo>
                    <a:pt x="628650" y="138112"/>
                    <a:pt x="652463" y="87312"/>
                    <a:pt x="700087" y="52387"/>
                  </a:cubicBezTo>
                  <a:cubicBezTo>
                    <a:pt x="747713" y="17462"/>
                    <a:pt x="798513" y="0"/>
                    <a:pt x="852487" y="0"/>
                  </a:cubicBez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7" y="284162"/>
                    <a:pt x="490537" y="414337"/>
                  </a:cubicBezTo>
                  <a:cubicBezTo>
                    <a:pt x="490537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5"/>
                    <a:pt x="71437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6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155BBDE-66C3-48B0-BDED-F0412293DA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64829" y="1893504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1D4B1E1-B749-40EB-B2B9-AFDC429435BE}"/>
              </a:ext>
            </a:extLst>
          </p:cNvPr>
          <p:cNvGrpSpPr/>
          <p:nvPr/>
        </p:nvGrpSpPr>
        <p:grpSpPr>
          <a:xfrm>
            <a:off x="7368086" y="2765398"/>
            <a:ext cx="1012542" cy="731588"/>
            <a:chOff x="7566593" y="2506239"/>
            <a:chExt cx="1012542" cy="73158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FCD55F1-7E53-4D94-B849-03B234E0F197}"/>
                </a:ext>
              </a:extLst>
            </p:cNvPr>
            <p:cNvSpPr txBox="1"/>
            <p:nvPr/>
          </p:nvSpPr>
          <p:spPr>
            <a:xfrm>
              <a:off x="7566593" y="2506239"/>
              <a:ext cx="673921" cy="515979"/>
            </a:xfrm>
            <a:custGeom>
              <a:avLst/>
              <a:gdLst/>
              <a:ahLst/>
              <a:cxnLst/>
              <a:rect l="l" t="t" r="r" b="b"/>
              <a:pathLst>
                <a:path w="1083170" h="833437">
                  <a:moveTo>
                    <a:pt x="678582" y="604837"/>
                  </a:moveTo>
                  <a:cubicBezTo>
                    <a:pt x="696789" y="604837"/>
                    <a:pt x="709687" y="612155"/>
                    <a:pt x="717277" y="626789"/>
                  </a:cubicBezTo>
                  <a:cubicBezTo>
                    <a:pt x="724868" y="641424"/>
                    <a:pt x="728663" y="653628"/>
                    <a:pt x="728663" y="663401"/>
                  </a:cubicBezTo>
                  <a:cubicBezTo>
                    <a:pt x="728663" y="679673"/>
                    <a:pt x="725488" y="693489"/>
                    <a:pt x="719138" y="704850"/>
                  </a:cubicBezTo>
                  <a:cubicBezTo>
                    <a:pt x="712788" y="716210"/>
                    <a:pt x="709613" y="726777"/>
                    <a:pt x="709613" y="736550"/>
                  </a:cubicBezTo>
                  <a:cubicBezTo>
                    <a:pt x="709613" y="756096"/>
                    <a:pt x="721680" y="772368"/>
                    <a:pt x="745815" y="785366"/>
                  </a:cubicBezTo>
                  <a:lnTo>
                    <a:pt x="749812" y="786901"/>
                  </a:lnTo>
                  <a:lnTo>
                    <a:pt x="720682" y="804171"/>
                  </a:lnTo>
                  <a:lnTo>
                    <a:pt x="685800" y="785812"/>
                  </a:lnTo>
                  <a:cubicBezTo>
                    <a:pt x="644525" y="754062"/>
                    <a:pt x="623888" y="717550"/>
                    <a:pt x="623888" y="676275"/>
                  </a:cubicBezTo>
                  <a:cubicBezTo>
                    <a:pt x="623888" y="657225"/>
                    <a:pt x="629965" y="640556"/>
                    <a:pt x="642119" y="626268"/>
                  </a:cubicBezTo>
                  <a:cubicBezTo>
                    <a:pt x="654273" y="611981"/>
                    <a:pt x="666428" y="604837"/>
                    <a:pt x="678582" y="604837"/>
                  </a:cubicBezTo>
                  <a:close/>
                  <a:moveTo>
                    <a:pt x="247725" y="38100"/>
                  </a:moveTo>
                  <a:cubicBezTo>
                    <a:pt x="201886" y="38100"/>
                    <a:pt x="163426" y="72231"/>
                    <a:pt x="132346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6" y="695325"/>
                  </a:cubicBezTo>
                  <a:cubicBezTo>
                    <a:pt x="163426" y="762000"/>
                    <a:pt x="201886" y="795337"/>
                    <a:pt x="247725" y="795337"/>
                  </a:cubicBezTo>
                  <a:cubicBezTo>
                    <a:pt x="296838" y="795337"/>
                    <a:pt x="335298" y="762000"/>
                    <a:pt x="363104" y="695325"/>
                  </a:cubicBezTo>
                  <a:cubicBezTo>
                    <a:pt x="390910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3" y="38100"/>
                    <a:pt x="247725" y="38100"/>
                  </a:cubicBezTo>
                  <a:close/>
                  <a:moveTo>
                    <a:pt x="842963" y="0"/>
                  </a:moveTo>
                  <a:cubicBezTo>
                    <a:pt x="906463" y="0"/>
                    <a:pt x="957263" y="20017"/>
                    <a:pt x="995363" y="60052"/>
                  </a:cubicBezTo>
                  <a:cubicBezTo>
                    <a:pt x="1033463" y="100087"/>
                    <a:pt x="1052513" y="142527"/>
                    <a:pt x="1052513" y="187374"/>
                  </a:cubicBezTo>
                  <a:cubicBezTo>
                    <a:pt x="1052513" y="235446"/>
                    <a:pt x="1040606" y="276299"/>
                    <a:pt x="1016794" y="309934"/>
                  </a:cubicBezTo>
                  <a:cubicBezTo>
                    <a:pt x="992981" y="343569"/>
                    <a:pt x="955675" y="368399"/>
                    <a:pt x="904875" y="384423"/>
                  </a:cubicBezTo>
                  <a:cubicBezTo>
                    <a:pt x="974725" y="409624"/>
                    <a:pt x="1022350" y="442714"/>
                    <a:pt x="1047750" y="483691"/>
                  </a:cubicBezTo>
                  <a:cubicBezTo>
                    <a:pt x="1060450" y="504180"/>
                    <a:pt x="1069975" y="524662"/>
                    <a:pt x="1076325" y="545138"/>
                  </a:cubicBezTo>
                  <a:lnTo>
                    <a:pt x="1083170" y="589266"/>
                  </a:lnTo>
                  <a:lnTo>
                    <a:pt x="994921" y="641585"/>
                  </a:lnTo>
                  <a:lnTo>
                    <a:pt x="1000125" y="597619"/>
                  </a:lnTo>
                  <a:cubicBezTo>
                    <a:pt x="1000125" y="539774"/>
                    <a:pt x="985044" y="493179"/>
                    <a:pt x="954881" y="457832"/>
                  </a:cubicBezTo>
                  <a:cubicBezTo>
                    <a:pt x="924719" y="422486"/>
                    <a:pt x="868363" y="404812"/>
                    <a:pt x="785813" y="404812"/>
                  </a:cubicBezTo>
                  <a:lnTo>
                    <a:pt x="785813" y="376237"/>
                  </a:lnTo>
                  <a:cubicBezTo>
                    <a:pt x="847676" y="376237"/>
                    <a:pt x="893304" y="360734"/>
                    <a:pt x="922697" y="329728"/>
                  </a:cubicBezTo>
                  <a:cubicBezTo>
                    <a:pt x="952091" y="298723"/>
                    <a:pt x="966788" y="255463"/>
                    <a:pt x="966788" y="199950"/>
                  </a:cubicBezTo>
                  <a:cubicBezTo>
                    <a:pt x="966788" y="154260"/>
                    <a:pt x="955117" y="114275"/>
                    <a:pt x="931776" y="79995"/>
                  </a:cubicBezTo>
                  <a:cubicBezTo>
                    <a:pt x="908435" y="45715"/>
                    <a:pt x="871885" y="28575"/>
                    <a:pt x="822127" y="28575"/>
                  </a:cubicBezTo>
                  <a:cubicBezTo>
                    <a:pt x="800348" y="28575"/>
                    <a:pt x="776945" y="34267"/>
                    <a:pt x="751917" y="45653"/>
                  </a:cubicBezTo>
                  <a:cubicBezTo>
                    <a:pt x="726889" y="57038"/>
                    <a:pt x="714375" y="75728"/>
                    <a:pt x="714375" y="101724"/>
                  </a:cubicBezTo>
                  <a:cubicBezTo>
                    <a:pt x="714375" y="127769"/>
                    <a:pt x="717550" y="144040"/>
                    <a:pt x="723900" y="150539"/>
                  </a:cubicBezTo>
                  <a:cubicBezTo>
                    <a:pt x="730250" y="157038"/>
                    <a:pt x="733425" y="165174"/>
                    <a:pt x="733425" y="174947"/>
                  </a:cubicBezTo>
                  <a:cubicBezTo>
                    <a:pt x="733425" y="191219"/>
                    <a:pt x="730250" y="204229"/>
                    <a:pt x="723900" y="213977"/>
                  </a:cubicBezTo>
                  <a:cubicBezTo>
                    <a:pt x="717550" y="223726"/>
                    <a:pt x="706438" y="228600"/>
                    <a:pt x="690563" y="228600"/>
                  </a:cubicBezTo>
                  <a:cubicBezTo>
                    <a:pt x="677863" y="228600"/>
                    <a:pt x="665956" y="223837"/>
                    <a:pt x="654844" y="214312"/>
                  </a:cubicBezTo>
                  <a:cubicBezTo>
                    <a:pt x="643731" y="204787"/>
                    <a:pt x="638175" y="187325"/>
                    <a:pt x="638175" y="161925"/>
                  </a:cubicBezTo>
                  <a:cubicBezTo>
                    <a:pt x="638175" y="114300"/>
                    <a:pt x="658813" y="75406"/>
                    <a:pt x="700088" y="45243"/>
                  </a:cubicBezTo>
                  <a:cubicBezTo>
                    <a:pt x="741363" y="15081"/>
                    <a:pt x="788988" y="0"/>
                    <a:pt x="842963" y="0"/>
                  </a:cubicBez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8" y="284162"/>
                    <a:pt x="490538" y="414337"/>
                  </a:cubicBezTo>
                  <a:cubicBezTo>
                    <a:pt x="490538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5"/>
                    <a:pt x="71438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7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C40EEEA-082D-4E9C-AD82-845A3CAF94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63336" y="2678357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hlinkClick r:id="" action="ppaction://noaction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499681" y="1844459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逻辑备份与恢复</a:t>
            </a:r>
          </a:p>
        </p:txBody>
      </p:sp>
      <p:sp>
        <p:nvSpPr>
          <p:cNvPr id="12" name="文本框 11">
            <a:hlinkClick r:id="" action="ppaction://noaction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527445" y="279183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脱机备份与恢复</a:t>
            </a:r>
            <a:endParaRPr lang="zh-CN" altLang="en-US" dirty="0"/>
          </a:p>
        </p:txBody>
      </p:sp>
      <p:sp>
        <p:nvSpPr>
          <p:cNvPr id="20" name="文本框 19">
            <a:hlinkClick r:id="" action="ppaction://noaction"/>
            <a:extLst>
              <a:ext uri="{FF2B5EF4-FFF2-40B4-BE49-F238E27FC236}">
                <a16:creationId xmlns:a16="http://schemas.microsoft.com/office/drawing/2014/main" id="{3122339D-CDC1-4187-945F-E2820B411B1E}"/>
              </a:ext>
            </a:extLst>
          </p:cNvPr>
          <p:cNvSpPr txBox="1"/>
          <p:nvPr/>
        </p:nvSpPr>
        <p:spPr>
          <a:xfrm>
            <a:off x="8527445" y="895399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备份与恢复概述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A60D28A4-EE87-4BA5-A9E2-3A264076B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7175" y="3726808"/>
            <a:ext cx="1042506" cy="73158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5771A011-7640-473D-A5CA-20DDFEDA1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77796">
            <a:off x="7980157" y="4988448"/>
            <a:ext cx="838095" cy="485714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6BE60DDB-EDD2-4AC0-A1E3-497982A09337}"/>
              </a:ext>
            </a:extLst>
          </p:cNvPr>
          <p:cNvGrpSpPr/>
          <p:nvPr/>
        </p:nvGrpSpPr>
        <p:grpSpPr>
          <a:xfrm>
            <a:off x="7049099" y="4203757"/>
            <a:ext cx="1682642" cy="1603387"/>
            <a:chOff x="8953073" y="4321023"/>
            <a:chExt cx="1682642" cy="1603387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1CBC7142-4038-4BB0-90A4-E18B98DCA7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53073" y="4321023"/>
              <a:ext cx="1682642" cy="1603387"/>
            </a:xfrm>
            <a:prstGeom prst="rect">
              <a:avLst/>
            </a:prstGeom>
          </p:spPr>
        </p:pic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6DA7B91C-D997-45D9-9737-6EC42D995F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33990" y="4959959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hlinkClick r:id="" action="ppaction://noaction"/>
            <a:extLst>
              <a:ext uri="{FF2B5EF4-FFF2-40B4-BE49-F238E27FC236}">
                <a16:creationId xmlns:a16="http://schemas.microsoft.com/office/drawing/2014/main" id="{1EFC7867-B96E-47FF-A686-9A8C84325DEF}"/>
              </a:ext>
            </a:extLst>
          </p:cNvPr>
          <p:cNvSpPr txBox="1"/>
          <p:nvPr/>
        </p:nvSpPr>
        <p:spPr>
          <a:xfrm>
            <a:off x="8527445" y="375259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联机备份与恢复</a:t>
            </a:r>
          </a:p>
        </p:txBody>
      </p:sp>
      <p:sp>
        <p:nvSpPr>
          <p:cNvPr id="47" name="文本框 46">
            <a:hlinkClick r:id="" action="ppaction://noaction"/>
            <a:extLst>
              <a:ext uri="{FF2B5EF4-FFF2-40B4-BE49-F238E27FC236}">
                <a16:creationId xmlns:a16="http://schemas.microsoft.com/office/drawing/2014/main" id="{2ADED5DD-3369-4697-8BF6-FA3B3BD6DC6A}"/>
              </a:ext>
            </a:extLst>
          </p:cNvPr>
          <p:cNvSpPr txBox="1"/>
          <p:nvPr/>
        </p:nvSpPr>
        <p:spPr>
          <a:xfrm>
            <a:off x="8544924" y="4704252"/>
            <a:ext cx="3046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各种备份与恢复方法的</a:t>
            </a:r>
            <a:endParaRPr lang="en-US" altLang="zh-CN" dirty="0"/>
          </a:p>
          <a:p>
            <a:r>
              <a:rPr lang="zh-CN" altLang="en-US" dirty="0"/>
              <a:t>比较</a:t>
            </a: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27791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549930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/>
              <a:t>备份与恢复概述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59054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81310" y="549275"/>
            <a:ext cx="8737658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8.1 </a:t>
            </a:r>
            <a:r>
              <a:rPr lang="zh-CN" altLang="en-US" b="1" dirty="0"/>
              <a:t>备份与恢复概述</a:t>
            </a:r>
            <a:endParaRPr lang="zh-CN" altLang="zh-CN" b="1" dirty="0"/>
          </a:p>
          <a:p>
            <a:pPr indent="457200" latinLnBrk="1"/>
            <a:r>
              <a:rPr lang="zh-CN" altLang="en-US" dirty="0"/>
              <a:t>数据库备份就是对数据库中部分或全部数据进行复制，形成副本，存放到一个相对独立的设备上，如磁盘、磁带，以备将来数据库出现故障时使用。</a:t>
            </a:r>
          </a:p>
          <a:p>
            <a:pPr indent="457200" latinLnBrk="1"/>
            <a:r>
              <a:rPr lang="zh-CN" altLang="en-US" dirty="0"/>
              <a:t>数据库恢复是指在数据库发生故障时，使用数据库备份还原数据库，使数据库恢复到无故障状态。</a:t>
            </a:r>
          </a:p>
          <a:p>
            <a:pPr indent="457200" latinLnBrk="1"/>
            <a:r>
              <a:rPr lang="zh-CN" altLang="en-US" dirty="0"/>
              <a:t>数据库备份与恢复的目的就是为了保证在各种故障发生后，数据库中的数据都能从错误状态恢复到某种逻辑一致的状态。</a:t>
            </a:r>
          </a:p>
        </p:txBody>
      </p:sp>
    </p:spTree>
    <p:extLst>
      <p:ext uri="{BB962C8B-B14F-4D97-AF65-F5344CB8AC3E}">
        <p14:creationId xmlns:p14="http://schemas.microsoft.com/office/powerpoint/2010/main" val="1026326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27791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549930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/>
              <a:t>逻辑备份与恢复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59054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7260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20" y="599262"/>
            <a:ext cx="4541024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8.2.1 E-R</a:t>
            </a:r>
            <a:r>
              <a:rPr lang="zh-CN" altLang="en-US" b="1" dirty="0"/>
              <a:t>模型</a:t>
            </a:r>
            <a:endParaRPr lang="zh-CN" altLang="zh-CN" b="1" dirty="0"/>
          </a:p>
          <a:p>
            <a:pPr indent="457200" latinLnBrk="1"/>
            <a:r>
              <a:rPr lang="en-US" altLang="zh-CN" dirty="0" err="1"/>
              <a:t>expdp</a:t>
            </a:r>
            <a:r>
              <a:rPr lang="zh-CN" altLang="en-US" dirty="0"/>
              <a:t>程序的所在路径为：</a:t>
            </a:r>
            <a:r>
              <a:rPr lang="en-US" altLang="zh-CN" dirty="0"/>
              <a:t>E:\app\Administrator\product\11.1.0\db_1\BIN</a:t>
            </a:r>
            <a:r>
              <a:rPr lang="zh-CN" altLang="en-US" dirty="0"/>
              <a:t>。</a:t>
            </a:r>
          </a:p>
          <a:p>
            <a:pPr indent="457200" latinLnBrk="1"/>
            <a:r>
              <a:rPr lang="en-US" altLang="zh-CN" dirty="0" err="1"/>
              <a:t>expdp</a:t>
            </a:r>
            <a:r>
              <a:rPr lang="zh-CN" altLang="en-US" dirty="0"/>
              <a:t>语句的格式为：</a:t>
            </a:r>
          </a:p>
          <a:p>
            <a:pPr indent="457200" latinLnBrk="1"/>
            <a:r>
              <a:rPr lang="en-US" altLang="zh-CN" dirty="0" err="1"/>
              <a:t>expdp</a:t>
            </a:r>
            <a:r>
              <a:rPr lang="en-US" altLang="zh-CN" dirty="0"/>
              <a:t> username/password </a:t>
            </a:r>
            <a:r>
              <a:rPr lang="en-US" altLang="zh-CN" dirty="0" err="1"/>
              <a:t>parameterl</a:t>
            </a:r>
            <a:r>
              <a:rPr lang="en-US" altLang="zh-CN" dirty="0"/>
              <a:t> [,parameter2,…]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F86AFDF-1CB8-45BA-A62F-18850CBE8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304" y="692776"/>
            <a:ext cx="4541024" cy="547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232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09885" y="549275"/>
            <a:ext cx="4904651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latinLnBrk="1"/>
            <a:r>
              <a:rPr lang="en-US" altLang="zh-CN" b="1" dirty="0"/>
              <a:t>8.2.2 </a:t>
            </a:r>
            <a:r>
              <a:rPr lang="zh-CN" altLang="en-US" b="1" dirty="0"/>
              <a:t>使用</a:t>
            </a:r>
            <a:r>
              <a:rPr lang="en-US" altLang="zh-CN" b="1" dirty="0" err="1"/>
              <a:t>impdp</a:t>
            </a:r>
            <a:r>
              <a:rPr lang="zh-CN" altLang="en-US" b="1" dirty="0"/>
              <a:t>导入数据</a:t>
            </a:r>
            <a:endParaRPr lang="en-US" altLang="zh-CN" b="1" dirty="0"/>
          </a:p>
          <a:p>
            <a:pPr indent="457200" latinLnBrk="1"/>
            <a:r>
              <a:rPr lang="en-US" altLang="zh-CN" dirty="0" err="1"/>
              <a:t>impdp</a:t>
            </a:r>
            <a:r>
              <a:rPr lang="zh-CN" altLang="en-US" dirty="0"/>
              <a:t>程序的所在路径为：</a:t>
            </a:r>
            <a:r>
              <a:rPr lang="en-US" altLang="zh-CN" dirty="0"/>
              <a:t>E:\app\Administrator\product\11.1.0\db_1\BIN</a:t>
            </a:r>
            <a:r>
              <a:rPr lang="zh-CN" altLang="en-US" dirty="0"/>
              <a:t>。</a:t>
            </a:r>
          </a:p>
          <a:p>
            <a:pPr indent="457200" latinLnBrk="1"/>
            <a:r>
              <a:rPr lang="en-US" altLang="zh-CN" dirty="0" err="1"/>
              <a:t>impdp</a:t>
            </a:r>
            <a:r>
              <a:rPr lang="zh-CN" altLang="en-US" dirty="0"/>
              <a:t>的语法格式为：</a:t>
            </a:r>
          </a:p>
          <a:p>
            <a:pPr indent="457200" latinLnBrk="1"/>
            <a:r>
              <a:rPr lang="en-US" altLang="zh-CN" dirty="0" err="1"/>
              <a:t>impdp</a:t>
            </a:r>
            <a:r>
              <a:rPr lang="en-US" altLang="zh-CN" dirty="0"/>
              <a:t> username/password parameter1 [, parameter2, …]</a:t>
            </a:r>
          </a:p>
          <a:p>
            <a:pPr indent="457200" latinLnBrk="1"/>
            <a:r>
              <a:rPr lang="zh-CN" altLang="en-US" dirty="0"/>
              <a:t>其中，</a:t>
            </a:r>
            <a:r>
              <a:rPr lang="en-US" altLang="zh-CN" dirty="0"/>
              <a:t>username</a:t>
            </a:r>
            <a:r>
              <a:rPr lang="zh-CN" altLang="en-US" dirty="0"/>
              <a:t>为用户名，</a:t>
            </a:r>
            <a:r>
              <a:rPr lang="en-US" altLang="zh-CN" dirty="0"/>
              <a:t>password</a:t>
            </a:r>
            <a:r>
              <a:rPr lang="zh-CN" altLang="en-US" dirty="0"/>
              <a:t>为用户密码，</a:t>
            </a:r>
            <a:r>
              <a:rPr lang="en-US" altLang="zh-CN" dirty="0" err="1"/>
              <a:t>parameterl</a:t>
            </a:r>
            <a:r>
              <a:rPr lang="zh-CN" altLang="en-US" dirty="0"/>
              <a:t>、</a:t>
            </a:r>
            <a:r>
              <a:rPr lang="en-US" altLang="zh-CN" dirty="0"/>
              <a:t>parameter2</a:t>
            </a:r>
            <a:r>
              <a:rPr lang="zh-CN" altLang="en-US" dirty="0"/>
              <a:t>等参数的名称和功能。</a:t>
            </a:r>
          </a:p>
          <a:p>
            <a:pPr indent="457200" latinLnBrk="1"/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F7CB722-7D2B-411F-B20F-F49F0F26D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8493" y="516615"/>
            <a:ext cx="3638376" cy="556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855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935002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78417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/>
              <a:t>脱机备份与恢复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24763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5126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</TotalTime>
  <Words>1881</Words>
  <Application>Microsoft Office PowerPoint</Application>
  <PresentationFormat>宽屏</PresentationFormat>
  <Paragraphs>115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微软雅黑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Oracle数据库管理与应用</dc:title>
  <dc:creator>Administrator</dc:creator>
  <cp:lastModifiedBy>Administrator</cp:lastModifiedBy>
  <cp:revision>655</cp:revision>
  <dcterms:created xsi:type="dcterms:W3CDTF">2020-06-26T11:31:00Z</dcterms:created>
  <dcterms:modified xsi:type="dcterms:W3CDTF">2024-01-08T03:21:49Z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