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35" r:id="rId7"/>
    <p:sldId id="555" r:id="rId8"/>
    <p:sldId id="554" r:id="rId9"/>
    <p:sldId id="536" r:id="rId10"/>
    <p:sldId id="537" r:id="rId11"/>
    <p:sldId id="538" r:id="rId12"/>
    <p:sldId id="556" r:id="rId13"/>
    <p:sldId id="544" r:id="rId14"/>
    <p:sldId id="545" r:id="rId15"/>
    <p:sldId id="547" r:id="rId16"/>
    <p:sldId id="548" r:id="rId17"/>
    <p:sldId id="557" r:id="rId18"/>
    <p:sldId id="550" r:id="rId19"/>
    <p:sldId id="559" r:id="rId20"/>
    <p:sldId id="560" r:id="rId21"/>
    <p:sldId id="558" r:id="rId22"/>
    <p:sldId id="561" r:id="rId23"/>
    <p:sldId id="562" r:id="rId24"/>
    <p:sldId id="563" r:id="rId25"/>
    <p:sldId id="564" r:id="rId26"/>
    <p:sldId id="565" r:id="rId27"/>
    <p:sldId id="566" r:id="rId28"/>
    <p:sldId id="286"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数据库技术概述</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dirty="0"/>
              <a:t>数据模型</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99262"/>
            <a:ext cx="904131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1.2.1 E-R</a:t>
            </a:r>
            <a:r>
              <a:rPr lang="zh-CN" altLang="en-US" b="1" dirty="0"/>
              <a:t>模型</a:t>
            </a:r>
            <a:endParaRPr lang="zh-CN" altLang="zh-CN" b="1" dirty="0"/>
          </a:p>
          <a:p>
            <a:pPr indent="457200" latinLnBrk="1"/>
            <a:r>
              <a:rPr lang="zh-CN" altLang="en-US" dirty="0"/>
              <a:t>概念模型中最著名的是实体联系模型（</a:t>
            </a:r>
            <a:r>
              <a:rPr lang="en-US" altLang="zh-CN" dirty="0"/>
              <a:t>Entity Relationship Model</a:t>
            </a:r>
            <a:r>
              <a:rPr lang="zh-CN" altLang="en-US" dirty="0"/>
              <a:t>，</a:t>
            </a:r>
            <a:r>
              <a:rPr lang="en-US" altLang="zh-CN" dirty="0"/>
              <a:t>E-R</a:t>
            </a:r>
            <a:r>
              <a:rPr lang="zh-CN" altLang="en-US" dirty="0"/>
              <a:t>模型）。</a:t>
            </a:r>
            <a:r>
              <a:rPr lang="en-US" altLang="zh-CN" dirty="0"/>
              <a:t>E-R</a:t>
            </a:r>
            <a:r>
              <a:rPr lang="zh-CN" altLang="en-US" dirty="0"/>
              <a:t>模型是</a:t>
            </a:r>
            <a:r>
              <a:rPr lang="en-US" altLang="zh-CN" dirty="0"/>
              <a:t>P</a:t>
            </a:r>
            <a:r>
              <a:rPr lang="zh-CN" altLang="en-US" dirty="0"/>
              <a:t>．</a:t>
            </a:r>
            <a:r>
              <a:rPr lang="en-US" altLang="zh-CN" dirty="0"/>
              <a:t>P</a:t>
            </a:r>
            <a:r>
              <a:rPr lang="zh-CN" altLang="en-US" dirty="0"/>
              <a:t>．</a:t>
            </a:r>
            <a:r>
              <a:rPr lang="en-US" altLang="zh-CN" dirty="0"/>
              <a:t>Chen</a:t>
            </a:r>
            <a:r>
              <a:rPr lang="zh-CN" altLang="en-US" dirty="0"/>
              <a:t>于</a:t>
            </a:r>
            <a:r>
              <a:rPr lang="en-US" altLang="zh-CN" dirty="0"/>
              <a:t>1976</a:t>
            </a:r>
            <a:r>
              <a:rPr lang="zh-CN" altLang="en-US" dirty="0"/>
              <a:t>年提出的。这个模型直接从现实世界中抽象出实体类型及实体间联系，然后用实体联系图（</a:t>
            </a:r>
            <a:r>
              <a:rPr lang="en-US" altLang="zh-CN" dirty="0"/>
              <a:t>E-R</a:t>
            </a:r>
            <a:r>
              <a:rPr lang="zh-CN" altLang="en-US" dirty="0"/>
              <a:t>图）表示数据模型。设计</a:t>
            </a:r>
            <a:r>
              <a:rPr lang="en-US" altLang="zh-CN" dirty="0"/>
              <a:t>E-R</a:t>
            </a:r>
            <a:r>
              <a:rPr lang="zh-CN" altLang="en-US" dirty="0"/>
              <a:t>图的方法称为</a:t>
            </a:r>
            <a:r>
              <a:rPr lang="en-US" altLang="zh-CN" dirty="0"/>
              <a:t>E-R</a:t>
            </a:r>
            <a:r>
              <a:rPr lang="zh-CN" altLang="en-US" dirty="0"/>
              <a:t>方法。</a:t>
            </a:r>
            <a:r>
              <a:rPr lang="en-US" altLang="zh-CN" dirty="0"/>
              <a:t>E-R</a:t>
            </a:r>
            <a:r>
              <a:rPr lang="zh-CN" altLang="en-US" dirty="0"/>
              <a:t>图是设计概念模型的有力工具。</a:t>
            </a:r>
            <a:endParaRPr lang="zh-CN" altLang="zh-CN" dirty="0"/>
          </a:p>
        </p:txBody>
      </p:sp>
      <p:sp>
        <p:nvSpPr>
          <p:cNvPr id="12" name="文本框 23">
            <a:extLst>
              <a:ext uri="{FF2B5EF4-FFF2-40B4-BE49-F238E27FC236}">
                <a16:creationId xmlns:a16="http://schemas.microsoft.com/office/drawing/2014/main" id="{46A070BC-EC8E-46B0-A6E9-F46C36D84BAD}"/>
              </a:ext>
            </a:extLst>
          </p:cNvPr>
          <p:cNvSpPr txBox="1"/>
          <p:nvPr/>
        </p:nvSpPr>
        <p:spPr>
          <a:xfrm>
            <a:off x="1671619" y="3187084"/>
            <a:ext cx="9041319" cy="123059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lnSpc>
                <a:spcPct val="200000"/>
              </a:lnSpc>
            </a:pPr>
            <a:r>
              <a:rPr lang="en-US" altLang="zh-CN" b="1" dirty="0"/>
              <a:t>1</a:t>
            </a:r>
            <a:r>
              <a:rPr lang="zh-CN" altLang="en-US" b="1" dirty="0"/>
              <a:t>．实体            </a:t>
            </a:r>
            <a:r>
              <a:rPr lang="en-US" altLang="zh-CN" b="1" dirty="0"/>
              <a:t>2</a:t>
            </a:r>
            <a:r>
              <a:rPr lang="zh-CN" altLang="en-US" b="1" dirty="0"/>
              <a:t>．属性            </a:t>
            </a:r>
            <a:r>
              <a:rPr lang="en-US" altLang="zh-CN" b="1" dirty="0"/>
              <a:t>3</a:t>
            </a:r>
            <a:r>
              <a:rPr lang="zh-CN" altLang="en-US" b="1" dirty="0"/>
              <a:t>．实体型</a:t>
            </a:r>
          </a:p>
          <a:p>
            <a:pPr indent="457200" latinLnBrk="1">
              <a:lnSpc>
                <a:spcPct val="200000"/>
              </a:lnSpc>
            </a:pPr>
            <a:r>
              <a:rPr lang="en-US" altLang="zh-CN" b="1" dirty="0"/>
              <a:t>4</a:t>
            </a:r>
            <a:r>
              <a:rPr lang="zh-CN" altLang="en-US" b="1" dirty="0"/>
              <a:t>．实体集         </a:t>
            </a:r>
            <a:r>
              <a:rPr lang="en-US" altLang="zh-CN" b="1" dirty="0"/>
              <a:t>5</a:t>
            </a:r>
            <a:r>
              <a:rPr lang="zh-CN" altLang="en-US" b="1" dirty="0"/>
              <a:t>．码                </a:t>
            </a:r>
            <a:r>
              <a:rPr lang="en-US" altLang="zh-CN" b="1" dirty="0"/>
              <a:t>6</a:t>
            </a:r>
            <a:r>
              <a:rPr lang="zh-CN" altLang="en-US" b="1" dirty="0"/>
              <a:t>．域             </a:t>
            </a:r>
            <a:r>
              <a:rPr lang="en-US" altLang="zh-CN" b="1" dirty="0"/>
              <a:t>7</a:t>
            </a:r>
            <a:r>
              <a:rPr lang="zh-CN" altLang="en-US" b="1" dirty="0"/>
              <a:t>．联系</a:t>
            </a:r>
          </a:p>
        </p:txBody>
      </p:sp>
    </p:spTree>
    <p:extLst>
      <p:ext uri="{BB962C8B-B14F-4D97-AF65-F5344CB8AC3E}">
        <p14:creationId xmlns:p14="http://schemas.microsoft.com/office/powerpoint/2010/main" val="3028232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43080" y="1373579"/>
            <a:ext cx="1010584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1.2.2 </a:t>
            </a:r>
            <a:r>
              <a:rPr lang="zh-CN" altLang="en-US" b="1" dirty="0"/>
              <a:t>关系模型</a:t>
            </a:r>
            <a:endParaRPr lang="en-US" altLang="zh-CN" b="1" dirty="0"/>
          </a:p>
          <a:p>
            <a:pPr indent="457200" latinLnBrk="1"/>
            <a:r>
              <a:rPr lang="zh-CN" altLang="en-US" dirty="0"/>
              <a:t>关系模型是目前最重要的一种数据模型。关系数据库系统采用关系模型作为数据的组织方式，下面主要介绍一下关系模型。</a:t>
            </a:r>
            <a:endParaRPr lang="en-US" altLang="zh-CN" dirty="0"/>
          </a:p>
          <a:p>
            <a:pPr indent="457200" latinLnBrk="1"/>
            <a:r>
              <a:rPr lang="en-US" altLang="zh-CN" dirty="0"/>
              <a:t>1</a:t>
            </a:r>
            <a:r>
              <a:rPr lang="zh-CN" altLang="en-US" dirty="0"/>
              <a:t>．关系模型的基本术语</a:t>
            </a:r>
            <a:endParaRPr lang="en-US" altLang="zh-CN" dirty="0"/>
          </a:p>
          <a:p>
            <a:pPr indent="457200" latinLnBrk="1"/>
            <a:r>
              <a:rPr lang="en-US" altLang="zh-CN" dirty="0"/>
              <a:t>2</a:t>
            </a:r>
            <a:r>
              <a:rPr lang="zh-CN" altLang="en-US" dirty="0"/>
              <a:t>．关系的性质</a:t>
            </a:r>
            <a:endParaRPr lang="en-US" altLang="zh-CN" dirty="0"/>
          </a:p>
          <a:p>
            <a:pPr indent="457200" latinLnBrk="1"/>
            <a:r>
              <a:rPr lang="en-US" altLang="zh-CN" dirty="0"/>
              <a:t>3</a:t>
            </a:r>
            <a:r>
              <a:rPr lang="zh-CN" altLang="en-US" dirty="0"/>
              <a:t>．关系模式</a:t>
            </a:r>
            <a:endParaRPr lang="en-US" altLang="zh-CN" dirty="0"/>
          </a:p>
          <a:p>
            <a:pPr indent="457200" latinLnBrk="1"/>
            <a:r>
              <a:rPr lang="en-US" altLang="zh-CN" dirty="0"/>
              <a:t>4</a:t>
            </a:r>
            <a:r>
              <a:rPr lang="zh-CN" altLang="en-US" dirty="0"/>
              <a:t>．关系的数据操作和完整性</a:t>
            </a:r>
            <a:endParaRPr lang="en-US" altLang="zh-CN" dirty="0"/>
          </a:p>
          <a:p>
            <a:pPr indent="457200" latinLnBrk="1"/>
            <a:r>
              <a:rPr lang="en-US" altLang="zh-CN" dirty="0"/>
              <a:t>5</a:t>
            </a:r>
            <a:r>
              <a:rPr lang="zh-CN" altLang="en-US" dirty="0"/>
              <a:t>．关系数据模型的存储结构</a:t>
            </a:r>
            <a:endParaRPr lang="en-US" altLang="zh-CN" dirty="0"/>
          </a:p>
          <a:p>
            <a:pPr indent="457200" latinLnBrk="1"/>
            <a:r>
              <a:rPr lang="en-US" altLang="zh-CN" dirty="0"/>
              <a:t>6</a:t>
            </a:r>
            <a:r>
              <a:rPr lang="zh-CN" altLang="en-US" dirty="0"/>
              <a:t>．关系数据模型的优缺点</a:t>
            </a:r>
          </a:p>
        </p:txBody>
      </p:sp>
    </p:spTree>
    <p:extLst>
      <p:ext uri="{BB962C8B-B14F-4D97-AF65-F5344CB8AC3E}">
        <p14:creationId xmlns:p14="http://schemas.microsoft.com/office/powerpoint/2010/main" val="2579855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5109091" cy="830997"/>
          </a:xfrm>
          <a:prstGeom prst="rect">
            <a:avLst/>
          </a:prstGeom>
        </p:spPr>
        <p:txBody>
          <a:bodyPr wrap="none">
            <a:spAutoFit/>
          </a:bodyPr>
          <a:lstStyle/>
          <a:p>
            <a:r>
              <a:rPr lang="zh-CN" altLang="en-US" sz="4800" b="1" dirty="0"/>
              <a:t>数据库系统的结构</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7396" y="1397453"/>
            <a:ext cx="867720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1.3.1 </a:t>
            </a:r>
            <a:r>
              <a:rPr lang="zh-CN" altLang="en-US" b="1" dirty="0"/>
              <a:t>数据库的三级模式结构</a:t>
            </a:r>
            <a:endParaRPr lang="zh-CN" altLang="zh-CN" b="1" dirty="0"/>
          </a:p>
          <a:p>
            <a:pPr indent="457200" latinLnBrk="1"/>
            <a:r>
              <a:rPr lang="zh-CN" altLang="en-US" dirty="0"/>
              <a:t>模式（</a:t>
            </a:r>
            <a:r>
              <a:rPr lang="en-US" altLang="zh-CN" dirty="0"/>
              <a:t>Schema</a:t>
            </a:r>
            <a:r>
              <a:rPr lang="zh-CN" altLang="en-US" dirty="0"/>
              <a:t>）是数据库中全体数据的逻辑结构和特征的描述，它仅仅涉及到型的描述，不涉及到具体的值。模式的一个具体值称为模式的一个实例（</a:t>
            </a:r>
            <a:r>
              <a:rPr lang="en-US" altLang="zh-CN" dirty="0"/>
              <a:t>Instance</a:t>
            </a:r>
            <a:r>
              <a:rPr lang="zh-CN" altLang="en-US" dirty="0"/>
              <a:t>）。</a:t>
            </a:r>
            <a:endParaRPr lang="en-US" altLang="zh-CN" dirty="0"/>
          </a:p>
          <a:p>
            <a:pPr indent="457200" latinLnBrk="1"/>
            <a:r>
              <a:rPr lang="zh-CN" altLang="en-US" dirty="0"/>
              <a:t>数据库的三级模式结构包括：</a:t>
            </a:r>
            <a:endParaRPr lang="en-US" altLang="zh-CN" dirty="0"/>
          </a:p>
          <a:p>
            <a:pPr indent="457200" latinLnBrk="1"/>
            <a:r>
              <a:rPr lang="en-US" altLang="zh-CN" dirty="0"/>
              <a:t>1</a:t>
            </a:r>
            <a:r>
              <a:rPr lang="zh-CN" altLang="en-US" dirty="0"/>
              <a:t>．数据库系统的三级模式结构</a:t>
            </a:r>
            <a:endParaRPr lang="en-US" altLang="zh-CN" dirty="0"/>
          </a:p>
          <a:p>
            <a:pPr indent="457200" latinLnBrk="1"/>
            <a:r>
              <a:rPr lang="en-US" altLang="zh-CN" dirty="0"/>
              <a:t>2</a:t>
            </a:r>
            <a:r>
              <a:rPr lang="zh-CN" altLang="en-US" dirty="0"/>
              <a:t>．数据库系统的二级映象功能和数据独立性</a:t>
            </a:r>
            <a:endParaRPr lang="zh-CN" altLang="zh-CN" dirty="0"/>
          </a:p>
        </p:txBody>
      </p:sp>
    </p:spTree>
    <p:extLst>
      <p:ext uri="{BB962C8B-B14F-4D97-AF65-F5344CB8AC3E}">
        <p14:creationId xmlns:p14="http://schemas.microsoft.com/office/powerpoint/2010/main" val="2196008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435101"/>
            <a:ext cx="929851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1.3.2 </a:t>
            </a:r>
            <a:r>
              <a:rPr lang="zh-CN" altLang="en-US" b="1" dirty="0"/>
              <a:t>数据库的体系结构</a:t>
            </a:r>
            <a:endParaRPr lang="zh-CN" altLang="zh-CN" b="1" dirty="0"/>
          </a:p>
          <a:p>
            <a:pPr indent="457200" latinLnBrk="1"/>
            <a:r>
              <a:rPr lang="zh-CN" altLang="en-US" dirty="0"/>
              <a:t>从数据库管理系统的角度看，数据库系统是一个三级模式结构，但数据库的这种模式结构对最终用户和程序员是透明的，他们见到的仅是数据库的外模式和应用程序。从最终用户角度来看，数据库系统分为单用户结构、主从式结构、分布式结构和客户</a:t>
            </a:r>
            <a:r>
              <a:rPr lang="en-US" altLang="zh-CN" dirty="0"/>
              <a:t>/</a:t>
            </a:r>
            <a:r>
              <a:rPr lang="zh-CN" altLang="en-US" dirty="0"/>
              <a:t>服务器结构。</a:t>
            </a:r>
            <a:endParaRPr lang="zh-CN" altLang="zh-CN" dirty="0"/>
          </a:p>
        </p:txBody>
      </p:sp>
      <p:pic>
        <p:nvPicPr>
          <p:cNvPr id="2" name="图片 1">
            <a:extLst>
              <a:ext uri="{FF2B5EF4-FFF2-40B4-BE49-F238E27FC236}">
                <a16:creationId xmlns:a16="http://schemas.microsoft.com/office/drawing/2014/main" id="{341E7F0E-336E-48EE-A968-62E2CF0D9BCF}"/>
              </a:ext>
            </a:extLst>
          </p:cNvPr>
          <p:cNvPicPr>
            <a:picLocks noChangeAspect="1"/>
          </p:cNvPicPr>
          <p:nvPr/>
        </p:nvPicPr>
        <p:blipFill>
          <a:blip r:embed="rId2"/>
          <a:stretch>
            <a:fillRect/>
          </a:stretch>
        </p:blipFill>
        <p:spPr>
          <a:xfrm>
            <a:off x="4339288" y="3781384"/>
            <a:ext cx="4514088" cy="2177796"/>
          </a:xfrm>
          <a:prstGeom prst="rect">
            <a:avLst/>
          </a:prstGeom>
        </p:spPr>
      </p:pic>
    </p:spTree>
    <p:extLst>
      <p:ext uri="{BB962C8B-B14F-4D97-AF65-F5344CB8AC3E}">
        <p14:creationId xmlns:p14="http://schemas.microsoft.com/office/powerpoint/2010/main" val="3640582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870864"/>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1.3.3 </a:t>
            </a:r>
            <a:r>
              <a:rPr lang="zh-CN" altLang="en-US" b="1" dirty="0"/>
              <a:t>数据库的连接</a:t>
            </a:r>
            <a:endParaRPr lang="en-US" altLang="zh-CN" b="1" dirty="0"/>
          </a:p>
          <a:p>
            <a:pPr indent="457200" latinLnBrk="1"/>
            <a:r>
              <a:rPr lang="en-US" altLang="zh-CN" b="1" dirty="0"/>
              <a:t>1</a:t>
            </a:r>
            <a:r>
              <a:rPr lang="zh-CN" altLang="en-US" b="1" dirty="0"/>
              <a:t>．关系数据库标准语言</a:t>
            </a:r>
            <a:r>
              <a:rPr lang="en-US" altLang="zh-CN" b="1" dirty="0"/>
              <a:t>SQL</a:t>
            </a:r>
          </a:p>
          <a:p>
            <a:pPr indent="457200" latinLnBrk="1"/>
            <a:r>
              <a:rPr lang="zh-CN" altLang="en-US" dirty="0"/>
              <a:t>由于不同的应用程序可以选择不同的</a:t>
            </a:r>
            <a:r>
              <a:rPr lang="en-US" altLang="zh-CN" dirty="0"/>
              <a:t>DBMS</a:t>
            </a:r>
            <a:r>
              <a:rPr lang="zh-CN" altLang="en-US" dirty="0"/>
              <a:t>，而对数据库的具体操作都是通过</a:t>
            </a:r>
            <a:r>
              <a:rPr lang="en-US" altLang="zh-CN" dirty="0"/>
              <a:t>DBMS</a:t>
            </a:r>
            <a:r>
              <a:rPr lang="zh-CN" altLang="en-US" dirty="0"/>
              <a:t>来实现的，应用程序不可能跳过</a:t>
            </a:r>
            <a:r>
              <a:rPr lang="en-US" altLang="zh-CN" dirty="0"/>
              <a:t>DBMS</a:t>
            </a:r>
            <a:r>
              <a:rPr lang="zh-CN" altLang="en-US" dirty="0"/>
              <a:t>直接访问数据本身，所以我们对通过</a:t>
            </a:r>
            <a:r>
              <a:rPr lang="en-US" altLang="zh-CN" dirty="0"/>
              <a:t>DBMS</a:t>
            </a:r>
            <a:r>
              <a:rPr lang="zh-CN" altLang="en-US" dirty="0"/>
              <a:t>访问数据的操作进行了语言标准的统一，这就是</a:t>
            </a:r>
            <a:r>
              <a:rPr lang="en-US" altLang="zh-CN" dirty="0"/>
              <a:t>SQL</a:t>
            </a:r>
            <a:r>
              <a:rPr lang="zh-CN" altLang="en-US" dirty="0"/>
              <a:t>语言。</a:t>
            </a:r>
            <a:endParaRPr lang="en-US" altLang="zh-CN" dirty="0"/>
          </a:p>
          <a:p>
            <a:pPr indent="457200" latinLnBrk="1"/>
            <a:r>
              <a:rPr lang="en-US" altLang="zh-CN" b="1" dirty="0"/>
              <a:t>2</a:t>
            </a:r>
            <a:r>
              <a:rPr lang="zh-CN" altLang="en-US" b="1" dirty="0"/>
              <a:t>．</a:t>
            </a:r>
            <a:r>
              <a:rPr lang="en-US" altLang="zh-CN" b="1" dirty="0"/>
              <a:t>DBMS</a:t>
            </a:r>
            <a:r>
              <a:rPr lang="zh-CN" altLang="en-US" b="1" dirty="0"/>
              <a:t>的接口</a:t>
            </a:r>
          </a:p>
          <a:p>
            <a:pPr indent="457200" latinLnBrk="1"/>
            <a:r>
              <a:rPr lang="zh-CN" altLang="en-US" dirty="0"/>
              <a:t>有了统一的</a:t>
            </a:r>
            <a:r>
              <a:rPr lang="en-US" altLang="zh-CN" dirty="0"/>
              <a:t>SQL</a:t>
            </a:r>
            <a:r>
              <a:rPr lang="zh-CN" altLang="en-US" dirty="0"/>
              <a:t>语言，我们可以在应用程序中通过</a:t>
            </a:r>
            <a:r>
              <a:rPr lang="en-US" altLang="zh-CN" dirty="0"/>
              <a:t>SQL</a:t>
            </a:r>
            <a:r>
              <a:rPr lang="zh-CN" altLang="en-US" dirty="0"/>
              <a:t>语言来表达数据访问的需求，由应用程序将</a:t>
            </a:r>
            <a:r>
              <a:rPr lang="en-US" altLang="zh-CN" dirty="0"/>
              <a:t>SQL</a:t>
            </a:r>
            <a:r>
              <a:rPr lang="zh-CN" altLang="en-US" dirty="0"/>
              <a:t>语句传递给</a:t>
            </a:r>
            <a:r>
              <a:rPr lang="en-US" altLang="zh-CN" dirty="0"/>
              <a:t>DBMS</a:t>
            </a:r>
            <a:r>
              <a:rPr lang="zh-CN" altLang="en-US" dirty="0"/>
              <a:t>，而</a:t>
            </a:r>
            <a:r>
              <a:rPr lang="en-US" altLang="zh-CN" dirty="0"/>
              <a:t>DBMS</a:t>
            </a:r>
            <a:r>
              <a:rPr lang="zh-CN" altLang="en-US" dirty="0"/>
              <a:t>接收到</a:t>
            </a:r>
            <a:r>
              <a:rPr lang="en-US" altLang="zh-CN" dirty="0"/>
              <a:t>SQL</a:t>
            </a:r>
            <a:r>
              <a:rPr lang="zh-CN" altLang="en-US" dirty="0"/>
              <a:t>语句后，执行相应的操作，再把结果返回给应用程序。完成一次对数据库的访问，负责完成相应传递功能的程序就是</a:t>
            </a:r>
            <a:r>
              <a:rPr lang="en-US" altLang="zh-CN" dirty="0"/>
              <a:t>DBMS</a:t>
            </a:r>
            <a:r>
              <a:rPr lang="zh-CN" altLang="en-US" dirty="0"/>
              <a:t>的接口。</a:t>
            </a:r>
          </a:p>
          <a:p>
            <a:pPr indent="457200" latinLnBrk="1"/>
            <a:endParaRPr lang="zh-CN" altLang="en-US" dirty="0"/>
          </a:p>
        </p:txBody>
      </p:sp>
    </p:spTree>
    <p:extLst>
      <p:ext uri="{BB962C8B-B14F-4D97-AF65-F5344CB8AC3E}">
        <p14:creationId xmlns:p14="http://schemas.microsoft.com/office/powerpoint/2010/main" val="2850481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4493538" cy="830997"/>
          </a:xfrm>
          <a:prstGeom prst="rect">
            <a:avLst/>
          </a:prstGeom>
        </p:spPr>
        <p:txBody>
          <a:bodyPr wrap="none">
            <a:spAutoFit/>
          </a:bodyPr>
          <a:lstStyle/>
          <a:p>
            <a:r>
              <a:rPr lang="zh-CN" altLang="en-US" sz="4800" b="1"/>
              <a:t>数据库系统结构</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1.4.1 </a:t>
            </a:r>
            <a:r>
              <a:rPr lang="zh-CN" altLang="en-US" b="1" dirty="0"/>
              <a:t>数据依赖</a:t>
            </a:r>
            <a:endParaRPr lang="zh-CN" altLang="zh-CN" b="1" dirty="0"/>
          </a:p>
          <a:p>
            <a:pPr indent="457200" latinLnBrk="1"/>
            <a:r>
              <a:rPr lang="zh-CN" altLang="en-US" dirty="0"/>
              <a:t>数据依赖是通过一个关系中属性之间值的相等与否体现出来的数据间的相互关系，是现实世界属性之间相互联系的抽象，是数据内在的性质，是语义的体现。</a:t>
            </a:r>
          </a:p>
          <a:p>
            <a:pPr indent="457200" latinLnBrk="1"/>
            <a:r>
              <a:rPr lang="zh-CN" altLang="en-US" dirty="0"/>
              <a:t>关系模式是用来定义关系的，一个关系数据库包含一组关系，定义这组关系的关系模式集合</a:t>
            </a:r>
            <a:r>
              <a:rPr lang="en-US" altLang="zh-CN" dirty="0"/>
              <a:t>U</a:t>
            </a:r>
            <a:r>
              <a:rPr lang="zh-CN" altLang="en-US" dirty="0"/>
              <a:t>以及属性间数据的依赖关系集合</a:t>
            </a:r>
            <a:r>
              <a:rPr lang="en-US" altLang="zh-CN" dirty="0"/>
              <a:t>F</a:t>
            </a:r>
            <a:r>
              <a:rPr lang="zh-CN" altLang="en-US" dirty="0"/>
              <a:t>，因此，关系模式</a:t>
            </a:r>
            <a:r>
              <a:rPr lang="en-US" altLang="zh-CN" dirty="0"/>
              <a:t>R</a:t>
            </a:r>
            <a:r>
              <a:rPr lang="zh-CN" altLang="en-US" dirty="0"/>
              <a:t>定义为一个三元组：</a:t>
            </a:r>
            <a:r>
              <a:rPr lang="en-US" altLang="zh-CN" dirty="0"/>
              <a:t>R</a:t>
            </a:r>
            <a:r>
              <a:rPr lang="zh-CN" altLang="en-US" dirty="0"/>
              <a:t>（</a:t>
            </a:r>
            <a:r>
              <a:rPr lang="en-US" altLang="zh-CN" dirty="0"/>
              <a:t>U</a:t>
            </a:r>
            <a:r>
              <a:rPr lang="zh-CN" altLang="en-US" dirty="0"/>
              <a:t>，</a:t>
            </a:r>
            <a:r>
              <a:rPr lang="en-US" altLang="zh-CN" dirty="0"/>
              <a:t>F</a:t>
            </a:r>
            <a:r>
              <a:rPr lang="zh-CN" altLang="en-US" dirty="0"/>
              <a:t>）。当且仅当</a:t>
            </a:r>
            <a:r>
              <a:rPr lang="en-US" altLang="zh-CN" dirty="0"/>
              <a:t>U</a:t>
            </a:r>
            <a:r>
              <a:rPr lang="zh-CN" altLang="en-US" dirty="0"/>
              <a:t>上的一个关系</a:t>
            </a:r>
            <a:r>
              <a:rPr lang="en-US" altLang="zh-CN" dirty="0"/>
              <a:t>r</a:t>
            </a:r>
            <a:r>
              <a:rPr lang="zh-CN" altLang="en-US" dirty="0"/>
              <a:t>满足</a:t>
            </a:r>
            <a:r>
              <a:rPr lang="en-US" altLang="zh-CN" dirty="0"/>
              <a:t>F</a:t>
            </a:r>
            <a:r>
              <a:rPr lang="zh-CN" altLang="en-US" dirty="0"/>
              <a:t>时，</a:t>
            </a:r>
            <a:r>
              <a:rPr lang="en-US" altLang="zh-CN" dirty="0"/>
              <a:t>r</a:t>
            </a:r>
            <a:r>
              <a:rPr lang="zh-CN" altLang="en-US" dirty="0"/>
              <a:t>成为关系模式</a:t>
            </a:r>
            <a:r>
              <a:rPr lang="en-US" altLang="zh-CN" dirty="0"/>
              <a:t>R</a:t>
            </a:r>
            <a:r>
              <a:rPr lang="zh-CN" altLang="en-US" dirty="0"/>
              <a:t>（</a:t>
            </a:r>
            <a:r>
              <a:rPr lang="en-US" altLang="zh-CN" dirty="0"/>
              <a:t>U</a:t>
            </a:r>
            <a:r>
              <a:rPr lang="zh-CN" altLang="en-US" dirty="0"/>
              <a:t>，</a:t>
            </a:r>
            <a:r>
              <a:rPr lang="en-US" altLang="zh-CN" dirty="0"/>
              <a:t>F</a:t>
            </a:r>
            <a:r>
              <a:rPr lang="zh-CN" altLang="en-US" dirty="0"/>
              <a:t>）的一个关系。</a:t>
            </a:r>
          </a:p>
        </p:txBody>
      </p:sp>
    </p:spTree>
    <p:extLst>
      <p:ext uri="{BB962C8B-B14F-4D97-AF65-F5344CB8AC3E}">
        <p14:creationId xmlns:p14="http://schemas.microsoft.com/office/powerpoint/2010/main" val="3390224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1.4.2 </a:t>
            </a:r>
            <a:r>
              <a:rPr lang="zh-CN" altLang="en-US" b="1" dirty="0"/>
              <a:t>相关概念</a:t>
            </a:r>
            <a:endParaRPr lang="zh-CN" altLang="zh-CN" b="1" dirty="0"/>
          </a:p>
          <a:p>
            <a:pPr indent="457200" latinLnBrk="1"/>
            <a:r>
              <a:rPr lang="en-US" altLang="zh-CN" dirty="0"/>
              <a:t>1</a:t>
            </a:r>
            <a:r>
              <a:rPr lang="zh-CN" altLang="en-US" dirty="0"/>
              <a:t>．函数依赖</a:t>
            </a:r>
            <a:endParaRPr lang="en-US" altLang="zh-CN" dirty="0"/>
          </a:p>
          <a:p>
            <a:pPr indent="457200" latinLnBrk="1"/>
            <a:r>
              <a:rPr lang="en-US" altLang="zh-CN" dirty="0"/>
              <a:t>2</a:t>
            </a:r>
            <a:r>
              <a:rPr lang="zh-CN" altLang="en-US" dirty="0"/>
              <a:t>．平凡函数依赖和非平凡函数依赖</a:t>
            </a:r>
          </a:p>
          <a:p>
            <a:pPr indent="457200" latinLnBrk="1"/>
            <a:r>
              <a:rPr lang="en-US" altLang="zh-CN" dirty="0"/>
              <a:t>3</a:t>
            </a:r>
            <a:r>
              <a:rPr lang="zh-CN" altLang="en-US" dirty="0"/>
              <a:t>．完全依赖与部分依赖</a:t>
            </a:r>
          </a:p>
          <a:p>
            <a:pPr indent="457200" latinLnBrk="1"/>
            <a:r>
              <a:rPr lang="en-US" altLang="zh-CN" dirty="0"/>
              <a:t>4</a:t>
            </a:r>
            <a:r>
              <a:rPr lang="zh-CN" altLang="en-US" dirty="0"/>
              <a:t>．传递函数依赖</a:t>
            </a:r>
          </a:p>
          <a:p>
            <a:pPr indent="457200" latinLnBrk="1"/>
            <a:r>
              <a:rPr lang="en-US" altLang="zh-CN" dirty="0"/>
              <a:t>5</a:t>
            </a:r>
            <a:r>
              <a:rPr lang="zh-CN" altLang="en-US" dirty="0"/>
              <a:t>．码</a:t>
            </a:r>
          </a:p>
          <a:p>
            <a:pPr indent="457200" latinLnBrk="1"/>
            <a:endParaRPr lang="zh-CN" altLang="zh-CN" dirty="0"/>
          </a:p>
        </p:txBody>
      </p:sp>
    </p:spTree>
    <p:extLst>
      <p:ext uri="{BB962C8B-B14F-4D97-AF65-F5344CB8AC3E}">
        <p14:creationId xmlns:p14="http://schemas.microsoft.com/office/powerpoint/2010/main" val="2580607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数据库是数据管理的有效技术，是计算机科学的重要分支。许多信息系统都是以数据库为基础建立的。本章将介绍数据库系统的基本概念，数据管理技术的发展过程、数据模型、数据库系统设计、数据库应用系统结构和数据库的规范化理论等。</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1.4.3 </a:t>
            </a:r>
            <a:r>
              <a:rPr lang="zh-CN" altLang="en-US" b="1" dirty="0"/>
              <a:t>范式</a:t>
            </a:r>
            <a:endParaRPr lang="zh-CN" altLang="zh-CN" b="1" dirty="0"/>
          </a:p>
          <a:p>
            <a:pPr indent="457200" latinLnBrk="1"/>
            <a:r>
              <a:rPr lang="zh-CN" altLang="en-US" dirty="0"/>
              <a:t>我们把关系的规范化形式叫做范式（</a:t>
            </a:r>
            <a:r>
              <a:rPr lang="en-US" altLang="zh-CN" dirty="0"/>
              <a:t>NF</a:t>
            </a:r>
            <a:r>
              <a:rPr lang="zh-CN" altLang="en-US" dirty="0"/>
              <a:t>，</a:t>
            </a:r>
            <a:r>
              <a:rPr lang="en-US" altLang="zh-CN" dirty="0"/>
              <a:t>Normal Form</a:t>
            </a:r>
            <a:r>
              <a:rPr lang="zh-CN" altLang="en-US" dirty="0"/>
              <a:t>）。范式表示的是关系模式的规范化程度，也即满足某种约束条件的关系模式，根据满足的约束条件的不同来确定范式。在目前六种范式中，我们主要介绍前三种范式。一般来说，在数据库设计的时候，规范化到</a:t>
            </a:r>
            <a:r>
              <a:rPr lang="en-US" altLang="zh-CN" dirty="0"/>
              <a:t>3NF</a:t>
            </a:r>
            <a:r>
              <a:rPr lang="zh-CN" altLang="en-US" dirty="0"/>
              <a:t>也已经足够。</a:t>
            </a:r>
            <a:endParaRPr lang="en-US" altLang="zh-CN" dirty="0"/>
          </a:p>
          <a:p>
            <a:pPr indent="457200" latinLnBrk="1"/>
            <a:r>
              <a:rPr lang="en-US" altLang="zh-CN" dirty="0"/>
              <a:t>1</a:t>
            </a:r>
            <a:r>
              <a:rPr lang="zh-CN" altLang="en-US" dirty="0"/>
              <a:t>．第一范式（</a:t>
            </a:r>
            <a:r>
              <a:rPr lang="en-US" altLang="zh-CN" dirty="0"/>
              <a:t>1NF</a:t>
            </a:r>
            <a:r>
              <a:rPr lang="zh-CN" altLang="en-US" dirty="0"/>
              <a:t>）</a:t>
            </a:r>
          </a:p>
          <a:p>
            <a:pPr indent="457200" latinLnBrk="1"/>
            <a:r>
              <a:rPr lang="en-US" altLang="zh-CN" dirty="0"/>
              <a:t>2</a:t>
            </a:r>
            <a:r>
              <a:rPr lang="zh-CN" altLang="en-US" dirty="0"/>
              <a:t>．第二范式（</a:t>
            </a:r>
            <a:r>
              <a:rPr lang="en-US" altLang="zh-CN" dirty="0"/>
              <a:t>2NF</a:t>
            </a:r>
            <a:r>
              <a:rPr lang="zh-CN" altLang="en-US" dirty="0"/>
              <a:t>）</a:t>
            </a:r>
          </a:p>
          <a:p>
            <a:pPr indent="457200" latinLnBrk="1"/>
            <a:r>
              <a:rPr lang="en-US" altLang="zh-CN" dirty="0"/>
              <a:t>3</a:t>
            </a:r>
            <a:r>
              <a:rPr lang="zh-CN" altLang="en-US" dirty="0"/>
              <a:t>．第三范式（</a:t>
            </a:r>
            <a:r>
              <a:rPr lang="en-US" altLang="zh-CN" dirty="0"/>
              <a:t>3NF</a:t>
            </a:r>
            <a:r>
              <a:rPr lang="zh-CN" altLang="en-US" dirty="0"/>
              <a:t>）</a:t>
            </a:r>
          </a:p>
          <a:p>
            <a:pPr indent="457200" latinLnBrk="1"/>
            <a:r>
              <a:rPr lang="en-US" altLang="zh-CN" dirty="0"/>
              <a:t>4</a:t>
            </a:r>
            <a:r>
              <a:rPr lang="zh-CN" altLang="en-US" dirty="0"/>
              <a:t>．关系模式规范化的步骤</a:t>
            </a:r>
          </a:p>
          <a:p>
            <a:pPr indent="457200" latinLnBrk="1"/>
            <a:endParaRPr lang="zh-CN" altLang="zh-CN" dirty="0"/>
          </a:p>
        </p:txBody>
      </p:sp>
    </p:spTree>
    <p:extLst>
      <p:ext uri="{BB962C8B-B14F-4D97-AF65-F5344CB8AC3E}">
        <p14:creationId xmlns:p14="http://schemas.microsoft.com/office/powerpoint/2010/main" val="2562962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4493538" cy="830997"/>
          </a:xfrm>
          <a:prstGeom prst="rect">
            <a:avLst/>
          </a:prstGeom>
        </p:spPr>
        <p:txBody>
          <a:bodyPr wrap="none">
            <a:spAutoFit/>
          </a:bodyPr>
          <a:lstStyle/>
          <a:p>
            <a:r>
              <a:rPr lang="zh-CN" altLang="en-US" sz="4800" b="1"/>
              <a:t>数据库系统结构</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92746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1.5.1 </a:t>
            </a:r>
            <a:r>
              <a:rPr lang="zh-CN" altLang="en-US" b="1" dirty="0"/>
              <a:t> 需求分析</a:t>
            </a:r>
            <a:endParaRPr lang="zh-CN" altLang="zh-CN" b="1" dirty="0"/>
          </a:p>
          <a:p>
            <a:pPr indent="457200" latinLnBrk="1"/>
            <a:r>
              <a:rPr lang="zh-CN" altLang="en-US" dirty="0"/>
              <a:t>需求分析阶段的主要任务有以下几方面：</a:t>
            </a:r>
          </a:p>
          <a:p>
            <a:pPr indent="457200" latinLnBrk="1"/>
            <a:r>
              <a:rPr lang="zh-CN" altLang="en-US" dirty="0"/>
              <a:t>（</a:t>
            </a:r>
            <a:r>
              <a:rPr lang="en-US" altLang="zh-CN" dirty="0"/>
              <a:t>1</a:t>
            </a:r>
            <a:r>
              <a:rPr lang="zh-CN" altLang="en-US" dirty="0"/>
              <a:t>）确认系统的设计范围，调查信息需求、收集数据。分析需求调查得到的资料，明确计算机应当处理和能够处理的范围，确定新系统应具备的功能。</a:t>
            </a:r>
          </a:p>
          <a:p>
            <a:pPr indent="457200" latinLnBrk="1"/>
            <a:r>
              <a:rPr lang="zh-CN" altLang="en-US" dirty="0"/>
              <a:t>（</a:t>
            </a:r>
            <a:r>
              <a:rPr lang="en-US" altLang="zh-CN" dirty="0"/>
              <a:t>2</a:t>
            </a:r>
            <a:r>
              <a:rPr lang="zh-CN" altLang="en-US" dirty="0"/>
              <a:t>）综合各种信息包含的数据，各种数据之间的关系，数据的类型、取值范围和流向。</a:t>
            </a:r>
          </a:p>
          <a:p>
            <a:pPr indent="457200" latinLnBrk="1"/>
            <a:r>
              <a:rPr lang="zh-CN" altLang="en-US" dirty="0"/>
              <a:t>（</a:t>
            </a:r>
            <a:r>
              <a:rPr lang="en-US" altLang="zh-CN" dirty="0"/>
              <a:t>3</a:t>
            </a:r>
            <a:r>
              <a:rPr lang="zh-CN" altLang="en-US" dirty="0"/>
              <a:t>）建立需求说明文档、数据字典、数据流程图。</a:t>
            </a:r>
            <a:endParaRPr lang="zh-CN" altLang="zh-CN" dirty="0"/>
          </a:p>
        </p:txBody>
      </p:sp>
    </p:spTree>
    <p:extLst>
      <p:ext uri="{BB962C8B-B14F-4D97-AF65-F5344CB8AC3E}">
        <p14:creationId xmlns:p14="http://schemas.microsoft.com/office/powerpoint/2010/main" val="2746212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404542"/>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1.5.2 </a:t>
            </a:r>
            <a:r>
              <a:rPr lang="zh-CN" altLang="en-US" b="1" dirty="0"/>
              <a:t>概念结构设计</a:t>
            </a:r>
            <a:endParaRPr lang="zh-CN" altLang="zh-CN" b="1" dirty="0"/>
          </a:p>
          <a:p>
            <a:pPr indent="457200" latinLnBrk="1"/>
            <a:r>
              <a:rPr lang="zh-CN" altLang="en-US" dirty="0"/>
              <a:t>概念结构设计是数据库设计的第二阶段，其目标是对需求说明书提供的所有数据和处理要求进行抽象与综合处理，按一定的方法构造反映用户环境的数据及其相互联系的概念模型，即用户的数据模型或企业数据模型。这种概念数据模型与</a:t>
            </a:r>
            <a:r>
              <a:rPr lang="en-US" altLang="zh-CN" dirty="0"/>
              <a:t>DBMS</a:t>
            </a:r>
            <a:r>
              <a:rPr lang="zh-CN" altLang="en-US" dirty="0"/>
              <a:t>无关，是面向现实世界的数据模型，极易为用户所理解。</a:t>
            </a:r>
            <a:endParaRPr lang="en-US" altLang="zh-CN" dirty="0"/>
          </a:p>
          <a:p>
            <a:pPr indent="457200" latinLnBrk="1"/>
            <a:endParaRPr lang="zh-CN" altLang="zh-CN" dirty="0"/>
          </a:p>
        </p:txBody>
      </p:sp>
    </p:spTree>
    <p:extLst>
      <p:ext uri="{BB962C8B-B14F-4D97-AF65-F5344CB8AC3E}">
        <p14:creationId xmlns:p14="http://schemas.microsoft.com/office/powerpoint/2010/main" val="273300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1.5.3 </a:t>
            </a:r>
            <a:r>
              <a:rPr lang="zh-CN" altLang="en-US" b="1" dirty="0"/>
              <a:t>逻辑结构设计</a:t>
            </a:r>
            <a:endParaRPr lang="zh-CN" altLang="zh-CN" b="1" dirty="0"/>
          </a:p>
          <a:p>
            <a:pPr indent="457200" latinLnBrk="1"/>
            <a:r>
              <a:rPr lang="zh-CN" altLang="en-US" dirty="0"/>
              <a:t>逻辑结构设计阶段的设计目标是把上一阶段得到的与</a:t>
            </a:r>
            <a:r>
              <a:rPr lang="en-US" altLang="zh-CN" dirty="0"/>
              <a:t>DBMS</a:t>
            </a:r>
            <a:r>
              <a:rPr lang="zh-CN" altLang="en-US" dirty="0"/>
              <a:t>无关的概念数据模型转换成等价的，并为某个特定的</a:t>
            </a:r>
            <a:r>
              <a:rPr lang="en-US" altLang="zh-CN" dirty="0"/>
              <a:t>DBMS</a:t>
            </a:r>
            <a:r>
              <a:rPr lang="zh-CN" altLang="en-US" dirty="0"/>
              <a:t>所接受的逻辑模型所表示的概念模式，同时将概念结构设计阶段得到的应用视图转换成外部模式，即特定</a:t>
            </a:r>
            <a:r>
              <a:rPr lang="en-US" altLang="zh-CN" dirty="0"/>
              <a:t>DBMS</a:t>
            </a:r>
            <a:r>
              <a:rPr lang="zh-CN" altLang="en-US" dirty="0"/>
              <a:t>下的应用视图。在转换过程中要进一步落实需求说明，并满足</a:t>
            </a:r>
            <a:r>
              <a:rPr lang="en-US" altLang="zh-CN" dirty="0"/>
              <a:t>DBMS</a:t>
            </a:r>
            <a:r>
              <a:rPr lang="zh-CN" altLang="en-US" dirty="0"/>
              <a:t>的各种限制。逻辑结构设计阶段的结果是</a:t>
            </a:r>
            <a:r>
              <a:rPr lang="en-US" altLang="zh-CN" dirty="0"/>
              <a:t>DBMS</a:t>
            </a:r>
            <a:r>
              <a:rPr lang="zh-CN" altLang="en-US" dirty="0"/>
              <a:t>提供的数据定义语言（</a:t>
            </a:r>
            <a:r>
              <a:rPr lang="en-US" altLang="zh-CN" dirty="0"/>
              <a:t>DDL</a:t>
            </a:r>
            <a:r>
              <a:rPr lang="zh-CN" altLang="en-US" dirty="0"/>
              <a:t>）写成的数据模式。逻辑结构设计的具体方法与</a:t>
            </a:r>
            <a:r>
              <a:rPr lang="en-US" altLang="zh-CN" dirty="0"/>
              <a:t>DBMS</a:t>
            </a:r>
            <a:r>
              <a:rPr lang="zh-CN" altLang="en-US" dirty="0"/>
              <a:t>的逻辑数据模型有关。</a:t>
            </a:r>
            <a:endParaRPr lang="zh-CN" altLang="zh-CN" dirty="0"/>
          </a:p>
        </p:txBody>
      </p:sp>
    </p:spTree>
    <p:extLst>
      <p:ext uri="{BB962C8B-B14F-4D97-AF65-F5344CB8AC3E}">
        <p14:creationId xmlns:p14="http://schemas.microsoft.com/office/powerpoint/2010/main" val="6689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1.5.4 </a:t>
            </a:r>
            <a:r>
              <a:rPr lang="zh-CN" altLang="en-US" b="1" dirty="0"/>
              <a:t>数据库物理设计</a:t>
            </a:r>
            <a:endParaRPr lang="zh-CN" altLang="zh-CN" b="1" dirty="0"/>
          </a:p>
          <a:p>
            <a:pPr indent="457200" latinLnBrk="1"/>
            <a:r>
              <a:rPr lang="zh-CN" altLang="en-US" dirty="0"/>
              <a:t>数据库的物理设计通常分为两步，第一，确定数据库的物理结构，第二，评价实施空间效率和时间效率。确定数据库的物理结构包含确定数据的存储结构、设计数据的存取路径、确定数据的存放位置以及确定系统配置等方面的内容。数据库物理设计过程中需要对时间效率、空间效率、维护代价和各种用户要求进行权衡，选择一个优化方案作为数据库物理结构。</a:t>
            </a:r>
            <a:endParaRPr lang="zh-CN" altLang="zh-CN" dirty="0"/>
          </a:p>
        </p:txBody>
      </p:sp>
    </p:spTree>
    <p:extLst>
      <p:ext uri="{BB962C8B-B14F-4D97-AF65-F5344CB8AC3E}">
        <p14:creationId xmlns:p14="http://schemas.microsoft.com/office/powerpoint/2010/main" val="3827000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21052"/>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1.5.5 </a:t>
            </a:r>
            <a:r>
              <a:rPr lang="zh-CN" altLang="en-US" b="1" dirty="0"/>
              <a:t>数据库的实施</a:t>
            </a:r>
            <a:endParaRPr lang="zh-CN" altLang="zh-CN" b="1" dirty="0"/>
          </a:p>
          <a:p>
            <a:pPr indent="457200" latinLnBrk="1"/>
            <a:r>
              <a:rPr lang="zh-CN" altLang="en-US" dirty="0"/>
              <a:t>数据库实施主要包括以下工作：</a:t>
            </a:r>
          </a:p>
          <a:p>
            <a:pPr marL="342900" indent="540000" latinLnBrk="1">
              <a:buFont typeface="Wingdings" panose="05000000000000000000" pitchFamily="2" charset="2"/>
              <a:buChar char="u"/>
            </a:pPr>
            <a:r>
              <a:rPr lang="zh-CN" altLang="en-US" dirty="0"/>
              <a:t>用</a:t>
            </a:r>
            <a:r>
              <a:rPr lang="en-US" altLang="zh-CN" dirty="0"/>
              <a:t>DDL</a:t>
            </a:r>
            <a:r>
              <a:rPr lang="zh-CN" altLang="en-US" dirty="0"/>
              <a:t>定义数据库结构；</a:t>
            </a:r>
          </a:p>
          <a:p>
            <a:pPr marL="342900" indent="540000" latinLnBrk="1">
              <a:buFont typeface="Wingdings" panose="05000000000000000000" pitchFamily="2" charset="2"/>
              <a:buChar char="u"/>
            </a:pPr>
            <a:r>
              <a:rPr lang="zh-CN" altLang="en-US" dirty="0"/>
              <a:t>组织数据入库；</a:t>
            </a:r>
          </a:p>
          <a:p>
            <a:pPr marL="342900" indent="540000" latinLnBrk="1">
              <a:buFont typeface="Wingdings" panose="05000000000000000000" pitchFamily="2" charset="2"/>
              <a:buChar char="u"/>
            </a:pPr>
            <a:r>
              <a:rPr lang="zh-CN" altLang="en-US" dirty="0"/>
              <a:t>编制与调试应用程序；</a:t>
            </a:r>
          </a:p>
          <a:p>
            <a:pPr marL="342900" indent="540000" latinLnBrk="1">
              <a:buFont typeface="Wingdings" panose="05000000000000000000" pitchFamily="2" charset="2"/>
              <a:buChar char="u"/>
            </a:pPr>
            <a:r>
              <a:rPr lang="zh-CN" altLang="en-US" dirty="0"/>
              <a:t>数据库试运行；</a:t>
            </a:r>
          </a:p>
        </p:txBody>
      </p:sp>
    </p:spTree>
    <p:extLst>
      <p:ext uri="{BB962C8B-B14F-4D97-AF65-F5344CB8AC3E}">
        <p14:creationId xmlns:p14="http://schemas.microsoft.com/office/powerpoint/2010/main" val="24654293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21052"/>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1.5.6 </a:t>
            </a:r>
            <a:r>
              <a:rPr lang="zh-CN" altLang="en-US" b="1" dirty="0"/>
              <a:t> 数据库的运行和维护</a:t>
            </a:r>
            <a:endParaRPr lang="zh-CN" altLang="zh-CN" b="1" dirty="0"/>
          </a:p>
          <a:p>
            <a:pPr indent="457200" latinLnBrk="1"/>
            <a:r>
              <a:rPr lang="zh-CN" altLang="en-US" dirty="0"/>
              <a:t>数据库试运行结果符合设计目标后，数据库就可以真正投入运行了。数据库投入运行标着开发任务的基本完成和维护工作的开始，并不意味着设计过程的终结，由于应用环境在不断变化，数据库运行过程中物理存储也会不断变化，对数据库设计进行评价、调整、修改等维护工作是一个长期的任务，也是设计工作的继续和提高。 </a:t>
            </a:r>
          </a:p>
          <a:p>
            <a:pPr indent="457200" latinLnBrk="1"/>
            <a:r>
              <a:rPr lang="zh-CN" altLang="en-US" dirty="0"/>
              <a:t>在数据库运行阶段，对数据库经常性的维护工作主要是由</a:t>
            </a:r>
            <a:r>
              <a:rPr lang="en-US" altLang="zh-CN" dirty="0"/>
              <a:t>DBA</a:t>
            </a:r>
            <a:r>
              <a:rPr lang="zh-CN" altLang="en-US" dirty="0"/>
              <a:t>完成的，它包括：故障维护，数据库的安全性、完整性控制，数据库性能的监督、分析和改进，数据库的重组织和重构造。</a:t>
            </a:r>
          </a:p>
        </p:txBody>
      </p:sp>
    </p:spTree>
    <p:extLst>
      <p:ext uri="{BB962C8B-B14F-4D97-AF65-F5344CB8AC3E}">
        <p14:creationId xmlns:p14="http://schemas.microsoft.com/office/powerpoint/2010/main" val="2333216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289369" y="796407"/>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368086" y="1754565"/>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368086" y="2765398"/>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499681" y="184445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数据模型</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527445" y="2791836"/>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数据库系统的结构</a:t>
            </a:r>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399205" y="897082"/>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数据库的基本概念</a:t>
            </a:r>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457175" y="3726808"/>
            <a:ext cx="1042506" cy="731583"/>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grpSp>
        <p:nvGrpSpPr>
          <p:cNvPr id="33" name="组合 32">
            <a:extLst>
              <a:ext uri="{FF2B5EF4-FFF2-40B4-BE49-F238E27FC236}">
                <a16:creationId xmlns:a16="http://schemas.microsoft.com/office/drawing/2014/main" id="{6BE60DDB-EDD2-4AC0-A1E3-497982A09337}"/>
              </a:ext>
            </a:extLst>
          </p:cNvPr>
          <p:cNvGrpSpPr/>
          <p:nvPr/>
        </p:nvGrpSpPr>
        <p:grpSpPr>
          <a:xfrm>
            <a:off x="7049099" y="4203757"/>
            <a:ext cx="1682642" cy="1603387"/>
            <a:chOff x="8953073" y="4321023"/>
            <a:chExt cx="1682642" cy="1603387"/>
          </a:xfrm>
        </p:grpSpPr>
        <p:pic>
          <p:nvPicPr>
            <p:cNvPr id="22" name="图片 21">
              <a:extLst>
                <a:ext uri="{FF2B5EF4-FFF2-40B4-BE49-F238E27FC236}">
                  <a16:creationId xmlns:a16="http://schemas.microsoft.com/office/drawing/2014/main" id="{1CBC7142-4038-4BB0-90A4-E18B98DCA7C0}"/>
                </a:ext>
              </a:extLst>
            </p:cNvPr>
            <p:cNvPicPr>
              <a:picLocks noChangeAspect="1"/>
            </p:cNvPicPr>
            <p:nvPr/>
          </p:nvPicPr>
          <p:blipFill>
            <a:blip r:embed="rId4"/>
            <a:stretch>
              <a:fillRect/>
            </a:stretch>
          </p:blipFill>
          <p:spPr>
            <a:xfrm>
              <a:off x="8953073" y="4321023"/>
              <a:ext cx="1682642" cy="1603387"/>
            </a:xfrm>
            <a:prstGeom prst="rect">
              <a:avLst/>
            </a:prstGeom>
          </p:spPr>
        </p:pic>
        <p:cxnSp>
          <p:nvCxnSpPr>
            <p:cNvPr id="28" name="直接连接符 27">
              <a:extLst>
                <a:ext uri="{FF2B5EF4-FFF2-40B4-BE49-F238E27FC236}">
                  <a16:creationId xmlns:a16="http://schemas.microsoft.com/office/drawing/2014/main" id="{6DA7B91C-D997-45D9-9737-6EC42D995FED}"/>
                </a:ext>
              </a:extLst>
            </p:cNvPr>
            <p:cNvCxnSpPr>
              <a:cxnSpLocks/>
            </p:cNvCxnSpPr>
            <p:nvPr/>
          </p:nvCxnSpPr>
          <p:spPr>
            <a:xfrm flipH="1">
              <a:off x="9633990" y="49599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663068" y="3739212"/>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数据库的规范化</a:t>
            </a:r>
            <a:endParaRPr lang="zh-CN" altLang="en-US" dirty="0"/>
          </a:p>
        </p:txBody>
      </p:sp>
      <p:sp>
        <p:nvSpPr>
          <p:cNvPr id="47" name="文本框 46">
            <a:hlinkClick r:id="" action="ppaction://noaction"/>
            <a:extLst>
              <a:ext uri="{FF2B5EF4-FFF2-40B4-BE49-F238E27FC236}">
                <a16:creationId xmlns:a16="http://schemas.microsoft.com/office/drawing/2014/main" id="{2ADED5DD-3369-4697-8BF6-FA3B3BD6DC6A}"/>
              </a:ext>
            </a:extLst>
          </p:cNvPr>
          <p:cNvSpPr txBox="1"/>
          <p:nvPr/>
        </p:nvSpPr>
        <p:spPr>
          <a:xfrm>
            <a:off x="8650709" y="4686588"/>
            <a:ext cx="15424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 数据库设计</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5109091" cy="830997"/>
          </a:xfrm>
          <a:prstGeom prst="rect">
            <a:avLst/>
          </a:prstGeom>
        </p:spPr>
        <p:txBody>
          <a:bodyPr wrap="none">
            <a:spAutoFit/>
          </a:bodyPr>
          <a:lstStyle/>
          <a:p>
            <a:r>
              <a:rPr lang="zh-CN" altLang="en-US" sz="4800" b="1"/>
              <a:t>数据库的基本概念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88810" y="2139941"/>
            <a:ext cx="8731964" cy="143986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数据库技术是计算机技术中发展最为迅速的领域之一，已成为人们存储数据、管理信息和共享资源的最常用、最先进的技术。数据库技术已经在科学、技术、经济、文化和军事等各个领域发挥着重要的作用。</a:t>
            </a:r>
            <a:endParaRPr lang="zh-CN" altLang="zh-CN" dirty="0"/>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20699"/>
            <a:ext cx="873765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1.1.1 </a:t>
            </a:r>
            <a:r>
              <a:rPr lang="zh-CN" altLang="en-US" b="1" dirty="0"/>
              <a:t>数据管理的发展</a:t>
            </a:r>
            <a:endParaRPr lang="zh-CN" altLang="zh-CN" b="1" dirty="0"/>
          </a:p>
          <a:p>
            <a:pPr indent="457200" latinLnBrk="1"/>
            <a:r>
              <a:rPr lang="zh-CN" altLang="en-US" dirty="0"/>
              <a:t>随着数据处理的工作量呈几何方式的不断增加，数据管理技术应运而生，其演变过程随着计算机硬件或软件的发展速度以及计算机应用领域的不断拓宽而不断变化。总的来说，数据管理的发展经历了人工管理、文件管理和数据库管理</a:t>
            </a:r>
            <a:r>
              <a:rPr lang="en-US" altLang="zh-CN" dirty="0"/>
              <a:t>3</a:t>
            </a:r>
            <a:r>
              <a:rPr lang="zh-CN" altLang="en-US" dirty="0"/>
              <a:t>个阶段。</a:t>
            </a:r>
            <a:endParaRPr lang="zh-CN" altLang="zh-CN" dirty="0"/>
          </a:p>
        </p:txBody>
      </p:sp>
      <p:pic>
        <p:nvPicPr>
          <p:cNvPr id="3" name="图片 2">
            <a:extLst>
              <a:ext uri="{FF2B5EF4-FFF2-40B4-BE49-F238E27FC236}">
                <a16:creationId xmlns:a16="http://schemas.microsoft.com/office/drawing/2014/main" id="{4148E1C1-6EA9-448E-88E5-6DA84809910D}"/>
              </a:ext>
            </a:extLst>
          </p:cNvPr>
          <p:cNvPicPr>
            <a:picLocks noChangeAspect="1"/>
          </p:cNvPicPr>
          <p:nvPr/>
        </p:nvPicPr>
        <p:blipFill>
          <a:blip r:embed="rId2"/>
          <a:stretch>
            <a:fillRect/>
          </a:stretch>
        </p:blipFill>
        <p:spPr>
          <a:xfrm>
            <a:off x="989174" y="3429000"/>
            <a:ext cx="5186172" cy="1790700"/>
          </a:xfrm>
          <a:prstGeom prst="rect">
            <a:avLst/>
          </a:prstGeom>
        </p:spPr>
      </p:pic>
      <p:pic>
        <p:nvPicPr>
          <p:cNvPr id="4" name="图片 3">
            <a:extLst>
              <a:ext uri="{FF2B5EF4-FFF2-40B4-BE49-F238E27FC236}">
                <a16:creationId xmlns:a16="http://schemas.microsoft.com/office/drawing/2014/main" id="{5BC76FF2-8C2C-44EF-8829-2D62F62BD003}"/>
              </a:ext>
            </a:extLst>
          </p:cNvPr>
          <p:cNvPicPr>
            <a:picLocks noChangeAspect="1"/>
          </p:cNvPicPr>
          <p:nvPr/>
        </p:nvPicPr>
        <p:blipFill>
          <a:blip r:embed="rId3"/>
          <a:stretch>
            <a:fillRect/>
          </a:stretch>
        </p:blipFill>
        <p:spPr>
          <a:xfrm>
            <a:off x="5358003" y="3321170"/>
            <a:ext cx="5186172" cy="1988820"/>
          </a:xfrm>
          <a:prstGeom prst="rect">
            <a:avLst/>
          </a:prstGeom>
        </p:spPr>
      </p:pic>
    </p:spTree>
    <p:extLst>
      <p:ext uri="{BB962C8B-B14F-4D97-AF65-F5344CB8AC3E}">
        <p14:creationId xmlns:p14="http://schemas.microsoft.com/office/powerpoint/2010/main" val="1026326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92224"/>
            <a:ext cx="892305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1.1.2 </a:t>
            </a:r>
            <a:r>
              <a:rPr lang="zh-CN" altLang="en-US" b="1" dirty="0"/>
              <a:t>数据库与数据库管理系统</a:t>
            </a:r>
            <a:endParaRPr lang="zh-CN" altLang="zh-CN" b="1" dirty="0"/>
          </a:p>
          <a:p>
            <a:pPr indent="457200" latinLnBrk="1"/>
            <a:r>
              <a:rPr lang="zh-CN" altLang="en-US" dirty="0"/>
              <a:t>数据库、数据库管理系统是密切相关的两个基本概念，我们先可以简单的理解，数据库是指存放数据的仓库，而数据库管理系统是用来管理和控制数据库文件的组织、存储以及如何访问数据库中数据的专门的工具。</a:t>
            </a:r>
            <a:endParaRPr lang="en-US" altLang="zh-CN" dirty="0"/>
          </a:p>
          <a:p>
            <a:pPr indent="457200" latinLnBrk="1"/>
            <a:r>
              <a:rPr lang="en-US" altLang="zh-CN" dirty="0"/>
              <a:t>1</a:t>
            </a:r>
            <a:r>
              <a:rPr lang="zh-CN" altLang="en-US" dirty="0"/>
              <a:t>．数据库</a:t>
            </a:r>
          </a:p>
          <a:p>
            <a:pPr indent="457200" latinLnBrk="1"/>
            <a:r>
              <a:rPr lang="zh-CN" altLang="en-US" dirty="0"/>
              <a:t>数据库（</a:t>
            </a:r>
            <a:r>
              <a:rPr lang="en-US" altLang="zh-CN" dirty="0"/>
              <a:t>Database</a:t>
            </a:r>
            <a:r>
              <a:rPr lang="zh-CN" altLang="en-US" dirty="0"/>
              <a:t>），顾名思义，就是存放数据的仓库。只不过这个仓库是在计算机的存储设备上，而且数据是按照一定的数据模型组织并存放在外存上的一组相关数据集合，通常这些数据是面向一个组织、企业或部门的。</a:t>
            </a:r>
            <a:endParaRPr lang="zh-CN" altLang="zh-CN" dirty="0"/>
          </a:p>
        </p:txBody>
      </p:sp>
    </p:spTree>
    <p:extLst>
      <p:ext uri="{BB962C8B-B14F-4D97-AF65-F5344CB8AC3E}">
        <p14:creationId xmlns:p14="http://schemas.microsoft.com/office/powerpoint/2010/main" val="2224403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92224"/>
            <a:ext cx="892305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a:t>
            </a:r>
            <a:r>
              <a:rPr lang="zh-CN" altLang="en-US" dirty="0"/>
              <a:t>．数据库管理系统</a:t>
            </a:r>
          </a:p>
          <a:p>
            <a:pPr indent="457200" latinLnBrk="1"/>
            <a:r>
              <a:rPr lang="zh-CN" altLang="en-US" dirty="0"/>
              <a:t>在建立了数据库之后，下一个问题就是如何科学地组织和存储数据，如何高效地获取和维护数据，完成这个任务的是一个系统软件</a:t>
            </a:r>
            <a:r>
              <a:rPr lang="en-US" altLang="zh-CN" dirty="0"/>
              <a:t>——</a:t>
            </a:r>
            <a:r>
              <a:rPr lang="zh-CN" altLang="en-US" dirty="0"/>
              <a:t>数据库管理系统</a:t>
            </a:r>
            <a:r>
              <a:rPr lang="en-US" altLang="zh-CN" dirty="0"/>
              <a:t>DBMS</a:t>
            </a:r>
            <a:r>
              <a:rPr lang="zh-CN" altLang="en-US" dirty="0"/>
              <a:t>（</a:t>
            </a:r>
            <a:r>
              <a:rPr lang="en-US" altLang="zh-CN" dirty="0"/>
              <a:t>Database Management System</a:t>
            </a:r>
            <a:r>
              <a:rPr lang="zh-CN" altLang="en-US" dirty="0"/>
              <a:t>）。</a:t>
            </a:r>
          </a:p>
        </p:txBody>
      </p:sp>
    </p:spTree>
    <p:extLst>
      <p:ext uri="{BB962C8B-B14F-4D97-AF65-F5344CB8AC3E}">
        <p14:creationId xmlns:p14="http://schemas.microsoft.com/office/powerpoint/2010/main" val="4124138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92224"/>
            <a:ext cx="442438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1.1.3 </a:t>
            </a:r>
            <a:r>
              <a:rPr lang="zh-CN" altLang="en-US" b="1" dirty="0"/>
              <a:t>数据库</a:t>
            </a:r>
            <a:endParaRPr lang="zh-CN" altLang="zh-CN" b="1" dirty="0"/>
          </a:p>
          <a:p>
            <a:pPr indent="457200" latinLnBrk="1"/>
            <a:r>
              <a:rPr lang="zh-CN" altLang="en-US" dirty="0"/>
              <a:t>数据库系统是指在计算机系统中引入数据库后的系统，一般由数据库、数据库管理系统（及其开发工具）、应用系统和数据库管理员构成。应当指出的是，数据库的建立、使用和维护等工作只靠一个</a:t>
            </a:r>
            <a:r>
              <a:rPr lang="en-US" altLang="zh-CN" dirty="0"/>
              <a:t>DBMS</a:t>
            </a:r>
            <a:r>
              <a:rPr lang="zh-CN" altLang="en-US" dirty="0"/>
              <a:t>是远远不够的，还要有专门的人员来完成，这些人被称为数据库管理员</a:t>
            </a:r>
            <a:r>
              <a:rPr lang="en-US" altLang="zh-CN" dirty="0"/>
              <a:t>DBA</a:t>
            </a:r>
            <a:r>
              <a:rPr lang="zh-CN" altLang="en-US" dirty="0"/>
              <a:t>（</a:t>
            </a:r>
            <a:r>
              <a:rPr lang="en-US" altLang="zh-CN" dirty="0"/>
              <a:t>Date Base Administrator</a:t>
            </a:r>
            <a:r>
              <a:rPr lang="zh-CN" altLang="en-US" dirty="0"/>
              <a:t>）。</a:t>
            </a:r>
            <a:endParaRPr lang="zh-CN" altLang="zh-CN" dirty="0"/>
          </a:p>
        </p:txBody>
      </p:sp>
      <p:pic>
        <p:nvPicPr>
          <p:cNvPr id="2" name="图片 1">
            <a:extLst>
              <a:ext uri="{FF2B5EF4-FFF2-40B4-BE49-F238E27FC236}">
                <a16:creationId xmlns:a16="http://schemas.microsoft.com/office/drawing/2014/main" id="{D8AE7D5D-7469-41BE-968F-E93C54271D67}"/>
              </a:ext>
            </a:extLst>
          </p:cNvPr>
          <p:cNvPicPr>
            <a:picLocks noChangeAspect="1"/>
          </p:cNvPicPr>
          <p:nvPr/>
        </p:nvPicPr>
        <p:blipFill>
          <a:blip r:embed="rId2"/>
          <a:stretch>
            <a:fillRect/>
          </a:stretch>
        </p:blipFill>
        <p:spPr>
          <a:xfrm>
            <a:off x="6095999" y="2036826"/>
            <a:ext cx="5308121" cy="2849820"/>
          </a:xfrm>
          <a:prstGeom prst="rect">
            <a:avLst/>
          </a:prstGeom>
        </p:spPr>
      </p:pic>
    </p:spTree>
    <p:extLst>
      <p:ext uri="{BB962C8B-B14F-4D97-AF65-F5344CB8AC3E}">
        <p14:creationId xmlns:p14="http://schemas.microsoft.com/office/powerpoint/2010/main" val="13880627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TotalTime>
  <Words>1707</Words>
  <Application>Microsoft Office PowerPoint</Application>
  <PresentationFormat>宽屏</PresentationFormat>
  <Paragraphs>92</Paragraphs>
  <Slides>28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652</cp:revision>
  <dcterms:created xsi:type="dcterms:W3CDTF">2020-06-26T11:31:00Z</dcterms:created>
  <dcterms:modified xsi:type="dcterms:W3CDTF">2024-01-08T03:06:00Z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