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3"/>
    <p:sldId id="365" r:id="rId4"/>
    <p:sldId id="292" r:id="rId5"/>
    <p:sldId id="290" r:id="rId6"/>
    <p:sldId id="535" r:id="rId7"/>
    <p:sldId id="567" r:id="rId8"/>
    <p:sldId id="568" r:id="rId9"/>
    <p:sldId id="555" r:id="rId10"/>
    <p:sldId id="537" r:id="rId11"/>
    <p:sldId id="538" r:id="rId12"/>
    <p:sldId id="556" r:id="rId13"/>
    <p:sldId id="569" r:id="rId14"/>
    <p:sldId id="570" r:id="rId15"/>
    <p:sldId id="544" r:id="rId16"/>
    <p:sldId id="545" r:id="rId17"/>
    <p:sldId id="547" r:id="rId18"/>
    <p:sldId id="557" r:id="rId19"/>
    <p:sldId id="550" r:id="rId20"/>
    <p:sldId id="559" r:id="rId21"/>
    <p:sldId id="286" r:id="rId22"/>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56" d="100"/>
          <a:sy n="56" d="100"/>
        </p:scale>
        <p:origin x="90" y="13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7.jpeg"/><Relationship Id="rId4" Type="http://schemas.microsoft.com/office/2007/relationships/hdphoto" Target="../media/image6.wdp"/><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fld>
            <a:endParaRPr lang="zh-CN" altLang="en-US"/>
          </a:p>
        </p:txBody>
      </p:sp>
      <p:pic>
        <p:nvPicPr>
          <p:cNvPr id="7" name="图片 6" descr="图片包含 游戏机&#10;&#10;描述已自动生成"/>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endParaRPr lang="zh-CN" altLang="en-US" sz="1100" dirty="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fld>
            <a:endParaRPr lang="zh-CN" altLang="en-US"/>
          </a:p>
        </p:txBody>
      </p:sp>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fld>
            <a:endParaRPr lang="zh-CN" altLang="en-US"/>
          </a:p>
        </p:txBody>
      </p:sp>
      <p:sp>
        <p:nvSpPr>
          <p:cNvPr id="13" name="矩形 12"/>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endParaRPr lang="zh-CN" altLang="en-US" sz="7200" dirty="0">
              <a:solidFill>
                <a:srgbClr val="AD6126"/>
              </a:solidFill>
              <a:latin typeface="站酷小薇LOGO体" panose="02010600010101010101" pitchFamily="2" charset="-122"/>
              <a:ea typeface="站酷小薇LOGO体" panose="02010600010101010101" pitchFamily="2" charset="-122"/>
            </a:endParaRPr>
          </a:p>
        </p:txBody>
      </p:sp>
      <p:cxnSp>
        <p:nvCxnSpPr>
          <p:cNvPr id="18" name="直接连接符 17"/>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fld>
            <a:endParaRPr lang="zh-CN" altLang="en-US"/>
          </a:p>
        </p:txBody>
      </p:sp>
      <p:sp>
        <p:nvSpPr>
          <p:cNvPr id="13" name="矩形 12"/>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fld>
            <a:endParaRPr lang="zh-CN" altLang="en-US"/>
          </a:p>
        </p:txBody>
      </p:sp>
      <p:sp>
        <p:nvSpPr>
          <p:cNvPr id="6" name="文本框 5"/>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8.png"/><Relationship Id="rId1"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1.em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2.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3.em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081091" y="4186262"/>
            <a:ext cx="10258425"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2</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en-US" sz="6000" b="1" dirty="0">
                <a:solidFill>
                  <a:schemeClr val="bg1"/>
                </a:solidFill>
                <a:latin typeface="微软雅黑" panose="020B0503020204020204" pitchFamily="34" charset="-122"/>
                <a:ea typeface="微软雅黑" panose="020B0503020204020204" pitchFamily="34" charset="-122"/>
              </a:rPr>
              <a:t>初识</a:t>
            </a:r>
            <a:r>
              <a:rPr lang="en-US" altLang="zh-CN" sz="6000" b="1" dirty="0">
                <a:solidFill>
                  <a:schemeClr val="bg1"/>
                </a:solidFill>
                <a:latin typeface="微软雅黑" panose="020B0503020204020204" pitchFamily="34" charset="-122"/>
                <a:ea typeface="微软雅黑" panose="020B0503020204020204" pitchFamily="34" charset="-122"/>
              </a:rPr>
              <a:t>Oracle</a:t>
            </a:r>
            <a:r>
              <a:rPr lang="zh-CN" altLang="en-US" sz="6000" b="1" dirty="0">
                <a:solidFill>
                  <a:schemeClr val="bg1"/>
                </a:solidFill>
                <a:latin typeface="微软雅黑" panose="020B0503020204020204" pitchFamily="34" charset="-122"/>
                <a:ea typeface="微软雅黑" panose="020B0503020204020204" pitchFamily="34" charset="-122"/>
              </a:rPr>
              <a:t>数据库</a:t>
            </a:r>
            <a:endParaRPr lang="zh-CN" altLang="zh-CN" sz="60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p:cNvSpPr txBox="1"/>
          <p:nvPr/>
        </p:nvSpPr>
        <p:spPr>
          <a:xfrm>
            <a:off x="1671619" y="599262"/>
            <a:ext cx="904131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2.2.1 </a:t>
            </a:r>
            <a:r>
              <a:rPr lang="zh-CN" altLang="en-US" b="1" dirty="0"/>
              <a:t>存储结构</a:t>
            </a:r>
            <a:endParaRPr lang="zh-CN" altLang="zh-CN" b="1" dirty="0"/>
          </a:p>
          <a:p>
            <a:pPr indent="457200" latinLnBrk="1"/>
            <a:r>
              <a:rPr lang="en-US" altLang="zh-CN" dirty="0"/>
              <a:t>Oracle</a:t>
            </a:r>
            <a:r>
              <a:rPr lang="zh-CN" altLang="en-US" dirty="0"/>
              <a:t>数据库的存储结构分为逻辑存储结构和物理存储结构，这两种存储结构既相互独立又相互联系。</a:t>
            </a:r>
            <a:endParaRPr lang="zh-CN" altLang="zh-CN" dirty="0"/>
          </a:p>
        </p:txBody>
      </p:sp>
      <p:pic>
        <p:nvPicPr>
          <p:cNvPr id="2" name="图片 1"/>
          <p:cNvPicPr>
            <a:picLocks noChangeAspect="1"/>
          </p:cNvPicPr>
          <p:nvPr/>
        </p:nvPicPr>
        <p:blipFill>
          <a:blip r:embed="rId1"/>
          <a:stretch>
            <a:fillRect/>
          </a:stretch>
        </p:blipFill>
        <p:spPr>
          <a:xfrm>
            <a:off x="3916607" y="2300894"/>
            <a:ext cx="3992339" cy="368583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p:cNvSpPr txBox="1"/>
          <p:nvPr/>
        </p:nvSpPr>
        <p:spPr>
          <a:xfrm>
            <a:off x="1381310" y="549275"/>
            <a:ext cx="806557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2.2.2 </a:t>
            </a:r>
            <a:r>
              <a:rPr lang="zh-CN" altLang="en-US" b="1" dirty="0"/>
              <a:t>内存结构</a:t>
            </a:r>
            <a:endParaRPr lang="en-US" altLang="zh-CN" b="1" dirty="0"/>
          </a:p>
          <a:p>
            <a:pPr indent="457200" latinLnBrk="1"/>
            <a:r>
              <a:rPr lang="en-US" altLang="zh-CN" dirty="0"/>
              <a:t>Oracle</a:t>
            </a:r>
            <a:r>
              <a:rPr lang="zh-CN" altLang="en-US" dirty="0"/>
              <a:t>内存结构主要可以分为</a:t>
            </a:r>
            <a:r>
              <a:rPr lang="en-US" altLang="zh-CN" dirty="0"/>
              <a:t>SGA(System Global Area)</a:t>
            </a:r>
            <a:r>
              <a:rPr lang="zh-CN" altLang="en-US" dirty="0"/>
              <a:t>与</a:t>
            </a:r>
            <a:r>
              <a:rPr lang="en-US" altLang="zh-CN" dirty="0"/>
              <a:t>PGA(Program Global Area)</a:t>
            </a:r>
            <a:r>
              <a:rPr lang="zh-CN" altLang="en-US" dirty="0"/>
              <a:t>。</a:t>
            </a:r>
            <a:endParaRPr lang="zh-CN" altLang="en-US" dirty="0"/>
          </a:p>
        </p:txBody>
      </p:sp>
      <p:pic>
        <p:nvPicPr>
          <p:cNvPr id="2" name="图片 1"/>
          <p:cNvPicPr>
            <a:picLocks noChangeAspect="1"/>
          </p:cNvPicPr>
          <p:nvPr/>
        </p:nvPicPr>
        <p:blipFill>
          <a:blip r:embed="rId1"/>
          <a:stretch>
            <a:fillRect/>
          </a:stretch>
        </p:blipFill>
        <p:spPr>
          <a:xfrm>
            <a:off x="3101110" y="2334019"/>
            <a:ext cx="4933160" cy="306611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p:cNvSpPr txBox="1"/>
          <p:nvPr/>
        </p:nvSpPr>
        <p:spPr>
          <a:xfrm>
            <a:off x="1381310" y="549275"/>
            <a:ext cx="9294482"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2.2.3 </a:t>
            </a:r>
            <a:r>
              <a:rPr lang="zh-CN" altLang="en-US" b="1" dirty="0"/>
              <a:t>进程结构</a:t>
            </a:r>
            <a:endParaRPr lang="en-US" altLang="zh-CN" b="1" dirty="0"/>
          </a:p>
          <a:p>
            <a:pPr indent="457200" latinLnBrk="1"/>
            <a:r>
              <a:rPr lang="en-US" altLang="zh-CN" dirty="0"/>
              <a:t>Oracle</a:t>
            </a:r>
            <a:r>
              <a:rPr lang="zh-CN" altLang="en-US" dirty="0"/>
              <a:t>包括用户进程和</a:t>
            </a:r>
            <a:r>
              <a:rPr lang="en-US" altLang="zh-CN" dirty="0"/>
              <a:t>Oracle</a:t>
            </a:r>
            <a:r>
              <a:rPr lang="zh-CN" altLang="en-US" dirty="0"/>
              <a:t>进程两类。</a:t>
            </a:r>
            <a:r>
              <a:rPr lang="en-US" altLang="zh-CN" dirty="0"/>
              <a:t>Oracle</a:t>
            </a:r>
            <a:r>
              <a:rPr lang="zh-CN" altLang="en-US" dirty="0"/>
              <a:t>进程又包括服务器进程和后台进程。</a:t>
            </a:r>
            <a:endParaRPr lang="zh-CN" altLang="en-US" dirty="0"/>
          </a:p>
          <a:p>
            <a:pPr indent="457200" latinLnBrk="1"/>
            <a:r>
              <a:rPr lang="zh-CN" altLang="en-US" dirty="0"/>
              <a:t>当用户运行一个应用程序时，就建立一个用户进程，其主要作用是在客户端将用户的</a:t>
            </a:r>
            <a:r>
              <a:rPr lang="en-US" altLang="zh-CN" dirty="0"/>
              <a:t>SQL </a:t>
            </a:r>
            <a:r>
              <a:rPr lang="zh-CN" altLang="en-US" dirty="0"/>
              <a:t>语句传递给服务进程。</a:t>
            </a:r>
            <a:endParaRPr lang="en-US" altLang="zh-CN" dirty="0"/>
          </a:p>
          <a:p>
            <a:pPr indent="457200" latinLnBrk="1"/>
            <a:r>
              <a:rPr lang="zh-CN" altLang="en-US" dirty="0"/>
              <a:t>服务器进程用于处理用户进程的请求，其处理过程为：首先分析</a:t>
            </a:r>
            <a:r>
              <a:rPr lang="en-US" altLang="zh-CN" dirty="0"/>
              <a:t>SQL</a:t>
            </a:r>
            <a:r>
              <a:rPr lang="zh-CN" altLang="en-US" dirty="0"/>
              <a:t>命令并生成执行方案，然后从数据缓冲存储区中读取数据，最后将执行结果返回给用户。</a:t>
            </a:r>
            <a:endParaRPr lang="zh-CN" altLang="en-US" dirty="0"/>
          </a:p>
          <a:p>
            <a:pPr indent="457200" latinLnBrk="1"/>
            <a:r>
              <a:rPr lang="zh-CN" altLang="en-US" dirty="0"/>
              <a:t>后台进程为所有数据库用户异步完成各种任务。主要的后台进程有：数据库写进程</a:t>
            </a:r>
            <a:r>
              <a:rPr lang="en-US" altLang="zh-CN" dirty="0"/>
              <a:t>(DBWR)</a:t>
            </a:r>
            <a:r>
              <a:rPr lang="zh-CN" altLang="en-US" dirty="0"/>
              <a:t>、日志写进程（</a:t>
            </a:r>
            <a:r>
              <a:rPr lang="en-US" altLang="zh-CN" dirty="0"/>
              <a:t>LGWR</a:t>
            </a:r>
            <a:r>
              <a:rPr lang="zh-CN" altLang="en-US" dirty="0"/>
              <a:t>）、系统监控进程（</a:t>
            </a:r>
            <a:r>
              <a:rPr lang="en-US" altLang="zh-CN" dirty="0"/>
              <a:t>SMON</a:t>
            </a:r>
            <a:r>
              <a:rPr lang="zh-CN" altLang="en-US" dirty="0"/>
              <a:t>）、进程监控进程（</a:t>
            </a:r>
            <a:r>
              <a:rPr lang="en-US" altLang="zh-CN" dirty="0"/>
              <a:t>PMON</a:t>
            </a:r>
            <a:r>
              <a:rPr lang="zh-CN" altLang="en-US" dirty="0"/>
              <a:t>）、检查点写进程（</a:t>
            </a:r>
            <a:r>
              <a:rPr lang="en-US" altLang="zh-CN" dirty="0"/>
              <a:t>CKPT</a:t>
            </a:r>
            <a:r>
              <a:rPr lang="zh-CN" altLang="en-US" dirty="0"/>
              <a:t>）、归档进程（</a:t>
            </a:r>
            <a:r>
              <a:rPr lang="en-US" altLang="zh-CN" dirty="0" err="1"/>
              <a:t>ARCn</a:t>
            </a:r>
            <a:r>
              <a:rPr lang="zh-CN" altLang="en-US" dirty="0"/>
              <a:t>）、恢复进程（</a:t>
            </a:r>
            <a:r>
              <a:rPr lang="en-US" altLang="zh-CN" dirty="0"/>
              <a:t>RECO</a:t>
            </a:r>
            <a:r>
              <a:rPr lang="zh-CN" altLang="en-US" dirty="0"/>
              <a:t>）和封锁进程（</a:t>
            </a:r>
            <a:r>
              <a:rPr lang="en-US" altLang="zh-CN" dirty="0" err="1"/>
              <a:t>LCKn</a:t>
            </a:r>
            <a:r>
              <a:rPr lang="zh-CN" altLang="en-US" dirty="0"/>
              <a:t>）。</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p:cNvSpPr txBox="1"/>
          <p:nvPr/>
        </p:nvSpPr>
        <p:spPr>
          <a:xfrm>
            <a:off x="1381310" y="549275"/>
            <a:ext cx="9294482"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2.2.4 </a:t>
            </a:r>
            <a:r>
              <a:rPr lang="zh-CN" altLang="en-US" b="1" dirty="0"/>
              <a:t>数据字典</a:t>
            </a:r>
            <a:endParaRPr lang="en-US" altLang="zh-CN" b="1" dirty="0"/>
          </a:p>
          <a:p>
            <a:pPr indent="457200" latinLnBrk="1"/>
            <a:r>
              <a:rPr lang="zh-CN" altLang="en-US" dirty="0"/>
              <a:t>数据字典（</a:t>
            </a:r>
            <a:r>
              <a:rPr lang="en-US" altLang="zh-CN" dirty="0"/>
              <a:t>Data dictionary</a:t>
            </a:r>
            <a:r>
              <a:rPr lang="zh-CN" altLang="en-US" dirty="0"/>
              <a:t>）是</a:t>
            </a:r>
            <a:r>
              <a:rPr lang="en-US" altLang="zh-CN" dirty="0"/>
              <a:t>Oracle</a:t>
            </a:r>
            <a:r>
              <a:rPr lang="zh-CN" altLang="en-US" dirty="0"/>
              <a:t>数据库的重要组成部分，是</a:t>
            </a:r>
            <a:r>
              <a:rPr lang="en-US" altLang="zh-CN" dirty="0"/>
              <a:t>Oracle</a:t>
            </a:r>
            <a:r>
              <a:rPr lang="zh-CN" altLang="en-US" dirty="0"/>
              <a:t>存放有关数据库信息的地方。如一个表的创建者信息，创建时间信息，所属表空间信息，用户访问权限信息等。当用户在对数据库中的数据进行操作时遇到困难就可以访问数据字典来查看详细的信息。</a:t>
            </a:r>
            <a:endParaRPr lang="en-US" altLang="zh-CN" dirty="0"/>
          </a:p>
          <a:p>
            <a:pPr indent="457200" latinLnBrk="1"/>
            <a:r>
              <a:rPr lang="en-US" altLang="zh-CN" dirty="0"/>
              <a:t>Oracle</a:t>
            </a:r>
            <a:r>
              <a:rPr lang="zh-CN" altLang="en-US" dirty="0"/>
              <a:t>中的数据字典有静态和动态之分。静态数据字典主要是在用户访问数据字典时不会发生改变的，但动态数据字典是依赖数据库运行的性能的，反映数据库运行的一些内在信息，所以在访问这类数据字典时往往不是一成不变的。</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935002" y="3429000"/>
            <a:ext cx="2057222" cy="1809652"/>
            <a:chOff x="5198984" y="1169522"/>
            <a:chExt cx="2057222" cy="1809652"/>
          </a:xfrm>
        </p:grpSpPr>
        <p:sp>
          <p:nvSpPr>
            <p:cNvPr id="11" name="矩形 10"/>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4978417" y="3972975"/>
            <a:ext cx="6502101" cy="830997"/>
          </a:xfrm>
          <a:prstGeom prst="rect">
            <a:avLst/>
          </a:prstGeom>
        </p:spPr>
        <p:txBody>
          <a:bodyPr wrap="none">
            <a:spAutoFit/>
          </a:bodyPr>
          <a:lstStyle/>
          <a:p>
            <a:r>
              <a:rPr lang="zh-CN" altLang="en-US" sz="4800" b="1"/>
              <a:t>安装</a:t>
            </a:r>
            <a:r>
              <a:rPr lang="en-US" altLang="zh-CN" sz="4800" b="1"/>
              <a:t>Oracle 19c</a:t>
            </a:r>
            <a:r>
              <a:rPr lang="zh-CN" altLang="en-US" sz="4800" b="1"/>
              <a:t>数据库</a:t>
            </a:r>
            <a:endParaRPr lang="zh-CN" altLang="zh-CN" sz="4800" b="1" dirty="0"/>
          </a:p>
        </p:txBody>
      </p:sp>
      <p:sp>
        <p:nvSpPr>
          <p:cNvPr id="17" name="文本框 16"/>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p:cNvSpPr txBox="1"/>
          <p:nvPr/>
        </p:nvSpPr>
        <p:spPr>
          <a:xfrm>
            <a:off x="1602275" y="549275"/>
            <a:ext cx="8677207"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2.3.1 Oracle 19c</a:t>
            </a:r>
            <a:r>
              <a:rPr lang="zh-CN" altLang="en-US" b="1" dirty="0"/>
              <a:t>的安装条件</a:t>
            </a:r>
            <a:endParaRPr lang="zh-CN" altLang="zh-CN" b="1" dirty="0"/>
          </a:p>
          <a:p>
            <a:pPr indent="457200" latinLnBrk="1"/>
            <a:r>
              <a:rPr lang="en-US" altLang="zh-CN" dirty="0"/>
              <a:t>Oracle 19c</a:t>
            </a:r>
            <a:r>
              <a:rPr lang="zh-CN" altLang="en-US" dirty="0"/>
              <a:t>可以在 </a:t>
            </a:r>
            <a:r>
              <a:rPr lang="en-US" altLang="zh-CN" dirty="0"/>
              <a:t>Windows</a:t>
            </a:r>
            <a:r>
              <a:rPr lang="zh-CN" altLang="en-US" dirty="0"/>
              <a:t>，</a:t>
            </a:r>
            <a:r>
              <a:rPr lang="en-US" altLang="zh-CN" dirty="0"/>
              <a:t>Linux </a:t>
            </a:r>
            <a:r>
              <a:rPr lang="zh-CN" altLang="en-US" dirty="0"/>
              <a:t>和</a:t>
            </a:r>
            <a:r>
              <a:rPr lang="en-US" altLang="zh-CN" dirty="0"/>
              <a:t>Unix</a:t>
            </a:r>
            <a:r>
              <a:rPr lang="zh-CN" altLang="en-US" dirty="0"/>
              <a:t>系统下运行。我们将以</a:t>
            </a:r>
            <a:r>
              <a:rPr lang="en-US" altLang="zh-CN" dirty="0"/>
              <a:t>Oracle 19c</a:t>
            </a:r>
            <a:r>
              <a:rPr lang="zh-CN" altLang="en-US" dirty="0"/>
              <a:t>在</a:t>
            </a:r>
            <a:r>
              <a:rPr lang="en-US" altLang="zh-CN" dirty="0"/>
              <a:t>Windows</a:t>
            </a:r>
            <a:r>
              <a:rPr lang="zh-CN" altLang="en-US" dirty="0"/>
              <a:t>平台上的安装进行介绍。安装</a:t>
            </a:r>
            <a:r>
              <a:rPr lang="en-US" altLang="zh-CN" dirty="0"/>
              <a:t>Oracle</a:t>
            </a:r>
            <a:r>
              <a:rPr lang="zh-CN" altLang="en-US" dirty="0"/>
              <a:t>之前，需要先安装</a:t>
            </a:r>
            <a:r>
              <a:rPr lang="en-US" altLang="zh-CN" dirty="0"/>
              <a:t>64</a:t>
            </a:r>
            <a:r>
              <a:rPr lang="zh-CN" altLang="en-US" dirty="0"/>
              <a:t>位</a:t>
            </a:r>
            <a:r>
              <a:rPr lang="en-US" altLang="zh-CN" dirty="0"/>
              <a:t>Windows 10 </a:t>
            </a:r>
            <a:r>
              <a:rPr lang="zh-CN" altLang="en-US" dirty="0"/>
              <a:t>或以上版本的</a:t>
            </a:r>
            <a:r>
              <a:rPr lang="en-US" altLang="zh-CN" dirty="0"/>
              <a:t>Pro</a:t>
            </a:r>
            <a:r>
              <a:rPr lang="zh-CN" altLang="en-US" dirty="0"/>
              <a:t>、</a:t>
            </a:r>
            <a:r>
              <a:rPr lang="en-US" altLang="zh-CN" dirty="0"/>
              <a:t>Enterprise, </a:t>
            </a:r>
            <a:r>
              <a:rPr lang="zh-CN" altLang="en-US" dirty="0"/>
              <a:t>或者</a:t>
            </a:r>
            <a:r>
              <a:rPr lang="en-US" altLang="zh-CN" dirty="0"/>
              <a:t>Education editions</a:t>
            </a:r>
            <a:r>
              <a:rPr lang="zh-CN" altLang="en-US" dirty="0"/>
              <a:t>版本个人电脑操作系统，或安装</a:t>
            </a:r>
            <a:r>
              <a:rPr lang="en-US" altLang="zh-CN" dirty="0"/>
              <a:t>Windows Server 2012 R2 X64</a:t>
            </a:r>
            <a:r>
              <a:rPr lang="zh-CN" altLang="en-US" dirty="0"/>
              <a:t>及以上版本的服务器操作系统。</a:t>
            </a:r>
            <a:endParaRPr lang="zh-CN" altLang="en-US" dirty="0"/>
          </a:p>
          <a:p>
            <a:pPr indent="457200" latinLnBrk="1"/>
            <a:r>
              <a:rPr lang="en-US" altLang="zh-CN" dirty="0"/>
              <a:t>Oracle</a:t>
            </a:r>
            <a:r>
              <a:rPr lang="zh-CN" altLang="en-US" dirty="0"/>
              <a:t>数据库的安装条件要求比较简单，一般会在检测条件时给出相应的提示，目前</a:t>
            </a:r>
            <a:r>
              <a:rPr lang="en-US" altLang="zh-CN" dirty="0"/>
              <a:t>Oracle 19c</a:t>
            </a:r>
            <a:r>
              <a:rPr lang="zh-CN" altLang="en-US" dirty="0"/>
              <a:t>对操作系统的要求为至少</a:t>
            </a:r>
            <a:r>
              <a:rPr lang="en-US" altLang="zh-CN" dirty="0"/>
              <a:t>Windows 10</a:t>
            </a:r>
            <a:r>
              <a:rPr lang="zh-CN" altLang="en-US" dirty="0"/>
              <a:t>及以上版本。</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p:cNvSpPr txBox="1"/>
          <p:nvPr/>
        </p:nvSpPr>
        <p:spPr>
          <a:xfrm>
            <a:off x="1602275" y="549275"/>
            <a:ext cx="9298519"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2.3.2 Oracle</a:t>
            </a:r>
            <a:r>
              <a:rPr lang="zh-CN" altLang="en-US" b="1" dirty="0"/>
              <a:t>数据库的安装过程</a:t>
            </a:r>
            <a:endParaRPr lang="zh-CN" altLang="zh-CN" b="1" dirty="0"/>
          </a:p>
          <a:p>
            <a:pPr indent="457200" latinLnBrk="1"/>
            <a:r>
              <a:rPr lang="zh-CN" altLang="en-US" dirty="0"/>
              <a:t>以</a:t>
            </a:r>
            <a:r>
              <a:rPr lang="en-US" altLang="zh-CN" dirty="0"/>
              <a:t>Oracle 19c</a:t>
            </a:r>
            <a:r>
              <a:rPr lang="zh-CN" altLang="en-US" dirty="0"/>
              <a:t>数据库软件在</a:t>
            </a:r>
            <a:r>
              <a:rPr lang="en-US" altLang="zh-CN" dirty="0"/>
              <a:t>64</a:t>
            </a:r>
            <a:r>
              <a:rPr lang="zh-CN" altLang="en-US" dirty="0"/>
              <a:t>位</a:t>
            </a:r>
            <a:r>
              <a:rPr lang="en-US" altLang="zh-CN" dirty="0"/>
              <a:t>Windows</a:t>
            </a:r>
            <a:r>
              <a:rPr lang="zh-CN" altLang="en-US" dirty="0"/>
              <a:t>操作系统下的安装操作为例，对</a:t>
            </a:r>
            <a:r>
              <a:rPr lang="en-US" altLang="zh-CN" dirty="0"/>
              <a:t>Oracle 19c</a:t>
            </a:r>
            <a:r>
              <a:rPr lang="zh-CN" altLang="en-US" dirty="0"/>
              <a:t>的安装过程进行介绍。</a:t>
            </a:r>
            <a:endParaRPr lang="zh-CN" altLang="en-US" dirty="0"/>
          </a:p>
          <a:p>
            <a:pPr indent="457200" latinLnBrk="1"/>
            <a:r>
              <a:rPr lang="en-US" altLang="zh-CN" dirty="0"/>
              <a:t>[</a:t>
            </a:r>
            <a:r>
              <a:rPr lang="zh-CN" altLang="en-US" dirty="0"/>
              <a:t>操作技巧</a:t>
            </a:r>
            <a:r>
              <a:rPr lang="en-US" altLang="zh-CN" dirty="0"/>
              <a:t>]</a:t>
            </a:r>
            <a:endParaRPr lang="en-US" altLang="zh-CN" dirty="0"/>
          </a:p>
          <a:p>
            <a:pPr indent="457200" latinLnBrk="1"/>
            <a:r>
              <a:rPr lang="en-US" altLang="zh-CN" dirty="0"/>
              <a:t>Oracle</a:t>
            </a:r>
            <a:r>
              <a:rPr lang="zh-CN" altLang="en-US" dirty="0"/>
              <a:t>安装文件可从官方网站下载，地址为：</a:t>
            </a:r>
            <a:endParaRPr lang="zh-CN" altLang="en-US" dirty="0"/>
          </a:p>
          <a:p>
            <a:pPr indent="457200" latinLnBrk="1"/>
            <a:r>
              <a:rPr lang="en-US" altLang="zh-CN" dirty="0"/>
              <a:t>https://www.oracle.com/database/technologies/oracle-database-software-downloads.html#19c</a:t>
            </a:r>
            <a:endParaRPr lang="en-US" altLang="zh-CN" dirty="0"/>
          </a:p>
          <a:p>
            <a:pPr indent="457200" latinLnBrk="1"/>
            <a:r>
              <a:rPr lang="en-US" altLang="zh-CN" dirty="0"/>
              <a:t>Oracle</a:t>
            </a:r>
            <a:r>
              <a:rPr lang="zh-CN" altLang="en-US" dirty="0"/>
              <a:t>安装文件分不同操作系统版本，下载时要注意与本机操作系统的版本兼容。</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935002" y="3429000"/>
            <a:ext cx="2057222" cy="1809652"/>
            <a:chOff x="5198984" y="1169522"/>
            <a:chExt cx="2057222" cy="1809652"/>
          </a:xfrm>
        </p:grpSpPr>
        <p:sp>
          <p:nvSpPr>
            <p:cNvPr id="11" name="矩形 10"/>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4978417" y="3972975"/>
            <a:ext cx="6473247" cy="830997"/>
          </a:xfrm>
          <a:prstGeom prst="rect">
            <a:avLst/>
          </a:prstGeom>
        </p:spPr>
        <p:txBody>
          <a:bodyPr wrap="none">
            <a:spAutoFit/>
          </a:bodyPr>
          <a:lstStyle/>
          <a:p>
            <a:r>
              <a:rPr lang="zh-CN" altLang="en-US" sz="4800" b="1"/>
              <a:t>配置</a:t>
            </a:r>
            <a:r>
              <a:rPr lang="en-US" altLang="zh-CN" sz="4800" b="1"/>
              <a:t>Oracle</a:t>
            </a:r>
            <a:r>
              <a:rPr lang="zh-CN" altLang="en-US" sz="4800" b="1"/>
              <a:t>监听及服务</a:t>
            </a:r>
            <a:endParaRPr lang="zh-CN" altLang="zh-CN" sz="4800" b="1" dirty="0"/>
          </a:p>
        </p:txBody>
      </p:sp>
      <p:sp>
        <p:nvSpPr>
          <p:cNvPr id="17" name="文本框 16"/>
          <p:cNvSpPr txBox="1"/>
          <p:nvPr/>
        </p:nvSpPr>
        <p:spPr>
          <a:xfrm>
            <a:off x="224763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p:cNvSpPr txBox="1"/>
          <p:nvPr/>
        </p:nvSpPr>
        <p:spPr>
          <a:xfrm>
            <a:off x="1361942" y="697176"/>
            <a:ext cx="9468116"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2.4.1 </a:t>
            </a:r>
            <a:r>
              <a:rPr lang="zh-CN" altLang="en-US" b="1" dirty="0"/>
              <a:t> 配置</a:t>
            </a:r>
            <a:r>
              <a:rPr lang="en-US" altLang="zh-CN" b="1" dirty="0"/>
              <a:t>Oracle</a:t>
            </a:r>
            <a:r>
              <a:rPr lang="zh-CN" altLang="en-US" b="1" dirty="0"/>
              <a:t>监听程序</a:t>
            </a:r>
            <a:endParaRPr lang="zh-CN" altLang="zh-CN" b="1" dirty="0"/>
          </a:p>
          <a:p>
            <a:pPr indent="457200" latinLnBrk="1"/>
            <a:r>
              <a:rPr lang="en-US" altLang="zh-CN" dirty="0"/>
              <a:t>Oracle 19c</a:t>
            </a:r>
            <a:r>
              <a:rPr lang="zh-CN" altLang="en-US" dirty="0"/>
              <a:t>数据库软件安装完成后，就可以配置其监听程序。</a:t>
            </a:r>
            <a:endParaRPr lang="zh-CN" altLang="en-US" dirty="0"/>
          </a:p>
        </p:txBody>
      </p:sp>
      <p:pic>
        <p:nvPicPr>
          <p:cNvPr id="2" name="图片 1"/>
          <p:cNvPicPr>
            <a:picLocks noChangeAspect="1"/>
          </p:cNvPicPr>
          <p:nvPr/>
        </p:nvPicPr>
        <p:blipFill>
          <a:blip r:embed="rId1"/>
          <a:stretch>
            <a:fillRect/>
          </a:stretch>
        </p:blipFill>
        <p:spPr>
          <a:xfrm>
            <a:off x="2174445" y="2302446"/>
            <a:ext cx="7341111" cy="270087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p:cNvSpPr txBox="1"/>
          <p:nvPr/>
        </p:nvSpPr>
        <p:spPr>
          <a:xfrm>
            <a:off x="1381310" y="549275"/>
            <a:ext cx="9468116"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2.4.2 </a:t>
            </a:r>
            <a:r>
              <a:rPr lang="zh-CN" altLang="en-US" b="1" dirty="0"/>
              <a:t>启动与停止</a:t>
            </a:r>
            <a:r>
              <a:rPr lang="en-US" altLang="zh-CN" b="1" dirty="0"/>
              <a:t>Oracle</a:t>
            </a:r>
            <a:r>
              <a:rPr lang="zh-CN" altLang="en-US" b="1" dirty="0"/>
              <a:t>服务</a:t>
            </a:r>
            <a:endParaRPr lang="zh-CN" altLang="zh-CN" b="1" dirty="0"/>
          </a:p>
          <a:p>
            <a:pPr indent="457200" latinLnBrk="1"/>
            <a:r>
              <a:rPr lang="en-US" altLang="zh-CN" dirty="0"/>
              <a:t>Oracle 19c</a:t>
            </a:r>
            <a:r>
              <a:rPr lang="zh-CN" altLang="en-US" dirty="0"/>
              <a:t>安装完毕以后，默认情况下，</a:t>
            </a:r>
            <a:r>
              <a:rPr lang="en-US" altLang="zh-CN" dirty="0"/>
              <a:t>Oracle</a:t>
            </a:r>
            <a:r>
              <a:rPr lang="zh-CN" altLang="en-US" dirty="0"/>
              <a:t>服务进程会随着</a:t>
            </a:r>
            <a:r>
              <a:rPr lang="en-US" altLang="zh-CN" dirty="0"/>
              <a:t>Windows</a:t>
            </a:r>
            <a:r>
              <a:rPr lang="zh-CN" altLang="en-US" dirty="0"/>
              <a:t>系统自动启动，用户也可以根据需要，手动启动和停止相关</a:t>
            </a:r>
            <a:r>
              <a:rPr lang="en-US" altLang="zh-CN" dirty="0"/>
              <a:t>Oracle</a:t>
            </a:r>
            <a:r>
              <a:rPr lang="zh-CN" altLang="en-US" dirty="0"/>
              <a:t>服务。</a:t>
            </a:r>
            <a:endParaRPr lang="zh-CN" altLang="zh-CN" dirty="0"/>
          </a:p>
        </p:txBody>
      </p:sp>
      <p:pic>
        <p:nvPicPr>
          <p:cNvPr id="2" name="图片 1"/>
          <p:cNvPicPr>
            <a:picLocks noChangeAspect="1"/>
          </p:cNvPicPr>
          <p:nvPr/>
        </p:nvPicPr>
        <p:blipFill>
          <a:blip r:embed="rId1"/>
          <a:stretch>
            <a:fillRect/>
          </a:stretch>
        </p:blipFill>
        <p:spPr>
          <a:xfrm>
            <a:off x="2778294" y="2416771"/>
            <a:ext cx="7328237" cy="281027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388114" y="637669"/>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p:cNvSpPr txBox="1"/>
          <p:nvPr/>
        </p:nvSpPr>
        <p:spPr>
          <a:xfrm>
            <a:off x="1559241" y="1867366"/>
            <a:ext cx="911544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Oracle</a:t>
            </a:r>
            <a:r>
              <a:rPr lang="zh-CN" altLang="en-US" dirty="0"/>
              <a:t>数据库管理系统自发布以来，一直以其良好的体系结构、强大的数据处理能力、丰富实用的功能和许多创新的性能，得到了广大用户的认可。本章将主要从</a:t>
            </a:r>
            <a:r>
              <a:rPr lang="en-US" altLang="zh-CN" dirty="0"/>
              <a:t>Oracle</a:t>
            </a:r>
            <a:r>
              <a:rPr lang="zh-CN" altLang="en-US" dirty="0"/>
              <a:t>的发展历史、</a:t>
            </a:r>
            <a:r>
              <a:rPr lang="en-US" altLang="zh-CN" dirty="0"/>
              <a:t>Oracle</a:t>
            </a:r>
            <a:r>
              <a:rPr lang="zh-CN" altLang="en-US" dirty="0"/>
              <a:t>数据库产品的版本、</a:t>
            </a:r>
            <a:r>
              <a:rPr lang="en-US" altLang="zh-CN" dirty="0"/>
              <a:t>Oracle</a:t>
            </a:r>
            <a:r>
              <a:rPr lang="zh-CN" altLang="en-US" dirty="0"/>
              <a:t>体系结构等方面来对</a:t>
            </a:r>
            <a:r>
              <a:rPr lang="en-US" altLang="zh-CN" dirty="0"/>
              <a:t>Oracle</a:t>
            </a:r>
            <a:r>
              <a:rPr lang="zh-CN" altLang="en-US" dirty="0"/>
              <a:t>数据库做详细介绍。</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endParaRPr lang="zh-CN" altLang="en-US" sz="4000" dirty="0">
                <a:solidFill>
                  <a:schemeClr val="bg1"/>
                </a:solidFill>
                <a:latin typeface="站酷小薇LOGO体" panose="02010600010101010101" pitchFamily="2" charset="-122"/>
                <a:ea typeface="站酷小薇LOGO体" panose="02010600010101010101" pitchFamily="2" charset="-122"/>
              </a:endParaRP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7346022" y="1437609"/>
            <a:ext cx="915799" cy="778837"/>
            <a:chOff x="7428647" y="814868"/>
            <a:chExt cx="915799" cy="778837"/>
          </a:xfrm>
        </p:grpSpPr>
        <p:sp>
          <p:nvSpPr>
            <p:cNvPr id="2" name="文本框 1"/>
            <p:cNvSpPr txBox="1"/>
            <p:nvPr/>
          </p:nvSpPr>
          <p:spPr>
            <a:xfrm>
              <a:off x="7428647" y="814868"/>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p:cNvCxnSpPr/>
            <p:nvPr/>
          </p:nvCxnSpPr>
          <p:spPr>
            <a:xfrm flipH="1">
              <a:off x="7428647" y="103423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7424739" y="2395767"/>
            <a:ext cx="915799" cy="788117"/>
            <a:chOff x="7464829" y="1664857"/>
            <a:chExt cx="915799" cy="788117"/>
          </a:xfrm>
        </p:grpSpPr>
        <p:sp>
          <p:nvSpPr>
            <p:cNvPr id="4" name="文本框 3"/>
            <p:cNvSpPr txBox="1"/>
            <p:nvPr/>
          </p:nvSpPr>
          <p:spPr>
            <a:xfrm>
              <a:off x="7464829" y="166485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p:cNvCxnSpPr/>
            <p:nvPr/>
          </p:nvCxnSpPr>
          <p:spPr>
            <a:xfrm flipH="1">
              <a:off x="7464829" y="189350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7424739" y="3406600"/>
            <a:ext cx="1012542" cy="731588"/>
            <a:chOff x="7566593" y="2506239"/>
            <a:chExt cx="1012542" cy="731588"/>
          </a:xfrm>
        </p:grpSpPr>
        <p:sp>
          <p:nvSpPr>
            <p:cNvPr id="5" name="文本框 4"/>
            <p:cNvSpPr txBox="1"/>
            <p:nvPr/>
          </p:nvSpPr>
          <p:spPr>
            <a:xfrm>
              <a:off x="7566593" y="250623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p:cNvCxnSpPr/>
            <p:nvPr/>
          </p:nvCxnSpPr>
          <p:spPr>
            <a:xfrm flipH="1">
              <a:off x="7663336" y="267835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 name="文本框 10">
            <a:hlinkClick r:id="" action="ppaction://noaction"/>
          </p:cNvPr>
          <p:cNvSpPr txBox="1"/>
          <p:nvPr/>
        </p:nvSpPr>
        <p:spPr>
          <a:xfrm>
            <a:off x="8556334" y="2485661"/>
            <a:ext cx="251383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a:t>Oracle</a:t>
            </a:r>
            <a:r>
              <a:rPr lang="zh-CN" altLang="en-US"/>
              <a:t>体系结构概述</a:t>
            </a:r>
            <a:endParaRPr lang="zh-CN" altLang="en-US" dirty="0"/>
          </a:p>
        </p:txBody>
      </p:sp>
      <p:sp>
        <p:nvSpPr>
          <p:cNvPr id="12" name="文本框 11">
            <a:hlinkClick r:id="" action="ppaction://noaction"/>
          </p:cNvPr>
          <p:cNvSpPr txBox="1"/>
          <p:nvPr/>
        </p:nvSpPr>
        <p:spPr>
          <a:xfrm>
            <a:off x="8584098" y="3433038"/>
            <a:ext cx="2762295"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安装</a:t>
            </a:r>
            <a:r>
              <a:rPr lang="en-US" altLang="zh-CN"/>
              <a:t>Oracle 19c</a:t>
            </a:r>
            <a:r>
              <a:rPr lang="zh-CN" altLang="en-US"/>
              <a:t>数据库</a:t>
            </a:r>
            <a:endParaRPr lang="zh-CN" altLang="en-US" dirty="0"/>
          </a:p>
        </p:txBody>
      </p:sp>
      <p:sp>
        <p:nvSpPr>
          <p:cNvPr id="20" name="文本框 19">
            <a:hlinkClick r:id="" action="ppaction://noaction"/>
          </p:cNvPr>
          <p:cNvSpPr txBox="1"/>
          <p:nvPr/>
        </p:nvSpPr>
        <p:spPr>
          <a:xfrm>
            <a:off x="8455858" y="1538284"/>
            <a:ext cx="3204723" cy="369332"/>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sz="1800"/>
              <a:t>Oracle</a:t>
            </a:r>
            <a:r>
              <a:rPr lang="zh-CN" altLang="en-US" sz="1800"/>
              <a:t>的发展历史及版本介绍</a:t>
            </a:r>
            <a:endParaRPr lang="zh-CN" altLang="en-US" sz="1800" dirty="0"/>
          </a:p>
        </p:txBody>
      </p:sp>
      <p:pic>
        <p:nvPicPr>
          <p:cNvPr id="19" name="图片 18"/>
          <p:cNvPicPr>
            <a:picLocks noChangeAspect="1"/>
          </p:cNvPicPr>
          <p:nvPr/>
        </p:nvPicPr>
        <p:blipFill>
          <a:blip r:embed="rId1"/>
          <a:stretch>
            <a:fillRect/>
          </a:stretch>
        </p:blipFill>
        <p:spPr>
          <a:xfrm>
            <a:off x="7513828" y="4368010"/>
            <a:ext cx="1042506" cy="731583"/>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877796">
            <a:off x="7980157" y="4988448"/>
            <a:ext cx="838095" cy="485714"/>
          </a:xfrm>
          <a:prstGeom prst="rect">
            <a:avLst/>
          </a:prstGeom>
        </p:spPr>
      </p:pic>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639914">
            <a:off x="9796856" y="5205936"/>
            <a:ext cx="838095" cy="485714"/>
          </a:xfrm>
          <a:prstGeom prst="rect">
            <a:avLst/>
          </a:prstGeom>
        </p:spPr>
      </p:pic>
      <p:sp>
        <p:nvSpPr>
          <p:cNvPr id="46" name="文本框 45">
            <a:hlinkClick r:id="" action="ppaction://noaction"/>
          </p:cNvPr>
          <p:cNvSpPr txBox="1"/>
          <p:nvPr/>
        </p:nvSpPr>
        <p:spPr>
          <a:xfrm>
            <a:off x="8719721" y="4380414"/>
            <a:ext cx="27703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a:t>配置</a:t>
            </a:r>
            <a:r>
              <a:rPr lang="en-US" altLang="zh-CN"/>
              <a:t>Oracle</a:t>
            </a:r>
            <a:r>
              <a:rPr lang="zh-CN" altLang="en-US"/>
              <a:t>监听及服务</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013115" y="3418205"/>
            <a:ext cx="2057222" cy="1809652"/>
            <a:chOff x="5198984" y="1169522"/>
            <a:chExt cx="2057222" cy="1809652"/>
          </a:xfrm>
        </p:grpSpPr>
        <p:sp>
          <p:nvSpPr>
            <p:cNvPr id="11" name="矩形 10"/>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4195113" y="4003753"/>
            <a:ext cx="7808548" cy="769441"/>
          </a:xfrm>
          <a:prstGeom prst="rect">
            <a:avLst/>
          </a:prstGeom>
        </p:spPr>
        <p:txBody>
          <a:bodyPr wrap="none">
            <a:spAutoFit/>
          </a:bodyPr>
          <a:lstStyle/>
          <a:p>
            <a:r>
              <a:rPr lang="zh-CN" altLang="en-US" sz="4400" b="1" dirty="0"/>
              <a:t> </a:t>
            </a:r>
            <a:r>
              <a:rPr lang="en-US" altLang="zh-CN" sz="4400" b="1" dirty="0"/>
              <a:t>Oracle</a:t>
            </a:r>
            <a:r>
              <a:rPr lang="zh-CN" altLang="en-US" sz="4400" b="1" dirty="0"/>
              <a:t>的发展历史及版本介绍</a:t>
            </a:r>
            <a:endParaRPr lang="zh-CN" altLang="zh-CN" sz="4400" b="1" dirty="0"/>
          </a:p>
        </p:txBody>
      </p:sp>
      <p:sp>
        <p:nvSpPr>
          <p:cNvPr id="17" name="文本框 16"/>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p:cNvSpPr txBox="1"/>
          <p:nvPr/>
        </p:nvSpPr>
        <p:spPr>
          <a:xfrm>
            <a:off x="1806517" y="520699"/>
            <a:ext cx="8737658"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2.1.1 Oracle</a:t>
            </a:r>
            <a:r>
              <a:rPr lang="zh-CN" altLang="en-US" b="1" dirty="0"/>
              <a:t>的发展历史</a:t>
            </a:r>
            <a:endParaRPr lang="zh-CN" altLang="zh-CN" b="1" dirty="0"/>
          </a:p>
          <a:p>
            <a:pPr indent="457200" latinLnBrk="1"/>
            <a:r>
              <a:rPr lang="en-US" altLang="zh-CN" dirty="0"/>
              <a:t>Oracle</a:t>
            </a:r>
            <a:r>
              <a:rPr lang="zh-CN" altLang="en-US" dirty="0"/>
              <a:t>发展大事记：</a:t>
            </a:r>
            <a:endParaRPr lang="zh-CN" altLang="en-US" dirty="0"/>
          </a:p>
          <a:p>
            <a:pPr indent="457200" latinLnBrk="1"/>
            <a:r>
              <a:rPr lang="en-US" altLang="zh-CN" dirty="0"/>
              <a:t>1977</a:t>
            </a:r>
            <a:r>
              <a:rPr lang="zh-CN" altLang="en-US" dirty="0"/>
              <a:t>年：</a:t>
            </a:r>
            <a:r>
              <a:rPr lang="en-US" altLang="zh-CN" dirty="0"/>
              <a:t>Oracle</a:t>
            </a:r>
            <a:r>
              <a:rPr lang="zh-CN" altLang="en-US" dirty="0"/>
              <a:t>公司创立；</a:t>
            </a:r>
            <a:endParaRPr lang="zh-CN" altLang="en-US" dirty="0"/>
          </a:p>
          <a:p>
            <a:pPr indent="457200" latinLnBrk="1"/>
            <a:r>
              <a:rPr lang="en-US" altLang="zh-CN" dirty="0"/>
              <a:t>1979</a:t>
            </a:r>
            <a:r>
              <a:rPr lang="zh-CN" altLang="en-US" dirty="0"/>
              <a:t>年：推出第一个商用关系数据库管理系统 </a:t>
            </a:r>
            <a:r>
              <a:rPr lang="en-US" altLang="zh-CN" dirty="0"/>
              <a:t>(RDBMS)</a:t>
            </a:r>
            <a:r>
              <a:rPr lang="zh-CN" altLang="en-US" dirty="0"/>
              <a:t>；</a:t>
            </a:r>
            <a:endParaRPr lang="zh-CN" altLang="en-US" dirty="0"/>
          </a:p>
          <a:p>
            <a:pPr indent="457200" latinLnBrk="1"/>
            <a:r>
              <a:rPr lang="en-US" altLang="zh-CN" dirty="0"/>
              <a:t>1983</a:t>
            </a:r>
            <a:r>
              <a:rPr lang="zh-CN" altLang="en-US" dirty="0"/>
              <a:t>年：发布了</a:t>
            </a:r>
            <a:r>
              <a:rPr lang="en-US" altLang="zh-CN" dirty="0"/>
              <a:t>ORACLE</a:t>
            </a:r>
            <a:r>
              <a:rPr lang="zh-CN" altLang="en-US" dirty="0"/>
              <a:t>第</a:t>
            </a:r>
            <a:r>
              <a:rPr lang="en-US" altLang="zh-CN" dirty="0"/>
              <a:t>3</a:t>
            </a:r>
            <a:r>
              <a:rPr lang="zh-CN" altLang="en-US" dirty="0"/>
              <a:t>版，这是一个完全用</a:t>
            </a:r>
            <a:r>
              <a:rPr lang="en-US" altLang="zh-CN" dirty="0"/>
              <a:t>C</a:t>
            </a:r>
            <a:r>
              <a:rPr lang="zh-CN" altLang="en-US" dirty="0"/>
              <a:t>语言编写的数据库产品；</a:t>
            </a:r>
            <a:endParaRPr lang="zh-CN" altLang="en-US" dirty="0"/>
          </a:p>
          <a:p>
            <a:pPr indent="457200" latinLnBrk="1"/>
            <a:r>
              <a:rPr lang="en-US" altLang="zh-CN" dirty="0"/>
              <a:t>1986</a:t>
            </a:r>
            <a:r>
              <a:rPr lang="zh-CN" altLang="en-US" dirty="0"/>
              <a:t>年：发布第一个“客户机－服务器”式的数据库；</a:t>
            </a:r>
            <a:endParaRPr lang="zh-CN" altLang="en-US" dirty="0"/>
          </a:p>
          <a:p>
            <a:pPr indent="457200" latinLnBrk="1"/>
            <a:r>
              <a:rPr lang="en-US" altLang="zh-CN" dirty="0"/>
              <a:t>1992</a:t>
            </a:r>
            <a:r>
              <a:rPr lang="zh-CN" altLang="en-US" dirty="0"/>
              <a:t>年：发布</a:t>
            </a:r>
            <a:r>
              <a:rPr lang="en-US" altLang="zh-CN" dirty="0"/>
              <a:t>ORACLE </a:t>
            </a:r>
            <a:r>
              <a:rPr lang="zh-CN" altLang="en-US" dirty="0"/>
              <a:t>第</a:t>
            </a:r>
            <a:r>
              <a:rPr lang="en-US" altLang="zh-CN" dirty="0"/>
              <a:t>7</a:t>
            </a:r>
            <a:r>
              <a:rPr lang="zh-CN" altLang="en-US" dirty="0"/>
              <a:t>版，是</a:t>
            </a:r>
            <a:r>
              <a:rPr lang="en-US" altLang="zh-CN" dirty="0"/>
              <a:t>ORACLE</a:t>
            </a:r>
            <a:r>
              <a:rPr lang="zh-CN" altLang="en-US" dirty="0"/>
              <a:t>真正出色的产品</a:t>
            </a:r>
            <a:r>
              <a:rPr lang="en-US" altLang="zh-CN" dirty="0"/>
              <a:t>,</a:t>
            </a:r>
            <a:r>
              <a:rPr lang="zh-CN" altLang="en-US" dirty="0"/>
              <a:t>取得了巨大的成功；</a:t>
            </a:r>
            <a:endParaRPr lang="zh-CN" altLang="en-US" dirty="0"/>
          </a:p>
          <a:p>
            <a:pPr indent="457200" latinLnBrk="1"/>
            <a:r>
              <a:rPr lang="en-US" altLang="zh-CN" dirty="0"/>
              <a:t>1995</a:t>
            </a:r>
            <a:r>
              <a:rPr lang="zh-CN" altLang="en-US" dirty="0"/>
              <a:t>年：第一个 </a:t>
            </a:r>
            <a:r>
              <a:rPr lang="en-US" altLang="zh-CN" dirty="0"/>
              <a:t>64 </a:t>
            </a:r>
            <a:r>
              <a:rPr lang="zh-CN" altLang="en-US" dirty="0"/>
              <a:t>位关系数据库管理系统 </a:t>
            </a:r>
            <a:r>
              <a:rPr lang="en-US" altLang="zh-CN" dirty="0"/>
              <a:t>(RDBMS)</a:t>
            </a:r>
            <a:r>
              <a:rPr lang="zh-CN" altLang="en-US" dirty="0"/>
              <a:t>；</a:t>
            </a:r>
            <a:endParaRPr lang="zh-CN" altLang="en-US" dirty="0"/>
          </a:p>
          <a:p>
            <a:pPr indent="457200" latinLnBrk="1"/>
            <a:r>
              <a:rPr lang="en-US" altLang="zh-CN" dirty="0"/>
              <a:t>1996</a:t>
            </a:r>
            <a:r>
              <a:rPr lang="zh-CN" altLang="en-US" dirty="0"/>
              <a:t>年：发布了一个开放的、基于标准的、支持 </a:t>
            </a:r>
            <a:r>
              <a:rPr lang="en-US" altLang="zh-CN" dirty="0"/>
              <a:t>Web </a:t>
            </a:r>
            <a:r>
              <a:rPr lang="zh-CN" altLang="en-US" dirty="0"/>
              <a:t>的体系结构；</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p:cNvSpPr txBox="1"/>
          <p:nvPr/>
        </p:nvSpPr>
        <p:spPr>
          <a:xfrm>
            <a:off x="1806517" y="520699"/>
            <a:ext cx="8737658"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1997</a:t>
            </a:r>
            <a:r>
              <a:rPr lang="zh-CN" altLang="en-US"/>
              <a:t>年：</a:t>
            </a:r>
            <a:r>
              <a:rPr lang="en-US" altLang="zh-CN"/>
              <a:t>ORACLE</a:t>
            </a:r>
            <a:r>
              <a:rPr lang="zh-CN" altLang="en-US"/>
              <a:t>第</a:t>
            </a:r>
            <a:r>
              <a:rPr lang="en-US" altLang="zh-CN"/>
              <a:t>8</a:t>
            </a:r>
            <a:r>
              <a:rPr lang="zh-CN" altLang="en-US"/>
              <a:t>版发布，</a:t>
            </a:r>
            <a:r>
              <a:rPr lang="en-US" altLang="zh-CN"/>
              <a:t>ORACLE8</a:t>
            </a:r>
            <a:r>
              <a:rPr lang="zh-CN" altLang="en-US"/>
              <a:t>支持面向对象的开发及新的多媒体应用，这个版本也为支持</a:t>
            </a:r>
            <a:r>
              <a:rPr lang="en-US" altLang="zh-CN"/>
              <a:t>Internet</a:t>
            </a:r>
            <a:r>
              <a:rPr lang="zh-CN" altLang="en-US"/>
              <a:t>、网络计算等奠定了基础；</a:t>
            </a:r>
            <a:endParaRPr lang="zh-CN" altLang="en-US"/>
          </a:p>
          <a:p>
            <a:pPr indent="457200" latinLnBrk="1"/>
            <a:r>
              <a:rPr lang="en-US" altLang="zh-CN"/>
              <a:t>1999</a:t>
            </a:r>
            <a:r>
              <a:rPr lang="zh-CN" altLang="en-US"/>
              <a:t>年：第一个在应用开发工具中集成了</a:t>
            </a:r>
            <a:r>
              <a:rPr lang="en-US" altLang="zh-CN"/>
              <a:t>Java</a:t>
            </a:r>
            <a:r>
              <a:rPr lang="zh-CN" altLang="en-US"/>
              <a:t>和</a:t>
            </a:r>
            <a:r>
              <a:rPr lang="en-US" altLang="zh-CN"/>
              <a:t>XML</a:t>
            </a:r>
            <a:r>
              <a:rPr lang="zh-CN" altLang="en-US"/>
              <a:t>； </a:t>
            </a:r>
            <a:endParaRPr lang="zh-CN" altLang="en-US"/>
          </a:p>
          <a:p>
            <a:pPr indent="457200" latinLnBrk="1"/>
            <a:r>
              <a:rPr lang="en-US" altLang="zh-CN"/>
              <a:t>2001</a:t>
            </a:r>
            <a:r>
              <a:rPr lang="zh-CN" altLang="en-US"/>
              <a:t>年：在</a:t>
            </a:r>
            <a:r>
              <a:rPr lang="en-US" altLang="zh-CN"/>
              <a:t>ORACLE OpenWorld</a:t>
            </a:r>
            <a:r>
              <a:rPr lang="zh-CN" altLang="en-US"/>
              <a:t>大会中发布了</a:t>
            </a:r>
            <a:r>
              <a:rPr lang="en-US" altLang="zh-CN"/>
              <a:t>ORACLE 9i</a:t>
            </a:r>
            <a:r>
              <a:rPr lang="zh-CN" altLang="en-US"/>
              <a:t>，在</a:t>
            </a:r>
            <a:r>
              <a:rPr lang="en-US" altLang="zh-CN"/>
              <a:t>ORACLE 9i</a:t>
            </a:r>
            <a:r>
              <a:rPr lang="zh-CN" altLang="en-US"/>
              <a:t>的诸多新特性中，最重要的就是</a:t>
            </a:r>
            <a:r>
              <a:rPr lang="en-US" altLang="zh-CN"/>
              <a:t>Real Application Clusters</a:t>
            </a:r>
            <a:r>
              <a:rPr lang="zh-CN" altLang="en-US"/>
              <a:t>（</a:t>
            </a:r>
            <a:r>
              <a:rPr lang="en-US" altLang="zh-CN"/>
              <a:t>RAC</a:t>
            </a:r>
            <a:r>
              <a:rPr lang="zh-CN" altLang="en-US"/>
              <a:t>）；</a:t>
            </a:r>
            <a:endParaRPr lang="zh-CN" altLang="en-US"/>
          </a:p>
          <a:p>
            <a:pPr indent="457200" latinLnBrk="1"/>
            <a:r>
              <a:rPr lang="en-US" altLang="zh-CN"/>
              <a:t>2007</a:t>
            </a:r>
            <a:r>
              <a:rPr lang="zh-CN" altLang="en-US"/>
              <a:t>年：</a:t>
            </a:r>
            <a:r>
              <a:rPr lang="en-US" altLang="zh-CN"/>
              <a:t>Oracle 11g</a:t>
            </a:r>
            <a:r>
              <a:rPr lang="zh-CN" altLang="en-US"/>
              <a:t>正式发布，功能上大大加强。大幅提高了系统性能安全性，全新的</a:t>
            </a:r>
            <a:r>
              <a:rPr lang="en-US" altLang="zh-CN"/>
              <a:t>Data Guard</a:t>
            </a:r>
            <a:r>
              <a:rPr lang="zh-CN" altLang="en-US"/>
              <a:t>最大化了可用性</a:t>
            </a:r>
            <a:r>
              <a:rPr lang="en-US" altLang="zh-CN"/>
              <a:t>,</a:t>
            </a:r>
            <a:r>
              <a:rPr lang="zh-CN" altLang="en-US"/>
              <a:t>利用全新的高级数据压缩技术降低了数据存储的支出，明显缩短了应用程序测试环境部署及分析测试结果所花费的时间，增加了</a:t>
            </a:r>
            <a:r>
              <a:rPr lang="en-US" altLang="zh-CN"/>
              <a:t>RFID Tag</a:t>
            </a:r>
            <a:r>
              <a:rPr lang="zh-CN" altLang="en-US"/>
              <a:t>、</a:t>
            </a:r>
            <a:r>
              <a:rPr lang="en-US" altLang="zh-CN"/>
              <a:t>DICOM</a:t>
            </a:r>
            <a:r>
              <a:rPr lang="zh-CN" altLang="en-US"/>
              <a:t>医学图像、</a:t>
            </a:r>
            <a:r>
              <a:rPr lang="en-US" altLang="zh-CN"/>
              <a:t>3D</a:t>
            </a:r>
            <a:r>
              <a:rPr lang="zh-CN" altLang="en-US"/>
              <a:t>空间等重要数据类型的支持，加强了对</a:t>
            </a:r>
            <a:r>
              <a:rPr lang="en-US" altLang="zh-CN"/>
              <a:t>Binary XML</a:t>
            </a:r>
            <a:r>
              <a:rPr lang="zh-CN" altLang="en-US"/>
              <a:t>的支持和性能优化；</a:t>
            </a:r>
            <a:endParaRPr lang="zh-CN" altLang="en-US"/>
          </a:p>
          <a:p>
            <a:pPr indent="457200" latinLnBrk="1"/>
            <a:r>
              <a:rPr lang="en-US" altLang="zh-CN"/>
              <a:t>2008</a:t>
            </a:r>
            <a:r>
              <a:rPr lang="zh-CN" altLang="en-US"/>
              <a:t>年：</a:t>
            </a:r>
            <a:r>
              <a:rPr lang="en-US" altLang="zh-CN"/>
              <a:t>Oracle</a:t>
            </a:r>
            <a:r>
              <a:rPr lang="zh-CN" altLang="en-US"/>
              <a:t>宣布收购项目组合以及管理软件的供应商</a:t>
            </a:r>
            <a:r>
              <a:rPr lang="en-US" altLang="zh-CN"/>
              <a:t>Primavera </a:t>
            </a:r>
            <a:r>
              <a:rPr lang="zh-CN" altLang="en-US"/>
              <a:t>软件公司；</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p:cNvSpPr txBox="1"/>
          <p:nvPr/>
        </p:nvSpPr>
        <p:spPr>
          <a:xfrm>
            <a:off x="1727171" y="1348835"/>
            <a:ext cx="8737658"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a:t>2009</a:t>
            </a:r>
            <a:r>
              <a:rPr lang="zh-CN" altLang="en-US"/>
              <a:t>年：</a:t>
            </a:r>
            <a:r>
              <a:rPr lang="en-US" altLang="zh-CN"/>
              <a:t>Oracle</a:t>
            </a:r>
            <a:r>
              <a:rPr lang="zh-CN" altLang="en-US"/>
              <a:t>收购</a:t>
            </a:r>
            <a:r>
              <a:rPr lang="en-US" altLang="zh-CN"/>
              <a:t>Sun Microsystems</a:t>
            </a:r>
            <a:r>
              <a:rPr lang="zh-CN" altLang="en-US"/>
              <a:t>，</a:t>
            </a:r>
            <a:r>
              <a:rPr lang="en-US" altLang="zh-CN"/>
              <a:t>Sun</a:t>
            </a:r>
            <a:r>
              <a:rPr lang="zh-CN" altLang="en-US"/>
              <a:t>被甲骨文接管却无论对 </a:t>
            </a:r>
            <a:r>
              <a:rPr lang="en-US" altLang="zh-CN"/>
              <a:t>Java </a:t>
            </a:r>
            <a:r>
              <a:rPr lang="zh-CN" altLang="en-US"/>
              <a:t>还是 </a:t>
            </a:r>
            <a:r>
              <a:rPr lang="en-US" altLang="zh-CN"/>
              <a:t>IT </a:t>
            </a:r>
            <a:r>
              <a:rPr lang="zh-CN" altLang="en-US"/>
              <a:t>业界都是十分有益的；</a:t>
            </a:r>
            <a:endParaRPr lang="zh-CN" altLang="en-US"/>
          </a:p>
          <a:p>
            <a:pPr indent="457200" latinLnBrk="1"/>
            <a:r>
              <a:rPr lang="en-US" altLang="zh-CN"/>
              <a:t>2013</a:t>
            </a:r>
            <a:r>
              <a:rPr lang="zh-CN" altLang="en-US"/>
              <a:t>年：</a:t>
            </a:r>
            <a:r>
              <a:rPr lang="en-US" altLang="zh-CN"/>
              <a:t>Oracle Database 12c</a:t>
            </a:r>
            <a:r>
              <a:rPr lang="zh-CN" altLang="en-US"/>
              <a:t>正式发布；</a:t>
            </a:r>
            <a:endParaRPr lang="zh-CN" altLang="en-US"/>
          </a:p>
          <a:p>
            <a:pPr indent="457200" latinLnBrk="1"/>
            <a:r>
              <a:rPr lang="en-US" altLang="zh-CN"/>
              <a:t>2019</a:t>
            </a:r>
            <a:r>
              <a:rPr lang="zh-CN" altLang="en-US"/>
              <a:t>年：</a:t>
            </a:r>
            <a:r>
              <a:rPr lang="en-US" altLang="zh-CN"/>
              <a:t>Oracle Database 19c</a:t>
            </a:r>
            <a:r>
              <a:rPr lang="zh-CN" altLang="en-US"/>
              <a:t>，目前最新的长期支持版本，拥有超高水平的版本稳定性以及超长的支持和错误修复支持周期。</a:t>
            </a:r>
            <a:endParaRPr lang="zh-CN" altLang="en-US"/>
          </a:p>
          <a:p>
            <a:pPr indent="457200" latinLnBrk="1"/>
            <a:r>
              <a:rPr lang="en-US" altLang="zh-CN"/>
              <a:t>2022</a:t>
            </a:r>
            <a:r>
              <a:rPr lang="zh-CN" altLang="en-US"/>
              <a:t>年：</a:t>
            </a:r>
            <a:r>
              <a:rPr lang="en-US" altLang="zh-CN"/>
              <a:t>Oracle Database 21c</a:t>
            </a:r>
            <a:r>
              <a:rPr lang="zh-CN" altLang="en-US"/>
              <a:t>发布，该版本为创新版，已生产可用，包括面向数据库中 </a:t>
            </a:r>
            <a:r>
              <a:rPr lang="en-US" altLang="zh-CN"/>
              <a:t>JavaScript </a:t>
            </a:r>
            <a:r>
              <a:rPr lang="zh-CN" altLang="en-US"/>
              <a:t>和区块链表的多模支持，以及多负载优化等。</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p:cNvSpPr txBox="1"/>
          <p:nvPr/>
        </p:nvSpPr>
        <p:spPr>
          <a:xfrm>
            <a:off x="1671619" y="549275"/>
            <a:ext cx="892305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2.1.2 Oracle 19c</a:t>
            </a:r>
            <a:r>
              <a:rPr lang="zh-CN" altLang="en-US" b="1" dirty="0"/>
              <a:t>版本介绍</a:t>
            </a:r>
            <a:endParaRPr lang="zh-CN" altLang="zh-CN" b="1" dirty="0"/>
          </a:p>
          <a:p>
            <a:pPr indent="457200" latinLnBrk="1"/>
            <a:r>
              <a:rPr lang="en-US" altLang="zh-CN" dirty="0"/>
              <a:t>Oracle 19c</a:t>
            </a:r>
            <a:r>
              <a:rPr lang="zh-CN" altLang="en-US" dirty="0"/>
              <a:t>是目前（</a:t>
            </a:r>
            <a:r>
              <a:rPr lang="en-US" altLang="zh-CN" dirty="0"/>
              <a:t>2023</a:t>
            </a:r>
            <a:r>
              <a:rPr lang="zh-CN" altLang="en-US" dirty="0"/>
              <a:t>年）最新的“长期支持”版本，意味着</a:t>
            </a:r>
            <a:r>
              <a:rPr lang="en-US" altLang="zh-CN" dirty="0"/>
              <a:t>Oracle Database 19c</a:t>
            </a:r>
            <a:r>
              <a:rPr lang="zh-CN" altLang="en-US" dirty="0"/>
              <a:t>提供</a:t>
            </a:r>
            <a:r>
              <a:rPr lang="en-US" altLang="zh-CN" dirty="0"/>
              <a:t>5</a:t>
            </a:r>
            <a:r>
              <a:rPr lang="zh-CN" altLang="en-US" dirty="0"/>
              <a:t>年的高级支持</a:t>
            </a:r>
            <a:r>
              <a:rPr lang="en-US" altLang="zh-CN" dirty="0"/>
              <a:t>(</a:t>
            </a:r>
            <a:r>
              <a:rPr lang="zh-CN" altLang="en-US" dirty="0"/>
              <a:t>截止到</a:t>
            </a:r>
            <a:r>
              <a:rPr lang="en-US" altLang="zh-CN" dirty="0"/>
              <a:t>2024</a:t>
            </a:r>
            <a:r>
              <a:rPr lang="zh-CN" altLang="en-US" dirty="0"/>
              <a:t>年</a:t>
            </a:r>
            <a:r>
              <a:rPr lang="en-US" altLang="zh-CN" dirty="0"/>
              <a:t>4</a:t>
            </a:r>
            <a:r>
              <a:rPr lang="zh-CN" altLang="en-US" dirty="0"/>
              <a:t>月</a:t>
            </a:r>
            <a:r>
              <a:rPr lang="en-US" altLang="zh-CN" dirty="0"/>
              <a:t>)</a:t>
            </a:r>
            <a:r>
              <a:rPr lang="zh-CN" altLang="en-US" dirty="0"/>
              <a:t>和至少</a:t>
            </a:r>
            <a:r>
              <a:rPr lang="en-US" altLang="zh-CN" dirty="0"/>
              <a:t>3</a:t>
            </a:r>
            <a:r>
              <a:rPr lang="zh-CN" altLang="en-US" dirty="0"/>
              <a:t>年的延长支持</a:t>
            </a:r>
            <a:r>
              <a:rPr lang="en-US" altLang="zh-CN" dirty="0"/>
              <a:t>(</a:t>
            </a:r>
            <a:r>
              <a:rPr lang="zh-CN" altLang="en-US" dirty="0"/>
              <a:t>截至</a:t>
            </a:r>
            <a:r>
              <a:rPr lang="en-US" altLang="zh-CN" dirty="0"/>
              <a:t>2027</a:t>
            </a:r>
            <a:r>
              <a:rPr lang="zh-CN" altLang="en-US" dirty="0"/>
              <a:t>年</a:t>
            </a:r>
            <a:r>
              <a:rPr lang="en-US" altLang="zh-CN" dirty="0"/>
              <a:t>4</a:t>
            </a:r>
            <a:r>
              <a:rPr lang="zh-CN" altLang="en-US" dirty="0"/>
              <a:t>月</a:t>
            </a:r>
            <a:r>
              <a:rPr lang="en-US" altLang="zh-CN" dirty="0"/>
              <a:t>)</a:t>
            </a:r>
            <a:r>
              <a:rPr lang="zh-CN" altLang="en-US" dirty="0"/>
              <a:t>。</a:t>
            </a:r>
            <a:r>
              <a:rPr lang="en-US" altLang="zh-CN" dirty="0"/>
              <a:t>Oracle 19c</a:t>
            </a:r>
            <a:r>
              <a:rPr lang="zh-CN" altLang="en-US" dirty="0"/>
              <a:t>从应用开发、大数据和数据仓库等方面进行了改进，使得</a:t>
            </a:r>
            <a:r>
              <a:rPr lang="en-US" altLang="zh-CN" dirty="0"/>
              <a:t>Oracle 19c</a:t>
            </a:r>
            <a:r>
              <a:rPr lang="zh-CN" altLang="en-US" dirty="0"/>
              <a:t>版本比之前版本的可用性、安全性得到了提升，同时新增了相关的参数、数据字典用于对新功能进行支持。 比如放宽了多种数据类型长度的限制，提升了</a:t>
            </a:r>
            <a:r>
              <a:rPr lang="en-US" altLang="zh-CN" dirty="0"/>
              <a:t>PL/SQL</a:t>
            </a:r>
            <a:r>
              <a:rPr lang="zh-CN" altLang="en-US" dirty="0"/>
              <a:t>性能。</a:t>
            </a:r>
            <a:r>
              <a:rPr lang="en-US" altLang="zh-CN" dirty="0"/>
              <a:t>19c</a:t>
            </a:r>
            <a:r>
              <a:rPr lang="zh-CN" altLang="en-US" dirty="0"/>
              <a:t>版本中对分区进行了较大改进，比如支持在线移动分区、多分区并行操作、构建分区级的索引等。</a:t>
            </a:r>
            <a:r>
              <a:rPr lang="en-US" altLang="zh-CN" dirty="0"/>
              <a:t>19c</a:t>
            </a:r>
            <a:r>
              <a:rPr lang="zh-CN" altLang="en-US" dirty="0"/>
              <a:t>版本中，通过模拟智能索引思路，引入了自动化索引创建和实施技术，提高了索引的使用效率。</a:t>
            </a:r>
            <a:r>
              <a:rPr lang="en-US" altLang="zh-CN" dirty="0"/>
              <a:t>Oracle 19c</a:t>
            </a:r>
            <a:r>
              <a:rPr lang="zh-CN" altLang="en-US" dirty="0"/>
              <a:t>数据库系统改进了</a:t>
            </a:r>
            <a:r>
              <a:rPr lang="en-US" altLang="zh-CN" dirty="0"/>
              <a:t>Adaptive</a:t>
            </a:r>
            <a:r>
              <a:rPr lang="zh-CN" altLang="en-US" dirty="0"/>
              <a:t>执行计划功能，将实际运行过程中读取的结果，作为进一步执行计划判断的输入。同时</a:t>
            </a:r>
            <a:r>
              <a:rPr lang="en-US" altLang="zh-CN" dirty="0"/>
              <a:t>Oracle 19c</a:t>
            </a:r>
            <a:r>
              <a:rPr lang="zh-CN" altLang="en-US" dirty="0"/>
              <a:t>对数据的利用率情况进行分析，提供“数据库热图”功能，为用户提供哪些数据是最“热”的信息。</a:t>
            </a:r>
            <a:endParaRPr lang="zh-CN" altLang="zh-C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277910" y="3429000"/>
            <a:ext cx="2057222" cy="1809652"/>
            <a:chOff x="5198984" y="1169522"/>
            <a:chExt cx="2057222" cy="1809652"/>
          </a:xfrm>
        </p:grpSpPr>
        <p:sp>
          <p:nvSpPr>
            <p:cNvPr id="11" name="矩形 10"/>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5549930" y="3972975"/>
            <a:ext cx="5857694" cy="830997"/>
          </a:xfrm>
          <a:prstGeom prst="rect">
            <a:avLst/>
          </a:prstGeom>
        </p:spPr>
        <p:txBody>
          <a:bodyPr wrap="none">
            <a:spAutoFit/>
          </a:bodyPr>
          <a:lstStyle/>
          <a:p>
            <a:r>
              <a:rPr lang="en-US" altLang="zh-CN" sz="4800" b="1"/>
              <a:t>Oracle</a:t>
            </a:r>
            <a:r>
              <a:rPr lang="zh-CN" altLang="en-US" sz="4800" b="1"/>
              <a:t>体系结构概述</a:t>
            </a:r>
            <a:endParaRPr lang="zh-CN" altLang="zh-CN" sz="4800" b="1" dirty="0"/>
          </a:p>
        </p:txBody>
      </p:sp>
      <p:sp>
        <p:nvSpPr>
          <p:cNvPr id="17" name="文本框 16"/>
          <p:cNvSpPr txBox="1"/>
          <p:nvPr/>
        </p:nvSpPr>
        <p:spPr>
          <a:xfrm>
            <a:off x="25905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cSld>
  <p:clrMapOvr>
    <a:masterClrMapping/>
  </p:clrMapOvr>
</p:sld>
</file>

<file path=ppt/tags/tag1.xml><?xml version="1.0" encoding="utf-8"?>
<p:tagLst xmlns:p="http://schemas.openxmlformats.org/presentationml/2006/main">
  <p:tag name="commondata" val="eyJjb3VudCI6MSwiaGRpZCI6IjQ2ZjVjYTFkNTMxZjRkN2ZjMjlhYzgzYWQ5ZDcyZDFhIiwidXNlckNvdW50Ijox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3067</Words>
  <Application>WPS 演示</Application>
  <PresentationFormat>宽屏</PresentationFormat>
  <Paragraphs>93</Paragraphs>
  <Slides>20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Arial</vt:lpstr>
      <vt:lpstr>宋体</vt:lpstr>
      <vt:lpstr>Wingdings</vt:lpstr>
      <vt:lpstr>站酷小薇LOGO体</vt:lpstr>
      <vt:lpstr>微软雅黑</vt:lpstr>
      <vt:lpstr>幼圆</vt:lpstr>
      <vt:lpstr>Arial Unicode MS</vt:lpstr>
      <vt:lpstr>Calibri</vt:lpstr>
      <vt:lpstr>Times New Roman</vt:lpstr>
      <vt:lpstr>隶书</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Oracle数据库管理与应用</dc:title>
  <dc:creator>Administrator</dc:creator>
  <cp:lastModifiedBy>Administrator</cp:lastModifiedBy>
  <cp:revision>655</cp:revision>
  <dcterms:created xsi:type="dcterms:W3CDTF">2020-06-26T11:31:00Z</dcterms:created>
  <dcterms:modified xsi:type="dcterms:W3CDTF">2024-01-08T03:07:52Z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KSOTemplateUUID">
    <vt:lpwstr>v1.0_mb_s+3ElstvPcfk5zy2frAFoQ==</vt:lpwstr>
  </property>
  <property fmtid="{D5CDD505-2E9C-101B-9397-08002B2CF9AE}" pid="4" name="ICV">
    <vt:lpwstr>B4BD92F01CAB47A09DAC8609648CF308_12</vt:lpwstr>
  </property>
</Properties>
</file>