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365" r:id="rId3"/>
    <p:sldId id="292" r:id="rId4"/>
    <p:sldId id="290" r:id="rId5"/>
    <p:sldId id="535" r:id="rId6"/>
    <p:sldId id="567" r:id="rId7"/>
    <p:sldId id="568" r:id="rId8"/>
    <p:sldId id="537" r:id="rId9"/>
    <p:sldId id="538" r:id="rId10"/>
    <p:sldId id="556" r:id="rId11"/>
    <p:sldId id="569" r:id="rId12"/>
    <p:sldId id="544" r:id="rId13"/>
    <p:sldId id="545" r:id="rId14"/>
    <p:sldId id="570" r:id="rId15"/>
    <p:sldId id="547" r:id="rId16"/>
    <p:sldId id="571" r:id="rId17"/>
    <p:sldId id="548" r:id="rId18"/>
    <p:sldId id="572" r:id="rId19"/>
    <p:sldId id="286"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FECB4D8-DB02-4DC6-A0A2-4F2EBAE1DC90}" styleName="中度样式 1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92" autoAdjust="0"/>
    <p:restoredTop sz="94660"/>
  </p:normalViewPr>
  <p:slideViewPr>
    <p:cSldViewPr snapToGrid="0">
      <p:cViewPr varScale="1">
        <p:scale>
          <a:sx n="87" d="100"/>
          <a:sy n="87" d="100"/>
        </p:scale>
        <p:origin x="114" y="15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2024/1/8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1081091" y="4186262"/>
            <a:ext cx="10258425" cy="1015663"/>
          </a:xfrm>
          <a:prstGeom prst="rect">
            <a:avLst/>
          </a:prstGeom>
          <a:noFill/>
        </p:spPr>
        <p:txBody>
          <a:bodyPr wrap="square" rtlCol="0">
            <a:spAutoFit/>
          </a:bodyPr>
          <a:lstStyle/>
          <a:p>
            <a:pPr algn="ctr"/>
            <a:r>
              <a:rPr lang="zh-CN" altLang="zh-CN" sz="6000" b="1" dirty="0">
                <a:solidFill>
                  <a:schemeClr val="bg1"/>
                </a:solidFill>
                <a:latin typeface="微软雅黑" panose="020B0503020204020204" pitchFamily="34" charset="-122"/>
                <a:ea typeface="微软雅黑" panose="020B0503020204020204" pitchFamily="34" charset="-122"/>
              </a:rPr>
              <a:t>第</a:t>
            </a:r>
            <a:r>
              <a:rPr lang="en-US" altLang="zh-CN" sz="6000" b="1" dirty="0">
                <a:solidFill>
                  <a:schemeClr val="bg1"/>
                </a:solidFill>
                <a:latin typeface="微软雅黑" panose="020B0503020204020204" pitchFamily="34" charset="-122"/>
                <a:ea typeface="微软雅黑" panose="020B0503020204020204" pitchFamily="34" charset="-122"/>
              </a:rPr>
              <a:t>9</a:t>
            </a:r>
            <a:r>
              <a:rPr lang="zh-CN" altLang="zh-CN" sz="6000" b="1" dirty="0">
                <a:solidFill>
                  <a:schemeClr val="bg1"/>
                </a:solidFill>
                <a:latin typeface="微软雅黑" panose="020B0503020204020204" pitchFamily="34" charset="-122"/>
                <a:ea typeface="微软雅黑" panose="020B0503020204020204" pitchFamily="34" charset="-122"/>
              </a:rPr>
              <a:t>章</a:t>
            </a:r>
            <a:r>
              <a:rPr lang="en-US" altLang="zh-CN" sz="6000" b="1" dirty="0">
                <a:solidFill>
                  <a:schemeClr val="bg1"/>
                </a:solidFill>
                <a:latin typeface="微软雅黑" panose="020B0503020204020204" pitchFamily="34" charset="-122"/>
                <a:ea typeface="微软雅黑" panose="020B0503020204020204" pitchFamily="34" charset="-122"/>
              </a:rPr>
              <a:t>  </a:t>
            </a:r>
            <a:r>
              <a:rPr lang="zh-CN" altLang="en-US" sz="6000" b="1" dirty="0">
                <a:solidFill>
                  <a:schemeClr val="bg1"/>
                </a:solidFill>
                <a:latin typeface="微软雅黑" panose="020B0503020204020204" pitchFamily="34" charset="-122"/>
                <a:ea typeface="微软雅黑" panose="020B0503020204020204" pitchFamily="34" charset="-122"/>
              </a:rPr>
              <a:t>闪回技术</a:t>
            </a:r>
            <a:endParaRPr lang="zh-CN" altLang="zh-CN" sz="6000" b="1"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529207"/>
            <a:ext cx="10105840"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9.2.2 </a:t>
            </a:r>
            <a:r>
              <a:rPr lang="zh-CN" altLang="en-US" b="1" dirty="0"/>
              <a:t> 闪回版本查询</a:t>
            </a:r>
            <a:endParaRPr lang="en-US" altLang="zh-CN" b="1" dirty="0"/>
          </a:p>
          <a:p>
            <a:pPr indent="457200" latinLnBrk="1"/>
            <a:r>
              <a:rPr lang="zh-CN" altLang="en-US" dirty="0"/>
              <a:t>闪回版本查询可以对查询提交后的数据进行审核。查询方法是在</a:t>
            </a:r>
            <a:r>
              <a:rPr lang="en-US" altLang="zh-CN" dirty="0"/>
              <a:t>select</a:t>
            </a:r>
            <a:r>
              <a:rPr lang="zh-CN" altLang="en-US" dirty="0"/>
              <a:t>语句中使用</a:t>
            </a:r>
            <a:r>
              <a:rPr lang="en-US" altLang="zh-CN" dirty="0"/>
              <a:t>version between</a:t>
            </a:r>
            <a:r>
              <a:rPr lang="zh-CN" altLang="en-US" dirty="0"/>
              <a:t>子句。</a:t>
            </a:r>
          </a:p>
          <a:p>
            <a:pPr indent="457200" latinLnBrk="1"/>
            <a:r>
              <a:rPr lang="zh-CN" altLang="en-US" dirty="0"/>
              <a:t>利用闪回版本查询，可以查看一行记录在一段时间内的变化情况，即一行记录的多个提交的版本信息，从而可以实现数据的行级恢复。</a:t>
            </a:r>
          </a:p>
          <a:p>
            <a:pPr indent="457200" latinLnBrk="1"/>
            <a:r>
              <a:rPr lang="zh-CN" altLang="en-US" dirty="0"/>
              <a:t>基本语法格式为：</a:t>
            </a:r>
          </a:p>
          <a:p>
            <a:pPr indent="457200" latinLnBrk="1"/>
            <a:r>
              <a:rPr lang="en-US" altLang="zh-CN" dirty="0"/>
              <a:t>SELECT </a:t>
            </a:r>
            <a:r>
              <a:rPr lang="en-US" altLang="zh-CN" dirty="0" err="1"/>
              <a:t>column_name</a:t>
            </a:r>
            <a:r>
              <a:rPr lang="en-US" altLang="zh-CN" dirty="0"/>
              <a:t>[,…] FROM </a:t>
            </a:r>
            <a:r>
              <a:rPr lang="en-US" altLang="zh-CN" dirty="0" err="1"/>
              <a:t>table_name</a:t>
            </a:r>
            <a:endParaRPr lang="en-US" altLang="zh-CN" dirty="0"/>
          </a:p>
          <a:p>
            <a:pPr indent="457200" latinLnBrk="1"/>
            <a:r>
              <a:rPr lang="en-US" altLang="zh-CN" dirty="0"/>
              <a:t>[VERSIONS BETWEEN SCN|TIMESTAMP</a:t>
            </a:r>
          </a:p>
          <a:p>
            <a:pPr indent="457200" latinLnBrk="1"/>
            <a:r>
              <a:rPr lang="en-US" altLang="zh-CN" dirty="0" err="1"/>
              <a:t>MINVALUE|expression</a:t>
            </a:r>
            <a:r>
              <a:rPr lang="en-US" altLang="zh-CN" dirty="0"/>
              <a:t> AND </a:t>
            </a:r>
            <a:r>
              <a:rPr lang="en-US" altLang="zh-CN" dirty="0" err="1"/>
              <a:t>MAXVALUE|expression</a:t>
            </a:r>
            <a:r>
              <a:rPr lang="en-US" altLang="zh-CN" dirty="0"/>
              <a:t>]</a:t>
            </a:r>
          </a:p>
          <a:p>
            <a:pPr indent="457200" latinLnBrk="1"/>
            <a:r>
              <a:rPr lang="en-US" altLang="zh-CN" dirty="0"/>
              <a:t>[AS OF SCN|TIMESTAMP expression]</a:t>
            </a:r>
          </a:p>
          <a:p>
            <a:pPr indent="457200" latinLnBrk="1"/>
            <a:r>
              <a:rPr lang="en-US" altLang="zh-CN" dirty="0"/>
              <a:t>WHERE condition</a:t>
            </a:r>
          </a:p>
        </p:txBody>
      </p:sp>
    </p:spTree>
    <p:extLst>
      <p:ext uri="{BB962C8B-B14F-4D97-AF65-F5344CB8AC3E}">
        <p14:creationId xmlns:p14="http://schemas.microsoft.com/office/powerpoint/2010/main" val="25798553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549275"/>
            <a:ext cx="10105840"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9.2.3 </a:t>
            </a:r>
            <a:r>
              <a:rPr lang="zh-CN" altLang="en-US" b="1" dirty="0"/>
              <a:t> 闪回事务查询</a:t>
            </a:r>
            <a:endParaRPr lang="en-US" altLang="zh-CN" b="1" dirty="0"/>
          </a:p>
          <a:p>
            <a:pPr indent="457200" latinLnBrk="1"/>
            <a:r>
              <a:rPr lang="zh-CN" altLang="en-US" dirty="0"/>
              <a:t>闪回事务保存在表</a:t>
            </a:r>
            <a:r>
              <a:rPr lang="en-US" altLang="zh-CN" dirty="0"/>
              <a:t>FLASHBACK_TRANSATION_QUERY</a:t>
            </a:r>
            <a:r>
              <a:rPr lang="zh-CN" altLang="en-US" dirty="0"/>
              <a:t>中，对已经提交的事务，也可以通过闪回事务查询回滚段中存储的事务信息。闪回事务查询提供了一种查看事务级数据库变化的方法。也可以将闪回事务查询与闪回版本查询相结合，先利用闪回版本查询获取事务</a:t>
            </a:r>
            <a:r>
              <a:rPr lang="en-US" altLang="zh-CN" dirty="0"/>
              <a:t>ID</a:t>
            </a:r>
            <a:r>
              <a:rPr lang="zh-CN" altLang="en-US" dirty="0"/>
              <a:t>及事务操作结果，然后利用事务</a:t>
            </a:r>
            <a:r>
              <a:rPr lang="en-US" altLang="zh-CN" dirty="0"/>
              <a:t>ID</a:t>
            </a:r>
            <a:r>
              <a:rPr lang="zh-CN" altLang="en-US" dirty="0"/>
              <a:t>查询事务的详细操作信息。</a:t>
            </a:r>
          </a:p>
          <a:p>
            <a:pPr indent="457200" latinLnBrk="1"/>
            <a:r>
              <a:rPr lang="zh-CN" altLang="en-US" dirty="0"/>
              <a:t>已经提交的事务，通过闪回事务查询。</a:t>
            </a:r>
          </a:p>
          <a:p>
            <a:pPr indent="457200" latinLnBrk="1"/>
            <a:r>
              <a:rPr lang="en-US" altLang="zh-CN" dirty="0"/>
              <a:t>SQL&gt;CONNECT sys /</a:t>
            </a:r>
            <a:r>
              <a:rPr lang="en-US" altLang="zh-CN" dirty="0" err="1"/>
              <a:t>zzuli</a:t>
            </a:r>
            <a:r>
              <a:rPr lang="en-US" altLang="zh-CN" dirty="0"/>
              <a:t> AS </a:t>
            </a:r>
            <a:r>
              <a:rPr lang="en-US" altLang="zh-CN" dirty="0" err="1"/>
              <a:t>sysdba</a:t>
            </a:r>
            <a:endParaRPr lang="en-US" altLang="zh-CN" dirty="0"/>
          </a:p>
          <a:p>
            <a:pPr indent="457200" latinLnBrk="1"/>
            <a:r>
              <a:rPr lang="en-US" altLang="zh-CN" dirty="0"/>
              <a:t>SQL&gt;select </a:t>
            </a:r>
            <a:r>
              <a:rPr lang="en-US" altLang="zh-CN" dirty="0" err="1"/>
              <a:t>table_name</a:t>
            </a:r>
            <a:r>
              <a:rPr lang="en-US" altLang="zh-CN" dirty="0"/>
              <a:t>, </a:t>
            </a:r>
            <a:r>
              <a:rPr lang="en-US" altLang="zh-CN" dirty="0" err="1"/>
              <a:t>undo_sql</a:t>
            </a:r>
            <a:r>
              <a:rPr lang="en-US" altLang="zh-CN" dirty="0"/>
              <a:t> from </a:t>
            </a:r>
            <a:r>
              <a:rPr lang="en-US" altLang="zh-CN" dirty="0" err="1"/>
              <a:t>flashback_transaction_query</a:t>
            </a:r>
            <a:r>
              <a:rPr lang="en-US" altLang="zh-CN" dirty="0"/>
              <a:t> where </a:t>
            </a:r>
            <a:r>
              <a:rPr lang="en-US" altLang="zh-CN" dirty="0" err="1"/>
              <a:t>rownum</a:t>
            </a:r>
            <a:r>
              <a:rPr lang="en-US" altLang="zh-CN" dirty="0"/>
              <a:t>&lt;5;</a:t>
            </a:r>
          </a:p>
          <a:p>
            <a:pPr indent="457200" latinLnBrk="1"/>
            <a:r>
              <a:rPr lang="zh-CN" altLang="en-US" dirty="0"/>
              <a:t>其中，</a:t>
            </a:r>
            <a:r>
              <a:rPr lang="en-US" altLang="zh-CN" dirty="0" err="1"/>
              <a:t>table_name</a:t>
            </a:r>
            <a:r>
              <a:rPr lang="zh-CN" altLang="en-US" dirty="0"/>
              <a:t>表示事务涉及的表名，</a:t>
            </a:r>
            <a:r>
              <a:rPr lang="en-US" altLang="zh-CN" dirty="0" err="1"/>
              <a:t>undo_sql</a:t>
            </a:r>
            <a:r>
              <a:rPr lang="zh-CN" altLang="en-US" dirty="0"/>
              <a:t>表示撤销事务所要执行的</a:t>
            </a:r>
            <a:r>
              <a:rPr lang="en-US" altLang="zh-CN" dirty="0"/>
              <a:t>SQL</a:t>
            </a:r>
            <a:r>
              <a:rPr lang="zh-CN" altLang="en-US" dirty="0"/>
              <a:t>语句。</a:t>
            </a:r>
          </a:p>
          <a:p>
            <a:pPr indent="457200" latinLnBrk="1"/>
            <a:endParaRPr lang="zh-CN" altLang="en-US" dirty="0"/>
          </a:p>
        </p:txBody>
      </p:sp>
    </p:spTree>
    <p:extLst>
      <p:ext uri="{BB962C8B-B14F-4D97-AF65-F5344CB8AC3E}">
        <p14:creationId xmlns:p14="http://schemas.microsoft.com/office/powerpoint/2010/main" val="34192752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935002"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978417" y="3972975"/>
            <a:ext cx="5291833" cy="830997"/>
          </a:xfrm>
          <a:prstGeom prst="rect">
            <a:avLst/>
          </a:prstGeom>
        </p:spPr>
        <p:txBody>
          <a:bodyPr wrap="none">
            <a:spAutoFit/>
          </a:bodyPr>
          <a:lstStyle/>
          <a:p>
            <a:r>
              <a:rPr lang="zh-CN" altLang="en-US" sz="4800" b="1" dirty="0"/>
              <a:t> 闪回错误恢复技术</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247636"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7951262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549275"/>
            <a:ext cx="8677207"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9.3.1 </a:t>
            </a:r>
            <a:r>
              <a:rPr lang="zh-CN" altLang="en-US" b="1" dirty="0"/>
              <a:t> 闪回数据库</a:t>
            </a:r>
            <a:endParaRPr lang="zh-CN" altLang="zh-CN" b="1" dirty="0"/>
          </a:p>
          <a:p>
            <a:pPr indent="457200" latinLnBrk="1"/>
            <a:r>
              <a:rPr lang="zh-CN" altLang="en-US" dirty="0"/>
              <a:t>使用闪回数据库可以快速将</a:t>
            </a:r>
            <a:r>
              <a:rPr lang="en-US" altLang="zh-CN" dirty="0"/>
              <a:t>ORACLE</a:t>
            </a:r>
            <a:r>
              <a:rPr lang="zh-CN" altLang="en-US" dirty="0"/>
              <a:t>数据库恢复到以前的某个时间。</a:t>
            </a:r>
          </a:p>
          <a:p>
            <a:pPr indent="457200" latinLnBrk="1"/>
            <a:r>
              <a:rPr lang="zh-CN" altLang="en-US" dirty="0"/>
              <a:t>要使用闪回数据库，必须首先配置闪回恢复区，包括对</a:t>
            </a:r>
            <a:r>
              <a:rPr lang="en-US" altLang="zh-CN" dirty="0" err="1"/>
              <a:t>db_recovery_file_dest</a:t>
            </a:r>
            <a:r>
              <a:rPr lang="zh-CN" altLang="en-US" dirty="0"/>
              <a:t>进行恢复区位置配置，以及对</a:t>
            </a:r>
            <a:r>
              <a:rPr lang="en-US" altLang="zh-CN" dirty="0" err="1"/>
              <a:t>db_recovery_file_dest_size</a:t>
            </a:r>
            <a:r>
              <a:rPr lang="zh-CN" altLang="en-US" dirty="0"/>
              <a:t>进行恢复区大小配置。</a:t>
            </a:r>
          </a:p>
          <a:p>
            <a:pPr indent="457200" latinLnBrk="1"/>
            <a:r>
              <a:rPr lang="zh-CN" altLang="en-US" dirty="0"/>
              <a:t>接着在</a:t>
            </a:r>
            <a:r>
              <a:rPr lang="en-US" altLang="zh-CN" dirty="0"/>
              <a:t>SQL*PLUS</a:t>
            </a:r>
            <a:r>
              <a:rPr lang="zh-CN" altLang="en-US" dirty="0"/>
              <a:t>中配置闪回数据库。</a:t>
            </a:r>
            <a:endParaRPr lang="en-US" altLang="zh-CN" dirty="0"/>
          </a:p>
          <a:p>
            <a:pPr indent="457200" latinLnBrk="1"/>
            <a:r>
              <a:rPr lang="en-US" altLang="zh-CN" dirty="0"/>
              <a:t>SQL&gt;CONNECT sys /</a:t>
            </a:r>
            <a:r>
              <a:rPr lang="en-US" altLang="zh-CN" dirty="0" err="1"/>
              <a:t>zzuli</a:t>
            </a:r>
            <a:r>
              <a:rPr lang="en-US" altLang="zh-CN" dirty="0"/>
              <a:t> AS </a:t>
            </a:r>
            <a:r>
              <a:rPr lang="en-US" altLang="zh-CN" dirty="0" err="1"/>
              <a:t>sysdba</a:t>
            </a:r>
            <a:endParaRPr lang="en-US" altLang="zh-CN" dirty="0"/>
          </a:p>
          <a:p>
            <a:pPr indent="457200" latinLnBrk="1"/>
            <a:r>
              <a:rPr lang="en-US" altLang="zh-CN" dirty="0"/>
              <a:t>SQL&gt;shutdown immediate</a:t>
            </a:r>
          </a:p>
          <a:p>
            <a:pPr indent="457200" latinLnBrk="1"/>
            <a:r>
              <a:rPr lang="en-US" altLang="zh-CN" dirty="0"/>
              <a:t>SQL&gt;startup mount</a:t>
            </a:r>
          </a:p>
          <a:p>
            <a:pPr indent="457200" latinLnBrk="1"/>
            <a:r>
              <a:rPr lang="en-US" altLang="zh-CN" dirty="0"/>
              <a:t>SQL&gt;alter database flashback on;</a:t>
            </a:r>
          </a:p>
          <a:p>
            <a:pPr indent="457200" latinLnBrk="1"/>
            <a:r>
              <a:rPr lang="en-US" altLang="zh-CN" dirty="0"/>
              <a:t>SQL&gt;alter database open;</a:t>
            </a:r>
          </a:p>
          <a:p>
            <a:pPr indent="457200" latinLnBrk="1"/>
            <a:endParaRPr lang="zh-CN" altLang="en-US" dirty="0"/>
          </a:p>
        </p:txBody>
      </p:sp>
    </p:spTree>
    <p:extLst>
      <p:ext uri="{BB962C8B-B14F-4D97-AF65-F5344CB8AC3E}">
        <p14:creationId xmlns:p14="http://schemas.microsoft.com/office/powerpoint/2010/main" val="21960080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811473"/>
            <a:ext cx="9913450"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en-US"/>
              <a:t>设置日期时间显示方式：</a:t>
            </a:r>
          </a:p>
          <a:p>
            <a:pPr indent="457200" latinLnBrk="1"/>
            <a:r>
              <a:rPr lang="en-US" altLang="zh-CN"/>
              <a:t>SQL&gt;alter session set nls_date_format=’yyyy-mm-dd hh24:mi:ss’;</a:t>
            </a:r>
          </a:p>
          <a:p>
            <a:pPr indent="457200" latinLnBrk="1"/>
            <a:r>
              <a:rPr lang="zh-CN" altLang="en-US"/>
              <a:t>从系统视图</a:t>
            </a:r>
            <a:r>
              <a:rPr lang="en-US" altLang="zh-CN"/>
              <a:t>v$flashback_database_log</a:t>
            </a:r>
            <a:r>
              <a:rPr lang="zh-CN" altLang="en-US"/>
              <a:t>中查看闪回数据库日志信息：</a:t>
            </a:r>
          </a:p>
          <a:p>
            <a:pPr indent="457200" latinLnBrk="1"/>
            <a:r>
              <a:rPr lang="en-US" altLang="zh-CN"/>
              <a:t>SQL&gt;select * from v$flashback_database_log;</a:t>
            </a:r>
          </a:p>
          <a:p>
            <a:pPr indent="457200" latinLnBrk="1"/>
            <a:r>
              <a:rPr lang="zh-CN" altLang="en-US"/>
              <a:t>使用</a:t>
            </a:r>
            <a:r>
              <a:rPr lang="en-US" altLang="zh-CN"/>
              <a:t>flashback database</a:t>
            </a:r>
            <a:r>
              <a:rPr lang="zh-CN" altLang="en-US"/>
              <a:t>语句闪回恢复的数据库：</a:t>
            </a:r>
          </a:p>
          <a:p>
            <a:pPr indent="457200" latinLnBrk="1"/>
            <a:r>
              <a:rPr lang="en-US" altLang="zh-CN"/>
              <a:t>SQL&gt;flashback database</a:t>
            </a:r>
          </a:p>
          <a:p>
            <a:pPr indent="457200" latinLnBrk="1"/>
            <a:r>
              <a:rPr lang="en-US" altLang="zh-CN"/>
              <a:t>2 to timestamp(to_date(‘2023-03-25 12:30:00’, ’yyyy-mm-dd hh24:mi:ss’));</a:t>
            </a:r>
          </a:p>
          <a:p>
            <a:pPr indent="457200" latinLnBrk="1"/>
            <a:r>
              <a:rPr lang="zh-CN" altLang="en-US"/>
              <a:t>闪回恢复后，再打开数据库实例时，需要使用</a:t>
            </a:r>
            <a:r>
              <a:rPr lang="en-US" altLang="zh-CN"/>
              <a:t>reselogs</a:t>
            </a:r>
            <a:r>
              <a:rPr lang="zh-CN" altLang="en-US"/>
              <a:t>或</a:t>
            </a:r>
            <a:r>
              <a:rPr lang="en-US" altLang="zh-CN"/>
              <a:t>noresetlogs</a:t>
            </a:r>
            <a:r>
              <a:rPr lang="zh-CN" altLang="en-US"/>
              <a:t>参数。</a:t>
            </a:r>
          </a:p>
          <a:p>
            <a:pPr indent="457200" latinLnBrk="1"/>
            <a:r>
              <a:rPr lang="en-US" altLang="zh-CN"/>
              <a:t>SQL&gt;alter database open resetlogs;</a:t>
            </a:r>
          </a:p>
          <a:p>
            <a:pPr indent="457200" latinLnBrk="1"/>
            <a:r>
              <a:rPr lang="en-US" altLang="zh-CN"/>
              <a:t>SQL&gt;select * from hr.mydep;</a:t>
            </a:r>
            <a:endParaRPr lang="en-US" altLang="zh-CN" dirty="0"/>
          </a:p>
        </p:txBody>
      </p:sp>
    </p:spTree>
    <p:extLst>
      <p:ext uri="{BB962C8B-B14F-4D97-AF65-F5344CB8AC3E}">
        <p14:creationId xmlns:p14="http://schemas.microsoft.com/office/powerpoint/2010/main" val="22955194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546459"/>
            <a:ext cx="9298519"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9.3.2 </a:t>
            </a:r>
            <a:r>
              <a:rPr lang="zh-CN" altLang="en-US" b="1" dirty="0"/>
              <a:t> 闪回表</a:t>
            </a:r>
            <a:endParaRPr lang="zh-CN" altLang="zh-CN" b="1" dirty="0"/>
          </a:p>
          <a:p>
            <a:pPr indent="457200" latinLnBrk="1"/>
            <a:r>
              <a:rPr lang="zh-CN" altLang="en-US" dirty="0"/>
              <a:t>闪回表是将表恢复到过去的某个时间点的状态，为</a:t>
            </a:r>
            <a:r>
              <a:rPr lang="en-US" altLang="zh-CN" dirty="0"/>
              <a:t>DBA</a:t>
            </a:r>
            <a:r>
              <a:rPr lang="zh-CN" altLang="en-US" dirty="0"/>
              <a:t>提供了一种在线、快速、便捷地恢复对表进行的修改、删除、插入等错误的操作。</a:t>
            </a:r>
          </a:p>
          <a:p>
            <a:pPr indent="457200" latinLnBrk="1"/>
            <a:r>
              <a:rPr lang="zh-CN" altLang="en-US" dirty="0"/>
              <a:t>与闪回查询不同，闪回查询只是得到表在过去某个时间点上的快照，并不改变表的当前状态，而闪回表则是将表及附属对象一起恢复到以前的某个时间点。</a:t>
            </a:r>
          </a:p>
          <a:p>
            <a:pPr indent="457200" latinLnBrk="1"/>
            <a:r>
              <a:rPr lang="zh-CN" altLang="en-US" dirty="0"/>
              <a:t>利用闪回表技术恢复表中数据的过程，实际上是对表进行</a:t>
            </a:r>
            <a:r>
              <a:rPr lang="en-US" altLang="zh-CN" dirty="0"/>
              <a:t>DML</a:t>
            </a:r>
            <a:r>
              <a:rPr lang="zh-CN" altLang="en-US" dirty="0"/>
              <a:t>操作的过程。</a:t>
            </a:r>
            <a:r>
              <a:rPr lang="en-US" altLang="zh-CN" dirty="0"/>
              <a:t>Oracle</a:t>
            </a:r>
            <a:r>
              <a:rPr lang="zh-CN" altLang="en-US" dirty="0"/>
              <a:t>自动维护与表相关联的索引、触发器、约束等，不需要</a:t>
            </a:r>
            <a:r>
              <a:rPr lang="en-US" altLang="zh-CN" dirty="0"/>
              <a:t>DBA</a:t>
            </a:r>
            <a:r>
              <a:rPr lang="zh-CN" altLang="en-US" dirty="0"/>
              <a:t>参与。</a:t>
            </a:r>
            <a:endParaRPr lang="en-US" altLang="zh-CN" dirty="0"/>
          </a:p>
          <a:p>
            <a:pPr indent="457200" latinLnBrk="1"/>
            <a:r>
              <a:rPr lang="zh-CN" altLang="en-US" dirty="0"/>
              <a:t>为了使用数据库闪回表功能，必须满足下列条件：</a:t>
            </a:r>
          </a:p>
          <a:p>
            <a:pPr marL="342900" indent="-342900" latinLnBrk="1">
              <a:buFont typeface="Wingdings" panose="05000000000000000000" pitchFamily="2" charset="2"/>
              <a:buChar char="u"/>
            </a:pPr>
            <a:r>
              <a:rPr lang="zh-CN" altLang="en-US" dirty="0"/>
              <a:t>用户具有</a:t>
            </a:r>
            <a:r>
              <a:rPr lang="en-US" altLang="zh-CN" dirty="0"/>
              <a:t>FLASHBACK ANY TABLE</a:t>
            </a:r>
            <a:r>
              <a:rPr lang="zh-CN" altLang="en-US" dirty="0"/>
              <a:t>系统权限，或者具有所操作表的</a:t>
            </a:r>
            <a:r>
              <a:rPr lang="en-US" altLang="zh-CN" dirty="0"/>
              <a:t>FLASHBACK</a:t>
            </a:r>
            <a:r>
              <a:rPr lang="zh-CN" altLang="en-US" dirty="0"/>
              <a:t>对象权限；</a:t>
            </a:r>
          </a:p>
          <a:p>
            <a:pPr marL="342900" indent="-342900" latinLnBrk="1">
              <a:buFont typeface="Wingdings" panose="05000000000000000000" pitchFamily="2" charset="2"/>
              <a:buChar char="u"/>
            </a:pPr>
            <a:r>
              <a:rPr lang="zh-CN" altLang="en-US" dirty="0"/>
              <a:t>用户具有所操作表的</a:t>
            </a:r>
            <a:r>
              <a:rPr lang="en-US" altLang="zh-CN" dirty="0"/>
              <a:t>SELECT</a:t>
            </a:r>
            <a:r>
              <a:rPr lang="zh-CN" altLang="en-US" dirty="0"/>
              <a:t>，</a:t>
            </a:r>
            <a:r>
              <a:rPr lang="en-US" altLang="zh-CN" dirty="0"/>
              <a:t>INSERT</a:t>
            </a:r>
            <a:r>
              <a:rPr lang="zh-CN" altLang="en-US" dirty="0"/>
              <a:t>，</a:t>
            </a:r>
            <a:r>
              <a:rPr lang="en-US" altLang="zh-CN" dirty="0"/>
              <a:t>DELETE</a:t>
            </a:r>
            <a:r>
              <a:rPr lang="zh-CN" altLang="en-US" dirty="0"/>
              <a:t>，</a:t>
            </a:r>
            <a:r>
              <a:rPr lang="en-US" altLang="zh-CN" dirty="0"/>
              <a:t>ALTER</a:t>
            </a:r>
            <a:r>
              <a:rPr lang="zh-CN" altLang="en-US" dirty="0"/>
              <a:t>对象权限；</a:t>
            </a:r>
          </a:p>
        </p:txBody>
      </p:sp>
    </p:spTree>
    <p:extLst>
      <p:ext uri="{BB962C8B-B14F-4D97-AF65-F5344CB8AC3E}">
        <p14:creationId xmlns:p14="http://schemas.microsoft.com/office/powerpoint/2010/main" val="36405825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2275" y="1244105"/>
            <a:ext cx="8197135"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marL="342900" indent="-342900" latinLnBrk="1">
              <a:buFont typeface="Wingdings" panose="05000000000000000000" pitchFamily="2" charset="2"/>
              <a:buChar char="u"/>
            </a:pPr>
            <a:r>
              <a:rPr lang="zh-CN" altLang="en-US" dirty="0"/>
              <a:t>数据库采用撤销表空间进行回滚信息的自动管理，合理设置</a:t>
            </a:r>
            <a:r>
              <a:rPr lang="en-US" altLang="zh-CN" dirty="0"/>
              <a:t>UNDO_RETENTIOIN</a:t>
            </a:r>
            <a:r>
              <a:rPr lang="zh-CN" altLang="en-US" dirty="0"/>
              <a:t>参数值，保证指定的时间点或</a:t>
            </a:r>
            <a:r>
              <a:rPr lang="en-US" altLang="zh-CN" dirty="0"/>
              <a:t>SCN</a:t>
            </a:r>
            <a:r>
              <a:rPr lang="zh-CN" altLang="en-US" dirty="0"/>
              <a:t>对应信息保留在撤销表空间中；</a:t>
            </a:r>
          </a:p>
          <a:p>
            <a:pPr marL="342900" indent="-342900" latinLnBrk="1">
              <a:buFont typeface="Wingdings" panose="05000000000000000000" pitchFamily="2" charset="2"/>
              <a:buChar char="u"/>
            </a:pPr>
            <a:r>
              <a:rPr lang="zh-CN" altLang="en-US" dirty="0"/>
              <a:t>启动被操作表的</a:t>
            </a:r>
            <a:r>
              <a:rPr lang="en-US" altLang="zh-CN" dirty="0"/>
              <a:t>ROW MOVEMENT</a:t>
            </a:r>
            <a:r>
              <a:rPr lang="zh-CN" altLang="en-US" dirty="0"/>
              <a:t>特性</a:t>
            </a:r>
          </a:p>
        </p:txBody>
      </p:sp>
    </p:spTree>
    <p:extLst>
      <p:ext uri="{BB962C8B-B14F-4D97-AF65-F5344CB8AC3E}">
        <p14:creationId xmlns:p14="http://schemas.microsoft.com/office/powerpoint/2010/main" val="26037992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46740" y="549275"/>
            <a:ext cx="9298519"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9.3.3 </a:t>
            </a:r>
            <a:r>
              <a:rPr lang="zh-CN" altLang="en-US" b="1" dirty="0"/>
              <a:t>闪回回收站</a:t>
            </a:r>
            <a:endParaRPr lang="en-US" altLang="zh-CN" b="1" dirty="0"/>
          </a:p>
          <a:p>
            <a:pPr indent="457200" latinLnBrk="1"/>
            <a:r>
              <a:rPr lang="zh-CN" altLang="en-US" dirty="0"/>
              <a:t>闪回删除可恢复使用</a:t>
            </a:r>
            <a:r>
              <a:rPr lang="en-US" altLang="zh-CN" dirty="0"/>
              <a:t>DROP TABLE</a:t>
            </a:r>
            <a:r>
              <a:rPr lang="zh-CN" altLang="en-US" dirty="0"/>
              <a:t>语句删除的表，是一种对意外删除的表的恢复机制。</a:t>
            </a:r>
          </a:p>
          <a:p>
            <a:pPr indent="457200" latinLnBrk="1"/>
            <a:r>
              <a:rPr lang="zh-CN" altLang="en-US" dirty="0"/>
              <a:t>闪回删除功能的实现主要是通过</a:t>
            </a:r>
            <a:r>
              <a:rPr lang="en-US" altLang="zh-CN" dirty="0"/>
              <a:t>Oracle </a:t>
            </a:r>
            <a:r>
              <a:rPr lang="zh-CN" altLang="en-US" dirty="0"/>
              <a:t>数据库中的“回收站”（</a:t>
            </a:r>
            <a:r>
              <a:rPr lang="en-US" altLang="zh-CN" dirty="0"/>
              <a:t>Recycle Bin</a:t>
            </a:r>
            <a:r>
              <a:rPr lang="zh-CN" altLang="en-US" dirty="0"/>
              <a:t>）技术实现的。 在</a:t>
            </a:r>
            <a:r>
              <a:rPr lang="en-US" altLang="zh-CN" dirty="0"/>
              <a:t>Oracle</a:t>
            </a:r>
            <a:r>
              <a:rPr lang="zh-CN" altLang="en-US" dirty="0"/>
              <a:t>数据库中，当执行</a:t>
            </a:r>
            <a:r>
              <a:rPr lang="en-US" altLang="zh-CN" dirty="0"/>
              <a:t>DROP TABLE</a:t>
            </a:r>
            <a:r>
              <a:rPr lang="zh-CN" altLang="en-US" dirty="0"/>
              <a:t>操作时，并不立即回收表及其关联对象的空间，而是将它们重命名后放入一个称为“回收站”的逻辑容器中保存，直到用户决定永久删除它们或存储该表的表空间存储空间不足时，表才真正被删除。 </a:t>
            </a:r>
          </a:p>
          <a:p>
            <a:pPr indent="457200" latinLnBrk="1"/>
            <a:endParaRPr lang="zh-CN" altLang="en-US" dirty="0"/>
          </a:p>
        </p:txBody>
      </p:sp>
    </p:spTree>
    <p:extLst>
      <p:ext uri="{BB962C8B-B14F-4D97-AF65-F5344CB8AC3E}">
        <p14:creationId xmlns:p14="http://schemas.microsoft.com/office/powerpoint/2010/main" val="28504813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77273" y="1073671"/>
            <a:ext cx="9298519"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en-US" dirty="0"/>
              <a:t>要使用闪回删除功能，需要启动数据库的“回收站”，即将参数</a:t>
            </a:r>
            <a:r>
              <a:rPr lang="en-US" altLang="zh-CN" dirty="0"/>
              <a:t>RECYCLEBIN</a:t>
            </a:r>
            <a:r>
              <a:rPr lang="zh-CN" altLang="en-US" dirty="0"/>
              <a:t>设置为</a:t>
            </a:r>
            <a:r>
              <a:rPr lang="en-US" altLang="zh-CN" dirty="0"/>
              <a:t>ON</a:t>
            </a:r>
            <a:r>
              <a:rPr lang="zh-CN" altLang="en-US" dirty="0"/>
              <a:t>。在默认情况下“回收站”已启动。</a:t>
            </a:r>
          </a:p>
          <a:p>
            <a:pPr indent="457200" latinLnBrk="1"/>
            <a:r>
              <a:rPr lang="en-US" altLang="zh-CN" dirty="0"/>
              <a:t>SQL&gt;SHOW PARAMETER RECYCLEBIN </a:t>
            </a:r>
          </a:p>
          <a:p>
            <a:pPr indent="457200" latinLnBrk="1"/>
            <a:r>
              <a:rPr lang="en-US" altLang="zh-CN" dirty="0"/>
              <a:t>SQL&gt;ALTER SYSTEM SET RECYCLEBIN=ON;</a:t>
            </a:r>
          </a:p>
          <a:p>
            <a:pPr indent="457200" latinLnBrk="1"/>
            <a:r>
              <a:rPr lang="zh-CN" altLang="en-US" dirty="0"/>
              <a:t>当执行</a:t>
            </a:r>
            <a:r>
              <a:rPr lang="en-US" altLang="zh-CN" dirty="0"/>
              <a:t>DROP TABLE</a:t>
            </a:r>
            <a:r>
              <a:rPr lang="zh-CN" altLang="en-US" dirty="0"/>
              <a:t>操作时，表及其关联对象被命名后保存在“回收站”中，可以通过查询</a:t>
            </a:r>
            <a:r>
              <a:rPr lang="en-US" altLang="zh-CN" dirty="0"/>
              <a:t>USER_RECYCLEBIN</a:t>
            </a:r>
            <a:r>
              <a:rPr lang="zh-CN" altLang="en-US" dirty="0"/>
              <a:t>，</a:t>
            </a:r>
            <a:r>
              <a:rPr lang="en-US" altLang="zh-CN" dirty="0"/>
              <a:t>DBA_RECYCLEBIN</a:t>
            </a:r>
            <a:r>
              <a:rPr lang="zh-CN" altLang="en-US" dirty="0"/>
              <a:t>视图获得被删除的表及其关联对象信息。</a:t>
            </a:r>
            <a:endParaRPr lang="en-US" altLang="zh-CN" dirty="0"/>
          </a:p>
          <a:p>
            <a:pPr indent="457200" latinLnBrk="1"/>
            <a:r>
              <a:rPr lang="zh-CN" altLang="en-US" dirty="0"/>
              <a:t>（</a:t>
            </a:r>
            <a:r>
              <a:rPr lang="en-US" altLang="zh-CN" dirty="0"/>
              <a:t>1</a:t>
            </a:r>
            <a:r>
              <a:rPr lang="zh-CN" altLang="en-US" dirty="0"/>
              <a:t>）查看回收站中的数据</a:t>
            </a:r>
          </a:p>
          <a:p>
            <a:pPr indent="457200" latinLnBrk="1"/>
            <a:r>
              <a:rPr lang="zh-CN" altLang="en-US" dirty="0"/>
              <a:t>（</a:t>
            </a:r>
            <a:r>
              <a:rPr lang="en-US" altLang="zh-CN" dirty="0"/>
              <a:t>2</a:t>
            </a:r>
            <a:r>
              <a:rPr lang="zh-CN" altLang="en-US" dirty="0"/>
              <a:t>）从回收站中恢复数据：</a:t>
            </a:r>
          </a:p>
          <a:p>
            <a:pPr indent="457200" latinLnBrk="1"/>
            <a:r>
              <a:rPr lang="zh-CN" altLang="en-US" dirty="0"/>
              <a:t>（</a:t>
            </a:r>
            <a:r>
              <a:rPr lang="en-US" altLang="zh-CN" dirty="0"/>
              <a:t>3</a:t>
            </a:r>
            <a:r>
              <a:rPr lang="zh-CN" altLang="en-US" dirty="0"/>
              <a:t>）清除回收站</a:t>
            </a:r>
          </a:p>
          <a:p>
            <a:pPr indent="457200" latinLnBrk="1"/>
            <a:endParaRPr lang="zh-CN" altLang="en-US" dirty="0"/>
          </a:p>
        </p:txBody>
      </p:sp>
    </p:spTree>
    <p:extLst>
      <p:ext uri="{BB962C8B-B14F-4D97-AF65-F5344CB8AC3E}">
        <p14:creationId xmlns:p14="http://schemas.microsoft.com/office/powerpoint/2010/main" val="41278725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388114" y="637669"/>
            <a:ext cx="1415772" cy="461665"/>
          </a:xfrm>
          <a:prstGeom prst="rect">
            <a:avLst/>
          </a:prstGeom>
          <a:noFill/>
        </p:spPr>
        <p:txBody>
          <a:bodyPr wrap="none" rtlCol="0">
            <a:spAutoFit/>
          </a:bodyPr>
          <a:lstStyle/>
          <a:p>
            <a:r>
              <a:rPr lang="zh-CN" altLang="zh-CN" sz="2400" b="1" dirty="0">
                <a:latin typeface="微软雅黑" panose="020B0503020204020204" pitchFamily="34" charset="-122"/>
                <a:ea typeface="微软雅黑" panose="020B0503020204020204" pitchFamily="34" charset="-122"/>
              </a:rPr>
              <a:t>内容概要</a:t>
            </a:r>
            <a:endParaRPr lang="zh-CN" altLang="zh-CN" sz="2400" dirty="0">
              <a:latin typeface="微软雅黑" panose="020B0503020204020204" pitchFamily="34" charset="-122"/>
              <a:ea typeface="微软雅黑" panose="020B0503020204020204" pitchFamily="34" charset="-122"/>
            </a:endParaRPr>
          </a:p>
        </p:txBody>
      </p:sp>
      <p:sp>
        <p:nvSpPr>
          <p:cNvPr id="12" name="文本框 23">
            <a:extLst>
              <a:ext uri="{FF2B5EF4-FFF2-40B4-BE49-F238E27FC236}">
                <a16:creationId xmlns:a16="http://schemas.microsoft.com/office/drawing/2014/main" id="{941DACB2-96BE-4F8E-8E47-2A1BB8582795}"/>
              </a:ext>
            </a:extLst>
          </p:cNvPr>
          <p:cNvSpPr txBox="1"/>
          <p:nvPr/>
        </p:nvSpPr>
        <p:spPr>
          <a:xfrm>
            <a:off x="1559241" y="1867366"/>
            <a:ext cx="9115444"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en-US"/>
              <a:t>闪回技术（</a:t>
            </a:r>
            <a:r>
              <a:rPr lang="en-US" altLang="zh-CN"/>
              <a:t>Flashback</a:t>
            </a:r>
            <a:r>
              <a:rPr lang="zh-CN" altLang="en-US"/>
              <a:t>）是</a:t>
            </a:r>
            <a:r>
              <a:rPr lang="en-US" altLang="zh-CN"/>
              <a:t>Oracle</a:t>
            </a:r>
            <a:r>
              <a:rPr lang="zh-CN" altLang="en-US"/>
              <a:t>强大数据库备份恢复机制的一部分，在数据库发生逻辑错误的时候，闪回技术能提供快速且最小损失的恢复。闪回技术是</a:t>
            </a:r>
            <a:r>
              <a:rPr lang="en-US" altLang="zh-CN"/>
              <a:t>Oracle </a:t>
            </a:r>
            <a:r>
              <a:rPr lang="zh-CN" altLang="en-US"/>
              <a:t>数据库独有的，支持任何级别的恢复，包括行、事务、表和数据库范围。使用闪回特性，可以查询以前的数据版本，还可以执行更改分析和自助式修复，以便在保持数据库联机的同时从逻辑损坏中恢复。本章的闪回技术包括：闪回数据库、闪回表、闪回回收站、闪回查询、闪回版本查询、闪回事务查询等。 </a:t>
            </a:r>
          </a:p>
          <a:p>
            <a:pPr indent="457200" latinLnBrk="1"/>
            <a:endParaRPr lang="zh-CN" altLang="en-US" dirty="0"/>
          </a:p>
        </p:txBody>
      </p:sp>
    </p:spTree>
    <p:extLst>
      <p:ext uri="{BB962C8B-B14F-4D97-AF65-F5344CB8AC3E}">
        <p14:creationId xmlns:p14="http://schemas.microsoft.com/office/powerpoint/2010/main" val="7819708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a:extLst>
              <a:ext uri="{FF2B5EF4-FFF2-40B4-BE49-F238E27FC236}">
                <a16:creationId xmlns:a16="http://schemas.microsoft.com/office/drawing/2014/main" id="{26B31927-7DFF-472D-ACC5-12EE2D0580D2}"/>
              </a:ext>
            </a:extLst>
          </p:cNvPr>
          <p:cNvGrpSpPr/>
          <p:nvPr/>
        </p:nvGrpSpPr>
        <p:grpSpPr>
          <a:xfrm>
            <a:off x="7503966" y="1739162"/>
            <a:ext cx="915799" cy="778837"/>
            <a:chOff x="7428647" y="814868"/>
            <a:chExt cx="915799" cy="778837"/>
          </a:xfrm>
        </p:grpSpPr>
        <p:sp>
          <p:nvSpPr>
            <p:cNvPr id="2" name="文本框 1">
              <a:extLst>
                <a:ext uri="{FF2B5EF4-FFF2-40B4-BE49-F238E27FC236}">
                  <a16:creationId xmlns:a16="http://schemas.microsoft.com/office/drawing/2014/main" id="{51462C79-EED8-4446-9394-C84809A93914}"/>
                </a:ext>
              </a:extLst>
            </p:cNvPr>
            <p:cNvSpPr txBox="1"/>
            <p:nvPr/>
          </p:nvSpPr>
          <p:spPr>
            <a:xfrm>
              <a:off x="7428647" y="814868"/>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a:cxnSpLocks/>
            </p:cNvCxnSpPr>
            <p:nvPr/>
          </p:nvCxnSpPr>
          <p:spPr>
            <a:xfrm flipH="1">
              <a:off x="7428647" y="103423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30" name="组合 29">
            <a:extLst>
              <a:ext uri="{FF2B5EF4-FFF2-40B4-BE49-F238E27FC236}">
                <a16:creationId xmlns:a16="http://schemas.microsoft.com/office/drawing/2014/main" id="{A76DE036-878A-497D-951B-F25BD6B7E6CE}"/>
              </a:ext>
            </a:extLst>
          </p:cNvPr>
          <p:cNvGrpSpPr/>
          <p:nvPr/>
        </p:nvGrpSpPr>
        <p:grpSpPr>
          <a:xfrm>
            <a:off x="7582683" y="2697320"/>
            <a:ext cx="915799" cy="788117"/>
            <a:chOff x="7464829" y="1664857"/>
            <a:chExt cx="915799" cy="788117"/>
          </a:xfrm>
        </p:grpSpPr>
        <p:sp>
          <p:nvSpPr>
            <p:cNvPr id="4" name="文本框 3">
              <a:extLst>
                <a:ext uri="{FF2B5EF4-FFF2-40B4-BE49-F238E27FC236}">
                  <a16:creationId xmlns:a16="http://schemas.microsoft.com/office/drawing/2014/main" id="{E3E11741-E0AE-4C99-8BB0-FA2B455F1FD4}"/>
                </a:ext>
              </a:extLst>
            </p:cNvPr>
            <p:cNvSpPr txBox="1"/>
            <p:nvPr/>
          </p:nvSpPr>
          <p:spPr>
            <a:xfrm>
              <a:off x="7464829" y="1664857"/>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a:cxnSpLocks/>
            </p:cNvCxnSpPr>
            <p:nvPr/>
          </p:nvCxnSpPr>
          <p:spPr>
            <a:xfrm flipH="1">
              <a:off x="7464829" y="1893504"/>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29" name="组合 28">
            <a:extLst>
              <a:ext uri="{FF2B5EF4-FFF2-40B4-BE49-F238E27FC236}">
                <a16:creationId xmlns:a16="http://schemas.microsoft.com/office/drawing/2014/main" id="{D1D4B1E1-B749-40EB-B2B9-AFDC429435BE}"/>
              </a:ext>
            </a:extLst>
          </p:cNvPr>
          <p:cNvGrpSpPr/>
          <p:nvPr/>
        </p:nvGrpSpPr>
        <p:grpSpPr>
          <a:xfrm>
            <a:off x="7582683" y="3708153"/>
            <a:ext cx="1012542" cy="731588"/>
            <a:chOff x="7566593" y="2506239"/>
            <a:chExt cx="1012542" cy="731588"/>
          </a:xfrm>
        </p:grpSpPr>
        <p:sp>
          <p:nvSpPr>
            <p:cNvPr id="5" name="文本框 4">
              <a:extLst>
                <a:ext uri="{FF2B5EF4-FFF2-40B4-BE49-F238E27FC236}">
                  <a16:creationId xmlns:a16="http://schemas.microsoft.com/office/drawing/2014/main" id="{EFCD55F1-7E53-4D94-B849-03B234E0F197}"/>
                </a:ext>
              </a:extLst>
            </p:cNvPr>
            <p:cNvSpPr txBox="1"/>
            <p:nvPr/>
          </p:nvSpPr>
          <p:spPr>
            <a:xfrm>
              <a:off x="7566593" y="2506239"/>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8" name="直接连接符 7">
              <a:extLst>
                <a:ext uri="{FF2B5EF4-FFF2-40B4-BE49-F238E27FC236}">
                  <a16:creationId xmlns:a16="http://schemas.microsoft.com/office/drawing/2014/main" id="{FC40EEEA-082D-4E9C-AD82-845A3CAF94C9}"/>
                </a:ext>
              </a:extLst>
            </p:cNvPr>
            <p:cNvCxnSpPr>
              <a:cxnSpLocks/>
            </p:cNvCxnSpPr>
            <p:nvPr/>
          </p:nvCxnSpPr>
          <p:spPr>
            <a:xfrm flipH="1">
              <a:off x="7663336" y="2678357"/>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1" name="文本框 10">
            <a:hlinkClick r:id="" action="ppaction://noaction"/>
            <a:extLst>
              <a:ext uri="{FF2B5EF4-FFF2-40B4-BE49-F238E27FC236}">
                <a16:creationId xmlns:a16="http://schemas.microsoft.com/office/drawing/2014/main" id="{9ABC2E97-B359-4AB2-848B-D2653B68151A}"/>
              </a:ext>
            </a:extLst>
          </p:cNvPr>
          <p:cNvSpPr txBox="1"/>
          <p:nvPr/>
        </p:nvSpPr>
        <p:spPr>
          <a:xfrm>
            <a:off x="8714278" y="2787214"/>
            <a:ext cx="172354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a:t>闪回查询技术</a:t>
            </a:r>
            <a:endParaRPr lang="zh-CN" altLang="en-US" dirty="0"/>
          </a:p>
        </p:txBody>
      </p:sp>
      <p:sp>
        <p:nvSpPr>
          <p:cNvPr id="12" name="文本框 11">
            <a:hlinkClick r:id="" action="ppaction://noaction"/>
            <a:extLst>
              <a:ext uri="{FF2B5EF4-FFF2-40B4-BE49-F238E27FC236}">
                <a16:creationId xmlns:a16="http://schemas.microsoft.com/office/drawing/2014/main" id="{434003EC-243D-457F-A944-3C9706F6BB77}"/>
              </a:ext>
            </a:extLst>
          </p:cNvPr>
          <p:cNvSpPr txBox="1"/>
          <p:nvPr/>
        </p:nvSpPr>
        <p:spPr>
          <a:xfrm>
            <a:off x="8742042" y="3734591"/>
            <a:ext cx="2236510"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a:t>闪回错误恢复技术</a:t>
            </a:r>
          </a:p>
        </p:txBody>
      </p:sp>
      <p:sp>
        <p:nvSpPr>
          <p:cNvPr id="20" name="文本框 19">
            <a:hlinkClick r:id="" action="ppaction://noaction"/>
            <a:extLst>
              <a:ext uri="{FF2B5EF4-FFF2-40B4-BE49-F238E27FC236}">
                <a16:creationId xmlns:a16="http://schemas.microsoft.com/office/drawing/2014/main" id="{3122339D-CDC1-4187-945F-E2820B411B1E}"/>
              </a:ext>
            </a:extLst>
          </p:cNvPr>
          <p:cNvSpPr txBox="1"/>
          <p:nvPr/>
        </p:nvSpPr>
        <p:spPr>
          <a:xfrm>
            <a:off x="8742042" y="1824251"/>
            <a:ext cx="172354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a:t>闪回技术概述</a:t>
            </a:r>
          </a:p>
        </p:txBody>
      </p:sp>
      <p:pic>
        <p:nvPicPr>
          <p:cNvPr id="24" name="图片 23">
            <a:extLst>
              <a:ext uri="{FF2B5EF4-FFF2-40B4-BE49-F238E27FC236}">
                <a16:creationId xmlns:a16="http://schemas.microsoft.com/office/drawing/2014/main" id="{5771A011-7640-473D-A5CA-20DDFEDA18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9877796">
            <a:off x="7980157" y="4988448"/>
            <a:ext cx="838095" cy="485714"/>
          </a:xfrm>
          <a:prstGeom prst="rect">
            <a:avLst/>
          </a:prstGeom>
        </p:spPr>
      </p:pic>
      <p:pic>
        <p:nvPicPr>
          <p:cNvPr id="27" name="图片 26">
            <a:extLst>
              <a:ext uri="{FF2B5EF4-FFF2-40B4-BE49-F238E27FC236}">
                <a16:creationId xmlns:a16="http://schemas.microsoft.com/office/drawing/2014/main" id="{83634BDA-C67B-4FF1-9365-279B4F06D3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9639914">
            <a:off x="9796856" y="5205936"/>
            <a:ext cx="838095" cy="485714"/>
          </a:xfrm>
          <a:prstGeom prst="rect">
            <a:avLst/>
          </a:prstGeom>
        </p:spPr>
      </p:pic>
    </p:spTree>
    <p:extLst>
      <p:ext uri="{BB962C8B-B14F-4D97-AF65-F5344CB8AC3E}">
        <p14:creationId xmlns:p14="http://schemas.microsoft.com/office/powerpoint/2010/main" val="3666219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27791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549930" y="3972975"/>
            <a:ext cx="3877985" cy="830997"/>
          </a:xfrm>
          <a:prstGeom prst="rect">
            <a:avLst/>
          </a:prstGeom>
        </p:spPr>
        <p:txBody>
          <a:bodyPr wrap="none">
            <a:spAutoFit/>
          </a:bodyPr>
          <a:lstStyle/>
          <a:p>
            <a:r>
              <a:rPr lang="zh-CN" altLang="en-US" sz="4800" b="1"/>
              <a:t>闪回技术概述</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59054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549275"/>
            <a:ext cx="10005982"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9.1 </a:t>
            </a:r>
            <a:r>
              <a:rPr lang="zh-CN" altLang="en-US" b="1" dirty="0"/>
              <a:t>闪回技术概述</a:t>
            </a:r>
            <a:endParaRPr lang="zh-CN" altLang="zh-CN" b="1" dirty="0"/>
          </a:p>
          <a:p>
            <a:pPr indent="457200" latinLnBrk="1"/>
            <a:endParaRPr lang="en-US" altLang="zh-CN" dirty="0"/>
          </a:p>
          <a:p>
            <a:pPr indent="457200" latinLnBrk="1"/>
            <a:r>
              <a:rPr lang="zh-CN" altLang="en-US" dirty="0"/>
              <a:t>基于回滚段的闪回查询（</a:t>
            </a:r>
            <a:r>
              <a:rPr lang="en-US" altLang="zh-CN" dirty="0"/>
              <a:t>Flashback Query</a:t>
            </a:r>
            <a:r>
              <a:rPr lang="zh-CN" altLang="en-US" dirty="0"/>
              <a:t>）技术，即从回滚段中读取一定时间内对表进行操作的数据，恢复错误的</a:t>
            </a:r>
            <a:r>
              <a:rPr lang="en-US" altLang="zh-CN" dirty="0"/>
              <a:t>DML</a:t>
            </a:r>
            <a:r>
              <a:rPr lang="zh-CN" altLang="en-US" dirty="0"/>
              <a:t>操作。</a:t>
            </a:r>
          </a:p>
          <a:p>
            <a:pPr indent="457200" latinLnBrk="1"/>
            <a:r>
              <a:rPr lang="zh-CN" altLang="en-US" dirty="0"/>
              <a:t>采用闪回技术，可以针对行级和事务级发生过变化的数据进行恢复，减少了数据恢复的时间，而且操作简单，通过</a:t>
            </a:r>
            <a:r>
              <a:rPr lang="en-US" altLang="zh-CN" dirty="0"/>
              <a:t>SQL</a:t>
            </a:r>
            <a:r>
              <a:rPr lang="zh-CN" altLang="en-US" dirty="0"/>
              <a:t>语句就可以实现数据的恢复，大大提高了数据库恢复的效率。</a:t>
            </a:r>
            <a:endParaRPr lang="en-US" altLang="zh-CN" dirty="0"/>
          </a:p>
          <a:p>
            <a:pPr indent="457200" latinLnBrk="1"/>
            <a:endParaRPr lang="zh-CN" altLang="en-US" dirty="0"/>
          </a:p>
        </p:txBody>
      </p:sp>
    </p:spTree>
    <p:extLst>
      <p:ext uri="{BB962C8B-B14F-4D97-AF65-F5344CB8AC3E}">
        <p14:creationId xmlns:p14="http://schemas.microsoft.com/office/powerpoint/2010/main" val="10263264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52878" y="1101696"/>
            <a:ext cx="10298856"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en-US" dirty="0"/>
              <a:t>闪回技术的分类：</a:t>
            </a:r>
          </a:p>
          <a:p>
            <a:pPr marL="342900" indent="-342900" latinLnBrk="1">
              <a:buFont typeface="Wingdings" panose="05000000000000000000" pitchFamily="2" charset="2"/>
              <a:buChar char="u"/>
            </a:pPr>
            <a:r>
              <a:rPr lang="zh-CN" altLang="en-US" dirty="0"/>
              <a:t>闪回查询（</a:t>
            </a:r>
            <a:r>
              <a:rPr lang="en-US" altLang="zh-CN" dirty="0"/>
              <a:t>Flashback Query</a:t>
            </a:r>
            <a:r>
              <a:rPr lang="zh-CN" altLang="en-US" dirty="0"/>
              <a:t>）：查询过去某个时间点或某个</a:t>
            </a:r>
            <a:r>
              <a:rPr lang="en-US" altLang="zh-CN" dirty="0"/>
              <a:t>SCN</a:t>
            </a:r>
            <a:r>
              <a:rPr lang="zh-CN" altLang="en-US" dirty="0"/>
              <a:t>值时表中的数据信息；</a:t>
            </a:r>
          </a:p>
          <a:p>
            <a:pPr marL="342900" indent="-342900" latinLnBrk="1">
              <a:buFont typeface="Wingdings" panose="05000000000000000000" pitchFamily="2" charset="2"/>
              <a:buChar char="u"/>
            </a:pPr>
            <a:r>
              <a:rPr lang="zh-CN" altLang="en-US" dirty="0"/>
              <a:t>闪回版本查询（</a:t>
            </a:r>
            <a:r>
              <a:rPr lang="en-US" altLang="zh-CN" dirty="0"/>
              <a:t>Flashback Version Query</a:t>
            </a:r>
            <a:r>
              <a:rPr lang="zh-CN" altLang="en-US" dirty="0"/>
              <a:t>）：查询过去某个时间段或某个</a:t>
            </a:r>
            <a:r>
              <a:rPr lang="en-US" altLang="zh-CN" dirty="0"/>
              <a:t>SCN</a:t>
            </a:r>
            <a:r>
              <a:rPr lang="zh-CN" altLang="en-US" dirty="0"/>
              <a:t>段内表中数据的变化情况；</a:t>
            </a:r>
          </a:p>
          <a:p>
            <a:pPr marL="342900" indent="-342900" latinLnBrk="1">
              <a:buFont typeface="Wingdings" panose="05000000000000000000" pitchFamily="2" charset="2"/>
              <a:buChar char="u"/>
            </a:pPr>
            <a:r>
              <a:rPr lang="zh-CN" altLang="en-US" dirty="0"/>
              <a:t>闪回事务查询（</a:t>
            </a:r>
            <a:r>
              <a:rPr lang="en-US" altLang="zh-CN" dirty="0"/>
              <a:t>Flashback Transaction Query</a:t>
            </a:r>
            <a:r>
              <a:rPr lang="zh-CN" altLang="en-US" dirty="0"/>
              <a:t>）：查看某个事务或所有事务在过去一段时间对数据进行的修改；</a:t>
            </a:r>
          </a:p>
          <a:p>
            <a:pPr marL="342900" indent="-342900" latinLnBrk="1">
              <a:buFont typeface="Wingdings" panose="05000000000000000000" pitchFamily="2" charset="2"/>
              <a:buChar char="u"/>
            </a:pPr>
            <a:r>
              <a:rPr lang="zh-CN" altLang="en-US" dirty="0"/>
              <a:t>闪回表（</a:t>
            </a:r>
            <a:r>
              <a:rPr lang="en-US" altLang="zh-CN" dirty="0"/>
              <a:t>Flashback Table</a:t>
            </a:r>
            <a:r>
              <a:rPr lang="zh-CN" altLang="en-US" dirty="0"/>
              <a:t>）：将表恢复到过去的某个时间点或某个</a:t>
            </a:r>
            <a:r>
              <a:rPr lang="en-US" altLang="zh-CN" dirty="0"/>
              <a:t>SCN</a:t>
            </a:r>
            <a:r>
              <a:rPr lang="zh-CN" altLang="en-US" dirty="0"/>
              <a:t>值时的状态；</a:t>
            </a:r>
          </a:p>
          <a:p>
            <a:pPr marL="342900" indent="-342900" latinLnBrk="1">
              <a:buFont typeface="Wingdings" panose="05000000000000000000" pitchFamily="2" charset="2"/>
              <a:buChar char="u"/>
            </a:pPr>
            <a:r>
              <a:rPr lang="zh-CN" altLang="en-US" dirty="0"/>
              <a:t>闪回删除（</a:t>
            </a:r>
            <a:r>
              <a:rPr lang="en-US" altLang="zh-CN" dirty="0"/>
              <a:t>Flashback Drop</a:t>
            </a:r>
            <a:r>
              <a:rPr lang="zh-CN" altLang="en-US" dirty="0"/>
              <a:t>）：将已经删除的表及其关联对象恢复到删除前的状态；</a:t>
            </a:r>
          </a:p>
          <a:p>
            <a:pPr marL="342900" indent="-342900" latinLnBrk="1">
              <a:buFont typeface="Wingdings" panose="05000000000000000000" pitchFamily="2" charset="2"/>
              <a:buChar char="u"/>
            </a:pPr>
            <a:r>
              <a:rPr lang="zh-CN" altLang="en-US" dirty="0"/>
              <a:t>闪回数据库（</a:t>
            </a:r>
            <a:r>
              <a:rPr lang="en-US" altLang="zh-CN" dirty="0"/>
              <a:t>Flashback Database</a:t>
            </a:r>
            <a:r>
              <a:rPr lang="zh-CN" altLang="en-US" dirty="0"/>
              <a:t>）：将数据库恢复到过去某个时间点或某个</a:t>
            </a:r>
            <a:r>
              <a:rPr lang="en-US" altLang="zh-CN" dirty="0"/>
              <a:t>SCN</a:t>
            </a:r>
            <a:r>
              <a:rPr lang="zh-CN" altLang="en-US" dirty="0"/>
              <a:t>值时的状态。</a:t>
            </a:r>
          </a:p>
        </p:txBody>
      </p:sp>
    </p:spTree>
    <p:extLst>
      <p:ext uri="{BB962C8B-B14F-4D97-AF65-F5344CB8AC3E}">
        <p14:creationId xmlns:p14="http://schemas.microsoft.com/office/powerpoint/2010/main" val="23938698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27744" y="1412247"/>
            <a:ext cx="8736511"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en-US"/>
              <a:t>闪回查询、闪回版本查询、闪回事务查询以及闪回表主要是基于撤销表空间中的回滚信息实现的；闪回删除、闪回数据库是基于</a:t>
            </a:r>
            <a:r>
              <a:rPr lang="en-US" altLang="zh-CN"/>
              <a:t>Oracle</a:t>
            </a:r>
            <a:r>
              <a:rPr lang="zh-CN" altLang="en-US"/>
              <a:t>中的回收站（</a:t>
            </a:r>
            <a:r>
              <a:rPr lang="en-US" altLang="zh-CN"/>
              <a:t>Recycle Bin</a:t>
            </a:r>
            <a:r>
              <a:rPr lang="zh-CN" altLang="en-US"/>
              <a:t>）和闪回恢复区（</a:t>
            </a:r>
            <a:r>
              <a:rPr lang="en-US" altLang="zh-CN"/>
              <a:t>Flash Recovery Area</a:t>
            </a:r>
            <a:r>
              <a:rPr lang="zh-CN" altLang="en-US"/>
              <a:t>）特性实现的。为了使用数据库的闪回技术，必须启用撤销表空间自动管理回滚信息。如果要使用闪回删除技术和闪回数据库技术，还需要启用回收站、闪回恢复区。</a:t>
            </a:r>
            <a:endParaRPr lang="zh-CN" altLang="en-US" dirty="0"/>
          </a:p>
        </p:txBody>
      </p:sp>
    </p:spTree>
    <p:extLst>
      <p:ext uri="{BB962C8B-B14F-4D97-AF65-F5344CB8AC3E}">
        <p14:creationId xmlns:p14="http://schemas.microsoft.com/office/powerpoint/2010/main" val="2691208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27791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549930" y="3972975"/>
            <a:ext cx="3877985" cy="830997"/>
          </a:xfrm>
          <a:prstGeom prst="rect">
            <a:avLst/>
          </a:prstGeom>
        </p:spPr>
        <p:txBody>
          <a:bodyPr wrap="none">
            <a:spAutoFit/>
          </a:bodyPr>
          <a:lstStyle/>
          <a:p>
            <a:r>
              <a:rPr lang="zh-CN" altLang="en-US" sz="4800" b="1"/>
              <a:t>闪回查询技术</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59054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1672609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549275"/>
            <a:ext cx="9041319"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9.2.1 </a:t>
            </a:r>
            <a:r>
              <a:rPr lang="zh-CN" altLang="en-US" b="1" dirty="0"/>
              <a:t>闪回查询</a:t>
            </a:r>
            <a:endParaRPr lang="zh-CN" altLang="zh-CN" b="1" dirty="0"/>
          </a:p>
          <a:p>
            <a:pPr indent="457200" latinLnBrk="1"/>
            <a:r>
              <a:rPr lang="zh-CN" altLang="en-US" dirty="0"/>
              <a:t>闪回查询可以查询指定时间点表中的数据。要使用闪回查询，必须将</a:t>
            </a:r>
            <a:r>
              <a:rPr lang="en-US" altLang="zh-CN" dirty="0"/>
              <a:t>UNDO_MANAGEMENT</a:t>
            </a:r>
            <a:r>
              <a:rPr lang="zh-CN" altLang="en-US" dirty="0"/>
              <a:t>设置为</a:t>
            </a:r>
            <a:r>
              <a:rPr lang="en-US" altLang="zh-CN" dirty="0"/>
              <a:t>AUTO</a:t>
            </a:r>
            <a:r>
              <a:rPr lang="zh-CN" altLang="en-US" dirty="0"/>
              <a:t>。</a:t>
            </a:r>
          </a:p>
          <a:p>
            <a:pPr indent="457200" latinLnBrk="1"/>
            <a:r>
              <a:rPr lang="zh-CN" altLang="en-US" dirty="0"/>
              <a:t>闪回查询的</a:t>
            </a:r>
            <a:r>
              <a:rPr lang="en-US" altLang="zh-CN" dirty="0"/>
              <a:t>SELECT</a:t>
            </a:r>
            <a:r>
              <a:rPr lang="zh-CN" altLang="en-US" dirty="0"/>
              <a:t>语句的语法格式为：</a:t>
            </a:r>
          </a:p>
          <a:p>
            <a:pPr indent="457200" latinLnBrk="1"/>
            <a:r>
              <a:rPr lang="en-US" altLang="zh-CN" dirty="0"/>
              <a:t>SELECT </a:t>
            </a:r>
            <a:r>
              <a:rPr lang="en-US" altLang="zh-CN" dirty="0" err="1"/>
              <a:t>column_name</a:t>
            </a:r>
            <a:r>
              <a:rPr lang="en-US" altLang="zh-CN" dirty="0"/>
              <a:t>[,…]</a:t>
            </a:r>
          </a:p>
          <a:p>
            <a:pPr indent="457200" latinLnBrk="1"/>
            <a:r>
              <a:rPr lang="en-US" altLang="zh-CN" dirty="0"/>
              <a:t>FROM </a:t>
            </a:r>
            <a:r>
              <a:rPr lang="en-US" altLang="zh-CN" dirty="0" err="1"/>
              <a:t>table_name</a:t>
            </a:r>
            <a:endParaRPr lang="en-US" altLang="zh-CN" dirty="0"/>
          </a:p>
          <a:p>
            <a:pPr indent="457200" latinLnBrk="1"/>
            <a:r>
              <a:rPr lang="en-US" altLang="zh-CN" dirty="0"/>
              <a:t>[AS OF SCN|TIMESTAMP expression]</a:t>
            </a:r>
          </a:p>
          <a:p>
            <a:pPr indent="457200" latinLnBrk="1"/>
            <a:r>
              <a:rPr lang="en-US" altLang="zh-CN" dirty="0"/>
              <a:t>[WHERE condition] </a:t>
            </a:r>
          </a:p>
        </p:txBody>
      </p:sp>
    </p:spTree>
    <p:extLst>
      <p:ext uri="{BB962C8B-B14F-4D97-AF65-F5344CB8AC3E}">
        <p14:creationId xmlns:p14="http://schemas.microsoft.com/office/powerpoint/2010/main" val="302823235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1780</TotalTime>
  <Words>1532</Words>
  <Application>Microsoft Office PowerPoint</Application>
  <PresentationFormat>宽屏</PresentationFormat>
  <Paragraphs>88</Paragraphs>
  <Slides>19</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19</vt:i4>
      </vt:variant>
    </vt:vector>
  </HeadingPairs>
  <TitlesOfParts>
    <vt:vector size="26" baseType="lpstr">
      <vt:lpstr>微软雅黑</vt:lpstr>
      <vt:lpstr>幼圆</vt:lpstr>
      <vt:lpstr>站酷小薇LOGO体</vt:lpstr>
      <vt:lpstr>Arial</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Oracle数据库管理与应用</dc:title>
  <dc:creator>Administrator</dc:creator>
  <cp:lastModifiedBy>Administrator</cp:lastModifiedBy>
  <cp:revision>655</cp:revision>
  <dcterms:created xsi:type="dcterms:W3CDTF">2020-06-26T11:31:00Z</dcterms:created>
  <dcterms:modified xsi:type="dcterms:W3CDTF">2024-01-08T03:23:38Z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