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37" r:id="rId7"/>
    <p:sldId id="538" r:id="rId8"/>
    <p:sldId id="544" r:id="rId9"/>
    <p:sldId id="545" r:id="rId10"/>
    <p:sldId id="547" r:id="rId11"/>
    <p:sldId id="548" r:id="rId12"/>
    <p:sldId id="567" r:id="rId13"/>
    <p:sldId id="557" r:id="rId14"/>
    <p:sldId id="550" r:id="rId15"/>
    <p:sldId id="559" r:id="rId16"/>
    <p:sldId id="560" r:id="rId17"/>
    <p:sldId id="286"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pPr algn="ctr"/>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10</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综合应用案例</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29851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10.3.2 </a:t>
            </a:r>
            <a:r>
              <a:rPr lang="zh-CN" altLang="en-US" b="1" dirty="0"/>
              <a:t>数据库的体系结构</a:t>
            </a:r>
            <a:endParaRPr lang="zh-CN" altLang="zh-CN" b="1" dirty="0"/>
          </a:p>
          <a:p>
            <a:pPr indent="457200" latinLnBrk="1"/>
            <a:r>
              <a:rPr lang="zh-CN" altLang="en-US" dirty="0"/>
              <a:t>从数据库管理系统的角度看，数据库系统是一个三级模式结构，但数据库的这种模式结构对最终用户和程序员是透明的，他们见到的仅是数据库的外模式和应用程序。从最终用户角度来看，数据库系统分为单用户结构、主从式结构、分布式结构和客户</a:t>
            </a:r>
            <a:r>
              <a:rPr lang="en-US" altLang="zh-CN" dirty="0"/>
              <a:t>/</a:t>
            </a:r>
            <a:r>
              <a:rPr lang="zh-CN" altLang="en-US" dirty="0"/>
              <a:t>服务器结构。</a:t>
            </a:r>
            <a:endParaRPr lang="zh-CN" altLang="zh-CN" dirty="0"/>
          </a:p>
        </p:txBody>
      </p:sp>
    </p:spTree>
    <p:extLst>
      <p:ext uri="{BB962C8B-B14F-4D97-AF65-F5344CB8AC3E}">
        <p14:creationId xmlns:p14="http://schemas.microsoft.com/office/powerpoint/2010/main" val="364058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10.3.3 </a:t>
            </a:r>
            <a:r>
              <a:rPr lang="zh-CN" altLang="en-US" b="1" dirty="0"/>
              <a:t>创建数据库对象</a:t>
            </a:r>
            <a:endParaRPr lang="en-US" altLang="zh-CN" b="1" dirty="0"/>
          </a:p>
          <a:p>
            <a:pPr marL="457200" indent="-457200" latinLnBrk="1">
              <a:buAutoNum type="arabicPeriod"/>
            </a:pPr>
            <a:r>
              <a:rPr lang="zh-CN" altLang="en-US" dirty="0"/>
              <a:t>创建表空间</a:t>
            </a:r>
            <a:r>
              <a:rPr lang="en-US" altLang="zh-CN" dirty="0" err="1"/>
              <a:t>Space_JXGL</a:t>
            </a:r>
            <a:r>
              <a:rPr lang="zh-CN" altLang="en-US" dirty="0"/>
              <a:t>和临时表空间</a:t>
            </a:r>
            <a:r>
              <a:rPr lang="en-US" altLang="zh-CN" dirty="0" err="1"/>
              <a:t>tmpSpace_JXGL</a:t>
            </a:r>
            <a:r>
              <a:rPr lang="en-US" altLang="zh-CN" dirty="0"/>
              <a:t>, </a:t>
            </a:r>
            <a:r>
              <a:rPr lang="zh-CN" altLang="en-US" dirty="0"/>
              <a:t>表空间初始大小为</a:t>
            </a:r>
            <a:r>
              <a:rPr lang="en-US" altLang="zh-CN" dirty="0"/>
              <a:t>500M</a:t>
            </a:r>
            <a:r>
              <a:rPr lang="zh-CN" altLang="en-US" dirty="0"/>
              <a:t>，自动扩展，每次增加</a:t>
            </a:r>
            <a:r>
              <a:rPr lang="en-US" altLang="zh-CN" dirty="0"/>
              <a:t>100M</a:t>
            </a:r>
            <a:r>
              <a:rPr lang="zh-CN" altLang="en-US" dirty="0"/>
              <a:t>，最大为</a:t>
            </a:r>
            <a:r>
              <a:rPr lang="en-US" altLang="zh-CN" dirty="0"/>
              <a:t>10GB</a:t>
            </a:r>
            <a:r>
              <a:rPr lang="zh-CN" altLang="en-US" dirty="0"/>
              <a:t>，分区管理模式为</a:t>
            </a:r>
            <a:r>
              <a:rPr lang="en-US" altLang="zh-CN" dirty="0"/>
              <a:t>local</a:t>
            </a:r>
            <a:r>
              <a:rPr lang="zh-CN" altLang="en-US" dirty="0"/>
              <a:t>模式。临时表空间初始大小为</a:t>
            </a:r>
            <a:r>
              <a:rPr lang="en-US" altLang="zh-CN" dirty="0"/>
              <a:t>100MB</a:t>
            </a:r>
            <a:r>
              <a:rPr lang="zh-CN" altLang="en-US" dirty="0"/>
              <a:t>，每次增加</a:t>
            </a:r>
            <a:r>
              <a:rPr lang="en-US" altLang="zh-CN" dirty="0"/>
              <a:t>20MB</a:t>
            </a:r>
            <a:r>
              <a:rPr lang="zh-CN" altLang="en-US" dirty="0"/>
              <a:t>，最大为</a:t>
            </a:r>
            <a:r>
              <a:rPr lang="en-US" altLang="zh-CN" dirty="0"/>
              <a:t>10GB</a:t>
            </a:r>
            <a:r>
              <a:rPr lang="zh-CN" altLang="en-US" dirty="0"/>
              <a:t>。</a:t>
            </a:r>
            <a:endParaRPr lang="en-US" altLang="zh-CN" dirty="0"/>
          </a:p>
          <a:p>
            <a:pPr latinLnBrk="1"/>
            <a:r>
              <a:rPr lang="en-US" altLang="zh-CN" dirty="0"/>
              <a:t>2. </a:t>
            </a:r>
            <a:r>
              <a:rPr lang="zh-CN" altLang="en-US" dirty="0"/>
              <a:t>创建用户</a:t>
            </a:r>
            <a:r>
              <a:rPr lang="en-US" altLang="zh-CN" dirty="0" err="1"/>
              <a:t>User_JXGL</a:t>
            </a:r>
            <a:r>
              <a:rPr lang="zh-CN" altLang="en-US" dirty="0"/>
              <a:t>，并给用户授予</a:t>
            </a:r>
            <a:r>
              <a:rPr lang="en-US" altLang="zh-CN" dirty="0"/>
              <a:t>DBA</a:t>
            </a:r>
            <a:r>
              <a:rPr lang="zh-CN" altLang="en-US" dirty="0"/>
              <a:t>的权限和对表空间的使用权限</a:t>
            </a:r>
            <a:endParaRPr lang="en-US" altLang="zh-CN" dirty="0"/>
          </a:p>
          <a:p>
            <a:pPr latinLnBrk="1"/>
            <a:r>
              <a:rPr lang="en-US" altLang="zh-CN" dirty="0"/>
              <a:t>3. </a:t>
            </a:r>
            <a:r>
              <a:rPr lang="zh-CN" altLang="en-US" dirty="0"/>
              <a:t>在表空间</a:t>
            </a:r>
            <a:r>
              <a:rPr lang="en-US" altLang="zh-CN" dirty="0" err="1"/>
              <a:t>Space_JXGL</a:t>
            </a:r>
            <a:r>
              <a:rPr lang="zh-CN" altLang="en-US" dirty="0"/>
              <a:t>下创建表</a:t>
            </a:r>
            <a:endParaRPr lang="en-US" altLang="zh-CN" dirty="0"/>
          </a:p>
          <a:p>
            <a:pPr latinLnBrk="1"/>
            <a:r>
              <a:rPr lang="en-US" altLang="zh-CN" dirty="0"/>
              <a:t>4. </a:t>
            </a:r>
            <a:r>
              <a:rPr lang="zh-CN" altLang="en-US" dirty="0"/>
              <a:t>创建视图</a:t>
            </a:r>
          </a:p>
          <a:p>
            <a:pPr latinLnBrk="1"/>
            <a:r>
              <a:rPr lang="zh-CN" altLang="en-US" dirty="0"/>
              <a:t>不同的用户，往往从不同的角度看待数据库中的数据，例如教师比较关心自己的教学任务安排，学生关注自己的选课结果，管理员关注教学效果，即教学成绩。为提高查询效率，简化查询操作，下面从不同用户的角度创建视图。</a:t>
            </a:r>
          </a:p>
          <a:p>
            <a:pPr latinLnBrk="1"/>
            <a:endParaRPr lang="zh-CN" altLang="en-US" dirty="0"/>
          </a:p>
        </p:txBody>
      </p:sp>
    </p:spTree>
    <p:extLst>
      <p:ext uri="{BB962C8B-B14F-4D97-AF65-F5344CB8AC3E}">
        <p14:creationId xmlns:p14="http://schemas.microsoft.com/office/powerpoint/2010/main" val="2850481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7273" y="1073671"/>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latinLnBrk="1"/>
            <a:r>
              <a:rPr lang="en-US" altLang="zh-CN" dirty="0"/>
              <a:t>5. </a:t>
            </a:r>
            <a:r>
              <a:rPr lang="zh-CN" altLang="en-US" dirty="0"/>
              <a:t>创建索引</a:t>
            </a:r>
          </a:p>
          <a:p>
            <a:pPr latinLnBrk="1"/>
            <a:r>
              <a:rPr lang="en-US" altLang="zh-CN" dirty="0"/>
              <a:t>Oracle</a:t>
            </a:r>
            <a:r>
              <a:rPr lang="zh-CN" altLang="en-US" dirty="0"/>
              <a:t>的索引是一种物理结构，它能够提供一种以一列或多列的值为基础迅速查找表中行的能力。索引中记录了表中的关键值，提供了指向表中行的指针。学生姓名和教师姓名是教学管理系统查询时经常访问的列，因此在这两个表上建立姓名的索引，可以提高系统的查询效率。</a:t>
            </a:r>
            <a:endParaRPr lang="en-US" altLang="zh-CN" dirty="0"/>
          </a:p>
          <a:p>
            <a:pPr latinLnBrk="1"/>
            <a:r>
              <a:rPr lang="en-US" altLang="zh-CN" dirty="0"/>
              <a:t>6. </a:t>
            </a:r>
            <a:r>
              <a:rPr lang="zh-CN" altLang="en-US" dirty="0"/>
              <a:t>创建存储过程和函数</a:t>
            </a:r>
          </a:p>
          <a:p>
            <a:pPr latinLnBrk="1"/>
            <a:r>
              <a:rPr lang="zh-CN" altLang="en-US" dirty="0"/>
              <a:t>（</a:t>
            </a:r>
            <a:r>
              <a:rPr lang="en-US" altLang="zh-CN" dirty="0"/>
              <a:t>1</a:t>
            </a:r>
            <a:r>
              <a:rPr lang="zh-CN" altLang="en-US" dirty="0"/>
              <a:t>）创建一个存储过程</a:t>
            </a:r>
            <a:r>
              <a:rPr lang="en-US" altLang="zh-CN" dirty="0" err="1"/>
              <a:t>Proc_GetInfoByCName</a:t>
            </a:r>
            <a:r>
              <a:rPr lang="zh-CN" altLang="en-US" dirty="0"/>
              <a:t>，输入课程名称，返回所有讲授该课程的教师中平均分最高的教师号</a:t>
            </a:r>
            <a:r>
              <a:rPr lang="en-US" altLang="zh-CN" dirty="0"/>
              <a:t>, </a:t>
            </a:r>
            <a:r>
              <a:rPr lang="zh-CN" altLang="en-US" dirty="0"/>
              <a:t>教师名称</a:t>
            </a:r>
            <a:r>
              <a:rPr lang="en-US" altLang="zh-CN" dirty="0"/>
              <a:t>, </a:t>
            </a:r>
            <a:r>
              <a:rPr lang="zh-CN" altLang="en-US" dirty="0"/>
              <a:t>成绩最高分，最低分，平均分（以参数形式返回）。</a:t>
            </a:r>
          </a:p>
          <a:p>
            <a:pPr latinLnBrk="1"/>
            <a:endParaRPr lang="en-US" altLang="zh-CN" dirty="0"/>
          </a:p>
          <a:p>
            <a:pPr latinLnBrk="1"/>
            <a:endParaRPr lang="zh-CN" altLang="en-US" dirty="0"/>
          </a:p>
        </p:txBody>
      </p:sp>
    </p:spTree>
    <p:extLst>
      <p:ext uri="{BB962C8B-B14F-4D97-AF65-F5344CB8AC3E}">
        <p14:creationId xmlns:p14="http://schemas.microsoft.com/office/powerpoint/2010/main" val="3137565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3877985" cy="830997"/>
          </a:xfrm>
          <a:prstGeom prst="rect">
            <a:avLst/>
          </a:prstGeom>
        </p:spPr>
        <p:txBody>
          <a:bodyPr wrap="none">
            <a:spAutoFit/>
          </a:bodyPr>
          <a:lstStyle/>
          <a:p>
            <a:r>
              <a:rPr lang="zh-CN" altLang="en-US" sz="4800" b="1"/>
              <a:t>应用系统设计</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10.4.1 </a:t>
            </a:r>
            <a:r>
              <a:rPr lang="zh-CN" altLang="en-US" b="1" dirty="0"/>
              <a:t>数据依赖</a:t>
            </a:r>
            <a:endParaRPr lang="zh-CN" altLang="zh-CN" b="1" dirty="0"/>
          </a:p>
          <a:p>
            <a:pPr indent="457200" latinLnBrk="1"/>
            <a:r>
              <a:rPr lang="zh-CN" altLang="en-US" dirty="0"/>
              <a:t>数据依赖是通过一个关系中属性之间值的相等与否体现出来的数据间的相互关系，是现实世界属性之间相互联系的抽象，是数据内在的性质，是语义的体现。</a:t>
            </a:r>
          </a:p>
          <a:p>
            <a:pPr indent="457200" latinLnBrk="1"/>
            <a:r>
              <a:rPr lang="zh-CN" altLang="en-US" dirty="0"/>
              <a:t>关系模式是用来定义关系的，一个关系数据库包含一组关系，定义这组关系的关系模式集合</a:t>
            </a:r>
            <a:r>
              <a:rPr lang="en-US" altLang="zh-CN" dirty="0"/>
              <a:t>U</a:t>
            </a:r>
            <a:r>
              <a:rPr lang="zh-CN" altLang="en-US" dirty="0"/>
              <a:t>以及属性间数据的依赖关系集合</a:t>
            </a:r>
            <a:r>
              <a:rPr lang="en-US" altLang="zh-CN" dirty="0"/>
              <a:t>F</a:t>
            </a:r>
            <a:r>
              <a:rPr lang="zh-CN" altLang="en-US" dirty="0"/>
              <a:t>，因此，关系模式</a:t>
            </a:r>
            <a:r>
              <a:rPr lang="en-US" altLang="zh-CN" dirty="0"/>
              <a:t>R</a:t>
            </a:r>
            <a:r>
              <a:rPr lang="zh-CN" altLang="en-US" dirty="0"/>
              <a:t>定义为一个三元组：</a:t>
            </a:r>
            <a:r>
              <a:rPr lang="en-US" altLang="zh-CN" dirty="0"/>
              <a:t>R</a:t>
            </a:r>
            <a:r>
              <a:rPr lang="zh-CN" altLang="en-US" dirty="0"/>
              <a:t>（</a:t>
            </a:r>
            <a:r>
              <a:rPr lang="en-US" altLang="zh-CN" dirty="0"/>
              <a:t>U</a:t>
            </a:r>
            <a:r>
              <a:rPr lang="zh-CN" altLang="en-US" dirty="0"/>
              <a:t>，</a:t>
            </a:r>
            <a:r>
              <a:rPr lang="en-US" altLang="zh-CN" dirty="0"/>
              <a:t>F</a:t>
            </a:r>
            <a:r>
              <a:rPr lang="zh-CN" altLang="en-US" dirty="0"/>
              <a:t>）。当且仅当</a:t>
            </a:r>
            <a:r>
              <a:rPr lang="en-US" altLang="zh-CN" dirty="0"/>
              <a:t>U</a:t>
            </a:r>
            <a:r>
              <a:rPr lang="zh-CN" altLang="en-US" dirty="0"/>
              <a:t>上的一个关系</a:t>
            </a:r>
            <a:r>
              <a:rPr lang="en-US" altLang="zh-CN" dirty="0"/>
              <a:t>r</a:t>
            </a:r>
            <a:r>
              <a:rPr lang="zh-CN" altLang="en-US" dirty="0"/>
              <a:t>满足</a:t>
            </a:r>
            <a:r>
              <a:rPr lang="en-US" altLang="zh-CN" dirty="0"/>
              <a:t>F</a:t>
            </a:r>
            <a:r>
              <a:rPr lang="zh-CN" altLang="en-US" dirty="0"/>
              <a:t>时，</a:t>
            </a:r>
            <a:r>
              <a:rPr lang="en-US" altLang="zh-CN" dirty="0"/>
              <a:t>r</a:t>
            </a:r>
            <a:r>
              <a:rPr lang="zh-CN" altLang="en-US" dirty="0"/>
              <a:t>成为关系模式</a:t>
            </a:r>
            <a:r>
              <a:rPr lang="en-US" altLang="zh-CN" dirty="0"/>
              <a:t>R</a:t>
            </a:r>
            <a:r>
              <a:rPr lang="zh-CN" altLang="en-US" dirty="0"/>
              <a:t>（</a:t>
            </a:r>
            <a:r>
              <a:rPr lang="en-US" altLang="zh-CN" dirty="0"/>
              <a:t>U</a:t>
            </a:r>
            <a:r>
              <a:rPr lang="zh-CN" altLang="en-US" dirty="0"/>
              <a:t>，</a:t>
            </a:r>
            <a:r>
              <a:rPr lang="en-US" altLang="zh-CN" dirty="0"/>
              <a:t>F</a:t>
            </a:r>
            <a:r>
              <a:rPr lang="zh-CN" altLang="en-US" dirty="0"/>
              <a:t>）的一个关系。</a:t>
            </a:r>
          </a:p>
        </p:txBody>
      </p:sp>
    </p:spTree>
    <p:extLst>
      <p:ext uri="{BB962C8B-B14F-4D97-AF65-F5344CB8AC3E}">
        <p14:creationId xmlns:p14="http://schemas.microsoft.com/office/powerpoint/2010/main" val="3390224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10.4.2 </a:t>
            </a:r>
            <a:r>
              <a:rPr lang="zh-CN" altLang="en-US" b="1" dirty="0"/>
              <a:t>相关概念</a:t>
            </a:r>
            <a:endParaRPr lang="zh-CN" altLang="zh-CN" b="1" dirty="0"/>
          </a:p>
          <a:p>
            <a:pPr indent="457200" latinLnBrk="1"/>
            <a:r>
              <a:rPr lang="en-US" altLang="zh-CN" dirty="0"/>
              <a:t>1</a:t>
            </a:r>
            <a:r>
              <a:rPr lang="zh-CN" altLang="en-US" dirty="0"/>
              <a:t>．函数依赖</a:t>
            </a:r>
            <a:endParaRPr lang="en-US" altLang="zh-CN" dirty="0"/>
          </a:p>
          <a:p>
            <a:pPr indent="457200" latinLnBrk="1"/>
            <a:r>
              <a:rPr lang="en-US" altLang="zh-CN" dirty="0"/>
              <a:t>2</a:t>
            </a:r>
            <a:r>
              <a:rPr lang="zh-CN" altLang="en-US" dirty="0"/>
              <a:t>．平凡函数依赖和非平凡函数依赖</a:t>
            </a:r>
          </a:p>
          <a:p>
            <a:pPr indent="457200" latinLnBrk="1"/>
            <a:r>
              <a:rPr lang="en-US" altLang="zh-CN" dirty="0"/>
              <a:t>3</a:t>
            </a:r>
            <a:r>
              <a:rPr lang="zh-CN" altLang="en-US" dirty="0"/>
              <a:t>．完全依赖与部分依赖</a:t>
            </a:r>
          </a:p>
          <a:p>
            <a:pPr indent="457200" latinLnBrk="1"/>
            <a:r>
              <a:rPr lang="en-US" altLang="zh-CN" dirty="0"/>
              <a:t>4</a:t>
            </a:r>
            <a:r>
              <a:rPr lang="zh-CN" altLang="en-US" dirty="0"/>
              <a:t>．传递函数依赖</a:t>
            </a:r>
          </a:p>
          <a:p>
            <a:pPr indent="457200" latinLnBrk="1"/>
            <a:r>
              <a:rPr lang="en-US" altLang="zh-CN" dirty="0"/>
              <a:t>5</a:t>
            </a:r>
            <a:r>
              <a:rPr lang="zh-CN" altLang="en-US" dirty="0"/>
              <a:t>．码</a:t>
            </a:r>
          </a:p>
          <a:p>
            <a:pPr indent="457200" latinLnBrk="1"/>
            <a:endParaRPr lang="zh-CN" altLang="zh-CN" dirty="0"/>
          </a:p>
        </p:txBody>
      </p:sp>
    </p:spTree>
    <p:extLst>
      <p:ext uri="{BB962C8B-B14F-4D97-AF65-F5344CB8AC3E}">
        <p14:creationId xmlns:p14="http://schemas.microsoft.com/office/powerpoint/2010/main" val="2580607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10.4.3 </a:t>
            </a:r>
            <a:r>
              <a:rPr lang="zh-CN" altLang="en-US" b="1" dirty="0"/>
              <a:t>表示层设计</a:t>
            </a:r>
            <a:endParaRPr lang="zh-CN" altLang="zh-CN" b="1" dirty="0"/>
          </a:p>
          <a:p>
            <a:pPr indent="457200" latinLnBrk="1"/>
            <a:r>
              <a:rPr lang="en-US" altLang="zh-CN" dirty="0"/>
              <a:t>Web</a:t>
            </a:r>
            <a:r>
              <a:rPr lang="zh-CN" altLang="en-US" dirty="0"/>
              <a:t>应用的前端是表示层，用于实现用户交互，使用</a:t>
            </a:r>
            <a:r>
              <a:rPr lang="en-US" altLang="zh-CN" dirty="0"/>
              <a:t>Struts 2</a:t>
            </a:r>
            <a:r>
              <a:rPr lang="zh-CN" altLang="en-US" dirty="0"/>
              <a:t>框架来实现。表示层的基本开发流程为：</a:t>
            </a:r>
          </a:p>
          <a:p>
            <a:pPr indent="457200" latinLnBrk="1"/>
            <a:r>
              <a:rPr lang="zh-CN" altLang="en-US" dirty="0"/>
              <a:t>（</a:t>
            </a:r>
            <a:r>
              <a:rPr lang="en-US" altLang="zh-CN" dirty="0"/>
              <a:t>1</a:t>
            </a:r>
            <a:r>
              <a:rPr lang="zh-CN" altLang="en-US" dirty="0"/>
              <a:t>）配置</a:t>
            </a:r>
            <a:r>
              <a:rPr lang="en-US" altLang="zh-CN" dirty="0"/>
              <a:t>web.xml</a:t>
            </a:r>
            <a:r>
              <a:rPr lang="zh-CN" altLang="en-US" dirty="0"/>
              <a:t>，增加</a:t>
            </a:r>
            <a:r>
              <a:rPr lang="en-US" altLang="zh-CN" dirty="0"/>
              <a:t>Struts2</a:t>
            </a:r>
            <a:r>
              <a:rPr lang="zh-CN" altLang="en-US" dirty="0"/>
              <a:t>的过滤器和</a:t>
            </a:r>
            <a:r>
              <a:rPr lang="en-US" altLang="zh-CN" dirty="0"/>
              <a:t>Spring</a:t>
            </a:r>
            <a:r>
              <a:rPr lang="zh-CN" altLang="en-US" dirty="0"/>
              <a:t>的监听器</a:t>
            </a:r>
            <a:endParaRPr lang="en-US" altLang="zh-CN" dirty="0"/>
          </a:p>
          <a:p>
            <a:pPr indent="457200" latinLnBrk="1"/>
            <a:r>
              <a:rPr lang="zh-CN" altLang="en-US" dirty="0"/>
              <a:t>（</a:t>
            </a:r>
            <a:r>
              <a:rPr lang="en-US" altLang="zh-CN" dirty="0"/>
              <a:t>2</a:t>
            </a:r>
            <a:r>
              <a:rPr lang="zh-CN" altLang="en-US" dirty="0"/>
              <a:t>）配置</a:t>
            </a:r>
            <a:r>
              <a:rPr lang="en-US" altLang="zh-CN" dirty="0"/>
              <a:t>Struts2</a:t>
            </a:r>
            <a:r>
              <a:rPr lang="zh-CN" altLang="en-US" dirty="0"/>
              <a:t>的</a:t>
            </a:r>
            <a:r>
              <a:rPr lang="en-US" altLang="zh-CN" dirty="0"/>
              <a:t>Action</a:t>
            </a:r>
            <a:r>
              <a:rPr lang="zh-CN" altLang="en-US" dirty="0"/>
              <a:t>交由</a:t>
            </a:r>
            <a:r>
              <a:rPr lang="en-US" altLang="zh-CN" dirty="0"/>
              <a:t>Spring</a:t>
            </a:r>
            <a:r>
              <a:rPr lang="zh-CN" altLang="en-US" dirty="0"/>
              <a:t>来管理</a:t>
            </a:r>
          </a:p>
          <a:p>
            <a:pPr indent="457200" latinLnBrk="1"/>
            <a:r>
              <a:rPr lang="zh-CN" altLang="en-US" dirty="0"/>
              <a:t>在</a:t>
            </a:r>
            <a:r>
              <a:rPr lang="en-US" altLang="zh-CN" dirty="0"/>
              <a:t>struts.xml</a:t>
            </a:r>
            <a:r>
              <a:rPr lang="zh-CN" altLang="en-US" dirty="0"/>
              <a:t>配置文件中添加“</a:t>
            </a:r>
            <a:r>
              <a:rPr lang="en-US" altLang="zh-CN" dirty="0"/>
              <a:t>&lt;constant name="</a:t>
            </a:r>
            <a:r>
              <a:rPr lang="en-US" altLang="zh-CN" dirty="0" err="1"/>
              <a:t>struts.objectFactory</a:t>
            </a:r>
            <a:r>
              <a:rPr lang="en-US" altLang="zh-CN" dirty="0"/>
              <a:t>" value="spring" /&gt;”</a:t>
            </a:r>
            <a:r>
              <a:rPr lang="zh-CN" altLang="en-US" dirty="0"/>
              <a:t>，告知</a:t>
            </a:r>
            <a:r>
              <a:rPr lang="en-US" altLang="zh-CN" dirty="0"/>
              <a:t>Struts2</a:t>
            </a:r>
            <a:r>
              <a:rPr lang="zh-CN" altLang="en-US" dirty="0"/>
              <a:t>运行时使用</a:t>
            </a:r>
            <a:r>
              <a:rPr lang="en-US" altLang="zh-CN" dirty="0"/>
              <a:t>Spring</a:t>
            </a:r>
            <a:r>
              <a:rPr lang="zh-CN" altLang="en-US" dirty="0"/>
              <a:t>来创建对象，</a:t>
            </a:r>
            <a:r>
              <a:rPr lang="en-US" altLang="zh-CN" dirty="0"/>
              <a:t>Spring</a:t>
            </a:r>
            <a:r>
              <a:rPr lang="zh-CN" altLang="en-US" dirty="0"/>
              <a:t>在其中主要做的就是注入实例，将所有需要类的实例都由</a:t>
            </a:r>
            <a:r>
              <a:rPr lang="en-US" altLang="zh-CN" dirty="0"/>
              <a:t>Spring</a:t>
            </a:r>
            <a:r>
              <a:rPr lang="zh-CN" altLang="en-US" dirty="0"/>
              <a:t>生成并管理。</a:t>
            </a:r>
          </a:p>
          <a:p>
            <a:pPr indent="457200" latinLnBrk="1"/>
            <a:r>
              <a:rPr lang="zh-CN" altLang="en-US" dirty="0"/>
              <a:t>（</a:t>
            </a:r>
            <a:r>
              <a:rPr lang="en-US" altLang="zh-CN" dirty="0"/>
              <a:t>3</a:t>
            </a:r>
            <a:r>
              <a:rPr lang="zh-CN" altLang="en-US" dirty="0"/>
              <a:t>）界面设计</a:t>
            </a:r>
          </a:p>
          <a:p>
            <a:pPr indent="457200" latinLnBrk="1"/>
            <a:r>
              <a:rPr lang="zh-CN" altLang="en-US" dirty="0"/>
              <a:t>设计用户交互的</a:t>
            </a:r>
            <a:r>
              <a:rPr lang="en-US" altLang="zh-CN" dirty="0"/>
              <a:t>JSP</a:t>
            </a:r>
            <a:r>
              <a:rPr lang="zh-CN" altLang="en-US" dirty="0"/>
              <a:t>页面文件并注册。</a:t>
            </a:r>
          </a:p>
          <a:p>
            <a:pPr indent="457200" latinLnBrk="1"/>
            <a:endParaRPr lang="zh-CN" altLang="zh-CN" dirty="0"/>
          </a:p>
        </p:txBody>
      </p:sp>
    </p:spTree>
    <p:extLst>
      <p:ext uri="{BB962C8B-B14F-4D97-AF65-F5344CB8AC3E}">
        <p14:creationId xmlns:p14="http://schemas.microsoft.com/office/powerpoint/2010/main" val="2562962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Java EE(Java Platform, Enterprise Edition) </a:t>
            </a:r>
            <a:r>
              <a:rPr lang="zh-CN" altLang="en-US"/>
              <a:t>是目前流行的企业级软件应用开发标准，提供了丰富的企业软件组件和技术规范。基于</a:t>
            </a:r>
            <a:r>
              <a:rPr lang="en-US" altLang="zh-CN"/>
              <a:t>MVC(Model, View, Controller)</a:t>
            </a:r>
            <a:r>
              <a:rPr lang="zh-CN" altLang="en-US"/>
              <a:t>分层设计思想的软件开发模式，是当前应用软件开发的主流趋势。</a:t>
            </a:r>
            <a:r>
              <a:rPr lang="en-US" altLang="zh-CN"/>
              <a:t>SSH(Struts, Hibernate, Spring)</a:t>
            </a:r>
            <a:r>
              <a:rPr lang="zh-CN" altLang="en-US"/>
              <a:t>混合框架，是当前</a:t>
            </a:r>
            <a:r>
              <a:rPr lang="en-US" altLang="zh-CN"/>
              <a:t>Java EE</a:t>
            </a:r>
            <a:r>
              <a:rPr lang="zh-CN" altLang="en-US"/>
              <a:t>软件开发的主流框架之一，可以快速构建各类行业应用软件系统。本章选择</a:t>
            </a:r>
            <a:r>
              <a:rPr lang="en-US" altLang="zh-CN"/>
              <a:t>SSH</a:t>
            </a:r>
            <a:r>
              <a:rPr lang="zh-CN" altLang="en-US"/>
              <a:t>软件开发框架，开发基于</a:t>
            </a:r>
            <a:r>
              <a:rPr lang="en-US" altLang="zh-CN"/>
              <a:t>Oracle</a:t>
            </a:r>
            <a:r>
              <a:rPr lang="zh-CN" altLang="en-US"/>
              <a:t>数据库的应用系统：学校教学管理系统，从而让读者对</a:t>
            </a:r>
            <a:r>
              <a:rPr lang="en-US" altLang="zh-CN"/>
              <a:t>Oracle</a:t>
            </a:r>
            <a:r>
              <a:rPr lang="zh-CN" altLang="en-US"/>
              <a:t>数据库的应用背景有初步的了解。</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353404" y="1311105"/>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432121" y="2269263"/>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432121" y="3280096"/>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591480" y="239438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系统架构</a:t>
            </a:r>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591480" y="3306534"/>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数据库设计</a:t>
            </a:r>
            <a:endParaRPr lang="zh-CN" altLang="en-US" dirty="0"/>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591480" y="1410097"/>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项目概述</a:t>
            </a:r>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521210" y="4241506"/>
            <a:ext cx="1042506" cy="731583"/>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591480" y="433061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应用系统设计</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a:t>项目概述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20699"/>
            <a:ext cx="873765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10.1 </a:t>
            </a:r>
            <a:r>
              <a:rPr lang="zh-CN" altLang="en-US" b="1" dirty="0"/>
              <a:t>项目概述</a:t>
            </a:r>
            <a:endParaRPr lang="zh-CN" altLang="zh-CN" b="1" dirty="0"/>
          </a:p>
          <a:p>
            <a:pPr indent="457200" latinLnBrk="1"/>
            <a:r>
              <a:rPr lang="zh-CN" altLang="en-US" dirty="0"/>
              <a:t>教学管理是学校众多事务中最为核心和繁重的一项业务，也是广大学生读者最为熟悉的业务。随着信息技术的日益发展，利用高效的信息系统来提升学校的管理效率尤其必要。</a:t>
            </a:r>
          </a:p>
          <a:p>
            <a:pPr indent="457200" latinLnBrk="1"/>
            <a:r>
              <a:rPr lang="zh-CN" altLang="en-US" dirty="0"/>
              <a:t>	</a:t>
            </a:r>
          </a:p>
        </p:txBody>
      </p:sp>
      <p:pic>
        <p:nvPicPr>
          <p:cNvPr id="2" name="图片 1">
            <a:extLst>
              <a:ext uri="{FF2B5EF4-FFF2-40B4-BE49-F238E27FC236}">
                <a16:creationId xmlns:a16="http://schemas.microsoft.com/office/drawing/2014/main" id="{779D1044-CD03-4D3B-B5EA-463A0B840C19}"/>
              </a:ext>
            </a:extLst>
          </p:cNvPr>
          <p:cNvPicPr>
            <a:picLocks noChangeAspect="1"/>
          </p:cNvPicPr>
          <p:nvPr/>
        </p:nvPicPr>
        <p:blipFill>
          <a:blip r:embed="rId2"/>
          <a:stretch>
            <a:fillRect/>
          </a:stretch>
        </p:blipFill>
        <p:spPr>
          <a:xfrm>
            <a:off x="5662703" y="2195781"/>
            <a:ext cx="5085714" cy="3590476"/>
          </a:xfrm>
          <a:prstGeom prst="rect">
            <a:avLst/>
          </a:prstGeom>
        </p:spPr>
      </p:pic>
    </p:spTree>
    <p:extLst>
      <p:ext uri="{BB962C8B-B14F-4D97-AF65-F5344CB8AC3E}">
        <p14:creationId xmlns:p14="http://schemas.microsoft.com/office/powerpoint/2010/main" val="102632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a:t>系统架构</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04131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10.2 </a:t>
            </a:r>
            <a:r>
              <a:rPr lang="zh-CN" altLang="en-US" b="1" dirty="0"/>
              <a:t>系统架构</a:t>
            </a:r>
            <a:endParaRPr lang="zh-CN" altLang="zh-CN" b="1" dirty="0"/>
          </a:p>
          <a:p>
            <a:pPr indent="457200" latinLnBrk="1"/>
            <a:r>
              <a:rPr lang="en-US" altLang="zh-CN" dirty="0"/>
              <a:t>MVC</a:t>
            </a:r>
            <a:r>
              <a:rPr lang="zh-CN" altLang="en-US" dirty="0"/>
              <a:t>全名是</a:t>
            </a:r>
            <a:r>
              <a:rPr lang="en-US" altLang="zh-CN" dirty="0"/>
              <a:t>Model View Controller</a:t>
            </a:r>
            <a:r>
              <a:rPr lang="zh-CN" altLang="en-US" dirty="0"/>
              <a:t>，是模型</a:t>
            </a:r>
            <a:r>
              <a:rPr lang="en-US" altLang="zh-CN" dirty="0"/>
              <a:t>(model)</a:t>
            </a:r>
            <a:r>
              <a:rPr lang="zh-CN" altLang="en-US" dirty="0"/>
              <a:t>－视图</a:t>
            </a:r>
            <a:r>
              <a:rPr lang="en-US" altLang="zh-CN" dirty="0"/>
              <a:t>(view)</a:t>
            </a:r>
            <a:r>
              <a:rPr lang="zh-CN" altLang="en-US" dirty="0"/>
              <a:t>－控制器</a:t>
            </a:r>
            <a:r>
              <a:rPr lang="en-US" altLang="zh-CN" dirty="0"/>
              <a:t>(controller)</a:t>
            </a:r>
            <a:r>
              <a:rPr lang="zh-CN" altLang="en-US" dirty="0"/>
              <a:t>的缩写。</a:t>
            </a:r>
            <a:r>
              <a:rPr lang="en-US" altLang="zh-CN" dirty="0"/>
              <a:t>MVC</a:t>
            </a:r>
            <a:r>
              <a:rPr lang="zh-CN" altLang="en-US" dirty="0"/>
              <a:t>是一种软件设计范式，用一种业务逻辑、数据、界面显示分离的方法组织代码，将业务逻辑聚集到一个部件里面，在改进和个性化定制界面及用户交互的同时，不需要重新编写业务逻辑。由于</a:t>
            </a:r>
            <a:r>
              <a:rPr lang="en-US" altLang="zh-CN" dirty="0"/>
              <a:t>MVC</a:t>
            </a:r>
            <a:r>
              <a:rPr lang="zh-CN" altLang="en-US" dirty="0"/>
              <a:t>功能分层的设计思想，非常适合大型应用软件的开发。</a:t>
            </a:r>
          </a:p>
          <a:p>
            <a:pPr indent="457200" latinLnBrk="1"/>
            <a:r>
              <a:rPr lang="zh-CN" altLang="en-US" dirty="0"/>
              <a:t>在本项目开发过程中，将采用</a:t>
            </a:r>
            <a:r>
              <a:rPr lang="en-US" altLang="zh-CN" dirty="0"/>
              <a:t>SSH</a:t>
            </a:r>
            <a:r>
              <a:rPr lang="zh-CN" altLang="en-US" dirty="0"/>
              <a:t>技术构建分层的体系结构，使教学管理系统的表示层，持久层和业务层分离，便于系统开发和项目后期维护。</a:t>
            </a:r>
            <a:r>
              <a:rPr lang="en-US" altLang="zh-CN" dirty="0"/>
              <a:t>SSH</a:t>
            </a:r>
            <a:r>
              <a:rPr lang="zh-CN" altLang="en-US" dirty="0"/>
              <a:t>为</a:t>
            </a:r>
            <a:r>
              <a:rPr lang="en-US" altLang="zh-CN" dirty="0" err="1"/>
              <a:t>Struts+Spring+Hibernate</a:t>
            </a:r>
            <a:r>
              <a:rPr lang="zh-CN" altLang="en-US" dirty="0"/>
              <a:t>的一个集成框架，是目前较流行的一种</a:t>
            </a:r>
            <a:r>
              <a:rPr lang="en-US" altLang="zh-CN" dirty="0"/>
              <a:t>Web</a:t>
            </a:r>
            <a:r>
              <a:rPr lang="zh-CN" altLang="en-US" dirty="0"/>
              <a:t>应用程序开源框架。集成</a:t>
            </a:r>
            <a:r>
              <a:rPr lang="en-US" altLang="zh-CN" dirty="0"/>
              <a:t>SSH</a:t>
            </a:r>
            <a:r>
              <a:rPr lang="zh-CN" altLang="en-US" dirty="0"/>
              <a:t>框架的系统从职责上分为三层：表示层、业务逻辑层、数据持久层，以帮助开发人员在短期内搭建结构清晰、可复用性好、维护方便的</a:t>
            </a:r>
            <a:r>
              <a:rPr lang="en-US" altLang="zh-CN" dirty="0"/>
              <a:t>Web</a:t>
            </a:r>
            <a:r>
              <a:rPr lang="zh-CN" altLang="en-US" dirty="0"/>
              <a:t>应用程序。</a:t>
            </a:r>
          </a:p>
        </p:txBody>
      </p:sp>
    </p:spTree>
    <p:extLst>
      <p:ext uri="{BB962C8B-B14F-4D97-AF65-F5344CB8AC3E}">
        <p14:creationId xmlns:p14="http://schemas.microsoft.com/office/powerpoint/2010/main" val="3028232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3262432" cy="830997"/>
          </a:xfrm>
          <a:prstGeom prst="rect">
            <a:avLst/>
          </a:prstGeom>
        </p:spPr>
        <p:txBody>
          <a:bodyPr wrap="none">
            <a:spAutoFit/>
          </a:bodyPr>
          <a:lstStyle/>
          <a:p>
            <a:r>
              <a:rPr lang="zh-CN" altLang="en-US" sz="4800" b="1"/>
              <a:t>数据库设计</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521208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10.3.1 E-R</a:t>
            </a:r>
            <a:r>
              <a:rPr lang="zh-CN" altLang="en-US" b="1" dirty="0"/>
              <a:t>图</a:t>
            </a:r>
            <a:endParaRPr lang="zh-CN" altLang="zh-CN" b="1" dirty="0"/>
          </a:p>
          <a:p>
            <a:pPr indent="457200" latinLnBrk="1"/>
            <a:r>
              <a:rPr lang="zh-CN" altLang="en-US" dirty="0"/>
              <a:t>教学管理涉及学生，教师和教务管理员三类人员，而课程是管理的主要对象。通过需求分析，系统可以创建的实体对象有：教师，学生，管理员和课程。它们之间的关系为，教师可以讲授多门课程，每门课程也可以由多名教师授课；学生可以选修多门课程，每门课程也可以被多名学生选修；学生可以选学任意一名教师，每名教师也可以教授多名学生。根据以上分析，可绘制教学管理系统的</a:t>
            </a:r>
            <a:r>
              <a:rPr lang="en-US" altLang="zh-CN" dirty="0"/>
              <a:t>E-R</a:t>
            </a:r>
            <a:r>
              <a:rPr lang="zh-CN" altLang="en-US" dirty="0"/>
              <a:t>图。</a:t>
            </a:r>
            <a:endParaRPr lang="zh-CN" altLang="zh-CN" dirty="0"/>
          </a:p>
        </p:txBody>
      </p:sp>
      <p:pic>
        <p:nvPicPr>
          <p:cNvPr id="2" name="图片 1">
            <a:extLst>
              <a:ext uri="{FF2B5EF4-FFF2-40B4-BE49-F238E27FC236}">
                <a16:creationId xmlns:a16="http://schemas.microsoft.com/office/drawing/2014/main" id="{D3BB6310-A0CD-4691-9014-8E7305A4C0C9}"/>
              </a:ext>
            </a:extLst>
          </p:cNvPr>
          <p:cNvPicPr>
            <a:picLocks noChangeAspect="1"/>
          </p:cNvPicPr>
          <p:nvPr/>
        </p:nvPicPr>
        <p:blipFill>
          <a:blip r:embed="rId2"/>
          <a:stretch>
            <a:fillRect/>
          </a:stretch>
        </p:blipFill>
        <p:spPr>
          <a:xfrm>
            <a:off x="6314216" y="1370051"/>
            <a:ext cx="5212080" cy="3474720"/>
          </a:xfrm>
          <a:prstGeom prst="rect">
            <a:avLst/>
          </a:prstGeom>
        </p:spPr>
      </p:pic>
    </p:spTree>
    <p:extLst>
      <p:ext uri="{BB962C8B-B14F-4D97-AF65-F5344CB8AC3E}">
        <p14:creationId xmlns:p14="http://schemas.microsoft.com/office/powerpoint/2010/main" val="21960080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TotalTime>
  <Words>1164</Words>
  <Application>Microsoft Office PowerPoint</Application>
  <PresentationFormat>宽屏</PresentationFormat>
  <Paragraphs>55</Paragraphs>
  <Slides>17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654</cp:revision>
  <dcterms:created xsi:type="dcterms:W3CDTF">2020-06-26T11:31:00Z</dcterms:created>
  <dcterms:modified xsi:type="dcterms:W3CDTF">2024-01-08T03:24:51Z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