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535" r:id="rId6"/>
    <p:sldId id="555" r:id="rId7"/>
    <p:sldId id="567" r:id="rId8"/>
    <p:sldId id="568" r:id="rId9"/>
    <p:sldId id="569" r:id="rId10"/>
    <p:sldId id="570" r:id="rId11"/>
    <p:sldId id="537" r:id="rId12"/>
    <p:sldId id="538" r:id="rId13"/>
    <p:sldId id="556" r:id="rId14"/>
    <p:sldId id="571" r:id="rId15"/>
    <p:sldId id="572" r:id="rId16"/>
    <p:sldId id="573" r:id="rId17"/>
    <p:sldId id="574" r:id="rId18"/>
    <p:sldId id="544" r:id="rId19"/>
    <p:sldId id="545" r:id="rId20"/>
    <p:sldId id="575" r:id="rId21"/>
    <p:sldId id="547" r:id="rId22"/>
    <p:sldId id="557" r:id="rId23"/>
    <p:sldId id="550" r:id="rId24"/>
    <p:sldId id="559" r:id="rId25"/>
    <p:sldId id="558" r:id="rId26"/>
    <p:sldId id="561" r:id="rId27"/>
    <p:sldId id="576" r:id="rId28"/>
    <p:sldId id="562" r:id="rId29"/>
    <p:sldId id="577" r:id="rId30"/>
    <p:sldId id="578" r:id="rId31"/>
    <p:sldId id="579" r:id="rId32"/>
    <p:sldId id="286"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87" d="100"/>
          <a:sy n="87" d="100"/>
        </p:scale>
        <p:origin x="114"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081091" y="4186262"/>
            <a:ext cx="10258425" cy="1015663"/>
          </a:xfrm>
          <a:prstGeom prst="rect">
            <a:avLst/>
          </a:prstGeom>
          <a:noFill/>
        </p:spPr>
        <p:txBody>
          <a:bodyPr wrap="square" rtlCol="0">
            <a:spAutoFit/>
          </a:bodyPr>
          <a:lstStyle/>
          <a:p>
            <a:pPr algn="ctr"/>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7</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en-US" sz="6000" b="1" dirty="0">
                <a:solidFill>
                  <a:schemeClr val="bg1"/>
                </a:solidFill>
                <a:latin typeface="微软雅黑" panose="020B0503020204020204" pitchFamily="34" charset="-122"/>
                <a:ea typeface="微软雅黑" panose="020B0503020204020204" pitchFamily="34" charset="-122"/>
              </a:rPr>
              <a:t>数据库存储管理</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811473"/>
            <a:ext cx="892305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4</a:t>
            </a:r>
            <a:r>
              <a:rPr lang="zh-CN" altLang="en-US"/>
              <a:t>．查询数据文件信息</a:t>
            </a:r>
          </a:p>
          <a:p>
            <a:pPr indent="457200" latinLnBrk="1"/>
            <a:r>
              <a:rPr lang="zh-CN" altLang="en-US"/>
              <a:t>可以使用数据字典视图或动态性能视图查看数据库的数据文件信息。</a:t>
            </a:r>
          </a:p>
          <a:p>
            <a:pPr indent="457200" latinLnBrk="1"/>
            <a:r>
              <a:rPr lang="en-US" altLang="zh-CN"/>
              <a:t>DBA_DATA_FILES</a:t>
            </a:r>
            <a:r>
              <a:rPr lang="zh-CN" altLang="en-US"/>
              <a:t>：包含数据库中所有数据文件的信息。</a:t>
            </a:r>
          </a:p>
          <a:p>
            <a:pPr indent="457200" latinLnBrk="1"/>
            <a:r>
              <a:rPr lang="en-US" altLang="zh-CN"/>
              <a:t>DBA_TEMP_FILES</a:t>
            </a:r>
            <a:r>
              <a:rPr lang="zh-CN" altLang="en-US"/>
              <a:t>：包含数据库中所有临时数据文件的信息。</a:t>
            </a:r>
          </a:p>
          <a:p>
            <a:pPr indent="457200" latinLnBrk="1"/>
            <a:r>
              <a:rPr lang="en-US" altLang="zh-CN"/>
              <a:t>DBA_EXTENTS</a:t>
            </a:r>
            <a:r>
              <a:rPr lang="zh-CN" altLang="en-US"/>
              <a:t>：包含所有表空间中已分配的区的描述信息。</a:t>
            </a:r>
          </a:p>
          <a:p>
            <a:pPr indent="457200" latinLnBrk="1"/>
            <a:r>
              <a:rPr lang="en-US" altLang="zh-CN"/>
              <a:t>USER_EXTENTS</a:t>
            </a:r>
            <a:r>
              <a:rPr lang="zh-CN" altLang="en-US"/>
              <a:t>：包含当前用户拥有的对象在所有表空间中已分配的区的描述信息。</a:t>
            </a:r>
          </a:p>
          <a:p>
            <a:pPr indent="457200" latinLnBrk="1"/>
            <a:r>
              <a:rPr lang="en-US" altLang="zh-CN"/>
              <a:t>DBA_FREE_SPACE</a:t>
            </a:r>
            <a:r>
              <a:rPr lang="zh-CN" altLang="en-US"/>
              <a:t>：包含表空间中空闲区的描述信息。</a:t>
            </a:r>
          </a:p>
          <a:p>
            <a:pPr indent="457200" latinLnBrk="1"/>
            <a:r>
              <a:rPr lang="en-US" altLang="zh-CN"/>
              <a:t>USER_FREE_SPACE</a:t>
            </a:r>
            <a:r>
              <a:rPr lang="zh-CN" altLang="en-US"/>
              <a:t>：包含当前用户可访问的表空间中空闲区的描述信息。</a:t>
            </a:r>
          </a:p>
          <a:p>
            <a:pPr indent="457200" latinLnBrk="1"/>
            <a:r>
              <a:rPr lang="en-US" altLang="zh-CN"/>
              <a:t>V$DATAFILE</a:t>
            </a:r>
            <a:r>
              <a:rPr lang="zh-CN" altLang="en-US"/>
              <a:t>：包含从控制文件中获取的数据文件信息。</a:t>
            </a:r>
          </a:p>
          <a:p>
            <a:pPr indent="457200" latinLnBrk="1"/>
            <a:r>
              <a:rPr lang="en-US" altLang="zh-CN"/>
              <a:t>V$DATAFILE_HEADER</a:t>
            </a:r>
            <a:r>
              <a:rPr lang="zh-CN" altLang="en-US"/>
              <a:t>：包含从数据文件头部获取的信息。</a:t>
            </a:r>
          </a:p>
          <a:p>
            <a:pPr indent="457200" latinLnBrk="1"/>
            <a:r>
              <a:rPr lang="en-US" altLang="zh-CN"/>
              <a:t>V$TEMPFILE</a:t>
            </a:r>
            <a:r>
              <a:rPr lang="zh-CN" altLang="en-US"/>
              <a:t>：包含所有临时文件的基本信息。</a:t>
            </a:r>
            <a:endParaRPr lang="zh-CN" altLang="en-US" dirty="0"/>
          </a:p>
        </p:txBody>
      </p:sp>
    </p:spTree>
    <p:extLst>
      <p:ext uri="{BB962C8B-B14F-4D97-AF65-F5344CB8AC3E}">
        <p14:creationId xmlns:p14="http://schemas.microsoft.com/office/powerpoint/2010/main" val="50321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5291833" cy="830997"/>
          </a:xfrm>
          <a:prstGeom prst="rect">
            <a:avLst/>
          </a:prstGeom>
        </p:spPr>
        <p:txBody>
          <a:bodyPr wrap="none">
            <a:spAutoFit/>
          </a:bodyPr>
          <a:lstStyle/>
          <a:p>
            <a:r>
              <a:rPr lang="zh-CN" altLang="en-US" sz="4800" b="1"/>
              <a:t> 表空间与数据文件</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167260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477448"/>
            <a:ext cx="9041319"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7.2.1 </a:t>
            </a:r>
            <a:r>
              <a:rPr lang="zh-CN" altLang="en-US" b="1" dirty="0"/>
              <a:t>表空间概述</a:t>
            </a:r>
            <a:endParaRPr lang="zh-CN" altLang="zh-CN" b="1" dirty="0"/>
          </a:p>
          <a:p>
            <a:pPr indent="457200" latinLnBrk="1"/>
            <a:r>
              <a:rPr lang="zh-CN" altLang="en-US" dirty="0"/>
              <a:t>表空间是存储模式对象的容器，一个数据库对象只能存储在一个表空间中（分区表和分区索引除外），但可以存储在该表空间所对应的一个或多个数据文件中。若表空间只有一个数据文件，则该表空间中所有对象都保存在该文件中；若表空间对应多个数据文件，则表空间中的对象可以分布于不同的数据文件中。</a:t>
            </a:r>
            <a:endParaRPr lang="en-US" altLang="zh-CN" dirty="0"/>
          </a:p>
          <a:p>
            <a:pPr indent="457200" latinLnBrk="1"/>
            <a:r>
              <a:rPr lang="en-US" altLang="zh-CN" dirty="0"/>
              <a:t>1</a:t>
            </a:r>
            <a:r>
              <a:rPr lang="zh-CN" altLang="en-US" dirty="0"/>
              <a:t>．表空间的作用</a:t>
            </a:r>
          </a:p>
          <a:p>
            <a:pPr indent="457200" latinLnBrk="1"/>
            <a:r>
              <a:rPr lang="en-US" altLang="zh-CN" dirty="0"/>
              <a:t>2</a:t>
            </a:r>
            <a:r>
              <a:rPr lang="zh-CN" altLang="en-US" dirty="0"/>
              <a:t>．表空间的类型</a:t>
            </a:r>
          </a:p>
          <a:p>
            <a:pPr indent="457200" latinLnBrk="1"/>
            <a:r>
              <a:rPr lang="en-US" altLang="zh-CN" dirty="0"/>
              <a:t>3</a:t>
            </a:r>
            <a:r>
              <a:rPr lang="zh-CN" altLang="en-US" dirty="0"/>
              <a:t>．表空间的状态</a:t>
            </a:r>
          </a:p>
          <a:p>
            <a:pPr indent="457200" latinLnBrk="1"/>
            <a:r>
              <a:rPr lang="en-US" altLang="zh-CN" dirty="0"/>
              <a:t>4</a:t>
            </a:r>
            <a:r>
              <a:rPr lang="zh-CN" altLang="en-US" dirty="0"/>
              <a:t>．表空间的管理方式</a:t>
            </a:r>
          </a:p>
          <a:p>
            <a:pPr indent="457200" latinLnBrk="1"/>
            <a:r>
              <a:rPr lang="en-US" altLang="zh-CN" dirty="0"/>
              <a:t>5</a:t>
            </a:r>
            <a:r>
              <a:rPr lang="zh-CN" altLang="en-US" dirty="0"/>
              <a:t>．表空间的管理策略</a:t>
            </a:r>
          </a:p>
          <a:p>
            <a:pPr indent="457200" latinLnBrk="1"/>
            <a:endParaRPr lang="zh-CN" altLang="zh-CN" dirty="0"/>
          </a:p>
        </p:txBody>
      </p:sp>
    </p:spTree>
    <p:extLst>
      <p:ext uri="{BB962C8B-B14F-4D97-AF65-F5344CB8AC3E}">
        <p14:creationId xmlns:p14="http://schemas.microsoft.com/office/powerpoint/2010/main" val="30282323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09885" y="549275"/>
            <a:ext cx="10105840"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7.2.2 </a:t>
            </a:r>
            <a:r>
              <a:rPr lang="zh-CN" altLang="en-US" b="1" dirty="0"/>
              <a:t>创建表空间</a:t>
            </a:r>
            <a:endParaRPr lang="en-US" altLang="zh-CN" b="1" dirty="0"/>
          </a:p>
          <a:p>
            <a:pPr indent="457200" latinLnBrk="1"/>
            <a:r>
              <a:rPr lang="zh-CN" altLang="en-US" dirty="0"/>
              <a:t>用户必须具有</a:t>
            </a:r>
            <a:r>
              <a:rPr lang="en-US" altLang="zh-CN" dirty="0"/>
              <a:t>CREATE TABLESPACE</a:t>
            </a:r>
            <a:r>
              <a:rPr lang="zh-CN" altLang="en-US" dirty="0"/>
              <a:t>系统权限时才能创建表空间。所有的表空间都应该由</a:t>
            </a:r>
            <a:r>
              <a:rPr lang="en-US" altLang="zh-CN" dirty="0"/>
              <a:t>sys</a:t>
            </a:r>
            <a:r>
              <a:rPr lang="zh-CN" altLang="en-US" dirty="0"/>
              <a:t>（数据字典的所有者）来创建，以便于避免管理问题。</a:t>
            </a:r>
          </a:p>
          <a:p>
            <a:pPr indent="457200" latinLnBrk="1"/>
            <a:r>
              <a:rPr lang="zh-CN" altLang="en-US" dirty="0"/>
              <a:t>创建表空间过程中，</a:t>
            </a:r>
            <a:r>
              <a:rPr lang="en-US" altLang="zh-CN" dirty="0"/>
              <a:t>Oracle</a:t>
            </a:r>
            <a:r>
              <a:rPr lang="zh-CN" altLang="en-US" dirty="0"/>
              <a:t>要完成以下三个工作：</a:t>
            </a:r>
          </a:p>
          <a:p>
            <a:pPr indent="457200" latinLnBrk="1"/>
            <a:r>
              <a:rPr lang="zh-CN" altLang="en-US" dirty="0"/>
              <a:t>（</a:t>
            </a:r>
            <a:r>
              <a:rPr lang="en-US" altLang="zh-CN" dirty="0"/>
              <a:t>1</a:t>
            </a:r>
            <a:r>
              <a:rPr lang="zh-CN" altLang="en-US" dirty="0"/>
              <a:t>）在数据字典和控制文件中记录下该新创建的表空间。</a:t>
            </a:r>
          </a:p>
          <a:p>
            <a:pPr indent="457200" latinLnBrk="1"/>
            <a:r>
              <a:rPr lang="zh-CN" altLang="en-US" dirty="0"/>
              <a:t>（</a:t>
            </a:r>
            <a:r>
              <a:rPr lang="en-US" altLang="zh-CN" dirty="0"/>
              <a:t>2</a:t>
            </a:r>
            <a:r>
              <a:rPr lang="zh-CN" altLang="en-US" dirty="0"/>
              <a:t>）在操作系统中按指定的位置和文件名创建指定大小的操作系统文件，作为该表空间对应的数据文件。</a:t>
            </a:r>
          </a:p>
          <a:p>
            <a:pPr indent="457200" latinLnBrk="1"/>
            <a:r>
              <a:rPr lang="zh-CN" altLang="en-US" dirty="0"/>
              <a:t>（</a:t>
            </a:r>
            <a:r>
              <a:rPr lang="en-US" altLang="zh-CN" dirty="0"/>
              <a:t>3</a:t>
            </a:r>
            <a:r>
              <a:rPr lang="zh-CN" altLang="en-US" dirty="0"/>
              <a:t>）在预警文件中记录下创建表空间的信息。</a:t>
            </a:r>
          </a:p>
          <a:p>
            <a:pPr indent="457200" latinLnBrk="1"/>
            <a:endParaRPr lang="zh-CN" altLang="en-US" dirty="0"/>
          </a:p>
        </p:txBody>
      </p:sp>
    </p:spTree>
    <p:extLst>
      <p:ext uri="{BB962C8B-B14F-4D97-AF65-F5344CB8AC3E}">
        <p14:creationId xmlns:p14="http://schemas.microsoft.com/office/powerpoint/2010/main" val="2579855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09885" y="549275"/>
            <a:ext cx="10105840"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7.2.3 </a:t>
            </a:r>
            <a:r>
              <a:rPr lang="zh-CN" altLang="en-US" b="1" dirty="0"/>
              <a:t>修改表空间</a:t>
            </a:r>
            <a:endParaRPr lang="en-US" altLang="zh-CN" b="1" dirty="0"/>
          </a:p>
          <a:p>
            <a:pPr indent="457200" latinLnBrk="1"/>
            <a:r>
              <a:rPr lang="zh-CN" altLang="en-US" dirty="0"/>
              <a:t>可以对表空间进行修改操作：扩展表空间、修改表空间可用性、修改表空间读</a:t>
            </a:r>
            <a:r>
              <a:rPr lang="en-US" altLang="zh-CN" dirty="0"/>
              <a:t>/</a:t>
            </a:r>
            <a:r>
              <a:rPr lang="zh-CN" altLang="en-US" dirty="0"/>
              <a:t>写性、设置默认表空间、表空间重命名。</a:t>
            </a:r>
            <a:endParaRPr lang="en-US" altLang="zh-CN" dirty="0"/>
          </a:p>
          <a:p>
            <a:pPr indent="457200" latinLnBrk="1"/>
            <a:r>
              <a:rPr lang="en-US" altLang="zh-CN" dirty="0"/>
              <a:t>1</a:t>
            </a:r>
            <a:r>
              <a:rPr lang="zh-CN" altLang="en-US" dirty="0"/>
              <a:t>．扩展表空间</a:t>
            </a:r>
          </a:p>
          <a:p>
            <a:pPr indent="457200" latinLnBrk="1"/>
            <a:r>
              <a:rPr lang="en-US" altLang="zh-CN" dirty="0"/>
              <a:t>2</a:t>
            </a:r>
            <a:r>
              <a:rPr lang="zh-CN" altLang="en-US" dirty="0"/>
              <a:t>．修改表空间的可用性</a:t>
            </a:r>
          </a:p>
          <a:p>
            <a:pPr indent="457200" latinLnBrk="1"/>
            <a:r>
              <a:rPr lang="en-US" altLang="zh-CN" dirty="0"/>
              <a:t>3</a:t>
            </a:r>
            <a:r>
              <a:rPr lang="zh-CN" altLang="en-US" dirty="0"/>
              <a:t>．修改表空间的读写性</a:t>
            </a:r>
          </a:p>
          <a:p>
            <a:pPr indent="457200" latinLnBrk="1"/>
            <a:r>
              <a:rPr lang="en-US" altLang="zh-CN" dirty="0"/>
              <a:t>4</a:t>
            </a:r>
            <a:r>
              <a:rPr lang="zh-CN" altLang="en-US" dirty="0"/>
              <a:t>．设置默认表空间</a:t>
            </a:r>
          </a:p>
          <a:p>
            <a:pPr indent="457200" latinLnBrk="1"/>
            <a:r>
              <a:rPr lang="en-US" altLang="zh-CN" dirty="0"/>
              <a:t>5</a:t>
            </a:r>
            <a:r>
              <a:rPr lang="zh-CN" altLang="en-US" dirty="0"/>
              <a:t>．表空间的重命名</a:t>
            </a:r>
          </a:p>
          <a:p>
            <a:pPr indent="457200" latinLnBrk="1"/>
            <a:r>
              <a:rPr lang="en-US" altLang="zh-CN" dirty="0"/>
              <a:t>6</a:t>
            </a:r>
            <a:r>
              <a:rPr lang="zh-CN" altLang="en-US" dirty="0"/>
              <a:t>．表空间的备份</a:t>
            </a:r>
          </a:p>
          <a:p>
            <a:pPr indent="457200" latinLnBrk="1"/>
            <a:endParaRPr lang="zh-CN" altLang="en-US" dirty="0"/>
          </a:p>
        </p:txBody>
      </p:sp>
    </p:spTree>
    <p:extLst>
      <p:ext uri="{BB962C8B-B14F-4D97-AF65-F5344CB8AC3E}">
        <p14:creationId xmlns:p14="http://schemas.microsoft.com/office/powerpoint/2010/main" val="4108516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09885" y="549275"/>
            <a:ext cx="1010584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7.2.4 </a:t>
            </a:r>
            <a:r>
              <a:rPr lang="zh-CN" altLang="en-US" b="1" dirty="0"/>
              <a:t>删除表空间</a:t>
            </a:r>
            <a:endParaRPr lang="en-US" altLang="zh-CN" b="1" dirty="0"/>
          </a:p>
          <a:p>
            <a:pPr indent="457200" latinLnBrk="1"/>
            <a:r>
              <a:rPr lang="zh-CN" altLang="en-US" dirty="0"/>
              <a:t>如果不需要一个表空间及其内容（该表空间所包含的段，或拥有的数据文件），就可以将该表空间从数据库中删除。除系统表空间（</a:t>
            </a:r>
            <a:r>
              <a:rPr lang="en-US" altLang="zh-CN" dirty="0"/>
              <a:t>SYSTEM</a:t>
            </a:r>
            <a:r>
              <a:rPr lang="zh-CN" altLang="en-US" dirty="0"/>
              <a:t>、</a:t>
            </a:r>
            <a:r>
              <a:rPr lang="en-US" altLang="zh-CN" dirty="0"/>
              <a:t>SYSAUX</a:t>
            </a:r>
            <a:r>
              <a:rPr lang="zh-CN" altLang="en-US" dirty="0"/>
              <a:t>、</a:t>
            </a:r>
            <a:r>
              <a:rPr lang="en-US" altLang="zh-CN" dirty="0"/>
              <a:t>TEM</a:t>
            </a:r>
            <a:r>
              <a:rPr lang="zh-CN" altLang="en-US" dirty="0"/>
              <a:t>）外，其他表空间都可被删除。不能删除包含任何活动段的表空间。可以先将表空间脱机再删除，而临时表空间不用脱机。</a:t>
            </a:r>
          </a:p>
          <a:p>
            <a:pPr indent="457200" latinLnBrk="1"/>
            <a:r>
              <a:rPr lang="zh-CN" altLang="en-US" dirty="0"/>
              <a:t>语句：</a:t>
            </a:r>
          </a:p>
          <a:p>
            <a:pPr indent="457200" latinLnBrk="1"/>
            <a:r>
              <a:rPr lang="en-US" altLang="zh-CN" dirty="0"/>
              <a:t>SQL&gt;DROP TABLESPACE </a:t>
            </a:r>
            <a:r>
              <a:rPr lang="en-US" altLang="zh-CN" dirty="0" err="1"/>
              <a:t>tablespace_name</a:t>
            </a:r>
            <a:endParaRPr lang="en-US" altLang="zh-CN" dirty="0"/>
          </a:p>
          <a:p>
            <a:pPr indent="457200" latinLnBrk="1"/>
            <a:endParaRPr lang="zh-CN" altLang="en-US" dirty="0"/>
          </a:p>
        </p:txBody>
      </p:sp>
      <p:pic>
        <p:nvPicPr>
          <p:cNvPr id="2" name="图片 1">
            <a:extLst>
              <a:ext uri="{FF2B5EF4-FFF2-40B4-BE49-F238E27FC236}">
                <a16:creationId xmlns:a16="http://schemas.microsoft.com/office/drawing/2014/main" id="{9CF8349F-C381-4F79-A02E-925866A89699}"/>
              </a:ext>
            </a:extLst>
          </p:cNvPr>
          <p:cNvPicPr>
            <a:picLocks noChangeAspect="1"/>
          </p:cNvPicPr>
          <p:nvPr/>
        </p:nvPicPr>
        <p:blipFill>
          <a:blip r:embed="rId2"/>
          <a:stretch>
            <a:fillRect/>
          </a:stretch>
        </p:blipFill>
        <p:spPr>
          <a:xfrm>
            <a:off x="2772180" y="4280553"/>
            <a:ext cx="6647640" cy="1503458"/>
          </a:xfrm>
          <a:prstGeom prst="rect">
            <a:avLst/>
          </a:prstGeom>
        </p:spPr>
      </p:pic>
    </p:spTree>
    <p:extLst>
      <p:ext uri="{BB962C8B-B14F-4D97-AF65-F5344CB8AC3E}">
        <p14:creationId xmlns:p14="http://schemas.microsoft.com/office/powerpoint/2010/main" val="11027049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09885" y="549275"/>
            <a:ext cx="10105840"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7.2.5 </a:t>
            </a:r>
            <a:r>
              <a:rPr lang="zh-CN" altLang="en-US" b="1" dirty="0"/>
              <a:t>表空间信息的查询</a:t>
            </a:r>
            <a:endParaRPr lang="en-US" altLang="zh-CN" b="1" dirty="0"/>
          </a:p>
          <a:p>
            <a:pPr indent="457200" latinLnBrk="1"/>
            <a:r>
              <a:rPr lang="zh-CN" altLang="en-US" dirty="0"/>
              <a:t>通过数据字典视图可以查询表空间信息。与表空间相关的数据字典视图有：</a:t>
            </a:r>
          </a:p>
          <a:p>
            <a:pPr marL="342900" indent="540000" latinLnBrk="1">
              <a:buFont typeface="Wingdings" panose="05000000000000000000" pitchFamily="2" charset="2"/>
              <a:buChar char="u"/>
            </a:pPr>
            <a:r>
              <a:rPr lang="en-US" altLang="zh-CN" dirty="0"/>
              <a:t>V$TABLESPACE</a:t>
            </a:r>
            <a:r>
              <a:rPr lang="zh-CN" altLang="en-US" dirty="0"/>
              <a:t>：从控制文件中获取的表空间名称和编号信息。</a:t>
            </a:r>
          </a:p>
          <a:p>
            <a:pPr marL="342900" indent="540000" latinLnBrk="1">
              <a:buFont typeface="Wingdings" panose="05000000000000000000" pitchFamily="2" charset="2"/>
              <a:buChar char="u"/>
            </a:pPr>
            <a:r>
              <a:rPr lang="en-US" altLang="zh-CN" dirty="0"/>
              <a:t>DBA_TABLESPACES</a:t>
            </a:r>
            <a:r>
              <a:rPr lang="zh-CN" altLang="en-US" dirty="0"/>
              <a:t>：数据库中所有表空间的信息。</a:t>
            </a:r>
          </a:p>
          <a:p>
            <a:pPr marL="342900" indent="540000" latinLnBrk="1">
              <a:buFont typeface="Wingdings" panose="05000000000000000000" pitchFamily="2" charset="2"/>
              <a:buChar char="u"/>
            </a:pPr>
            <a:r>
              <a:rPr lang="en-US" altLang="zh-CN" dirty="0"/>
              <a:t>DBA_TABLESPACE_GROUPS</a:t>
            </a:r>
            <a:r>
              <a:rPr lang="zh-CN" altLang="en-US" dirty="0"/>
              <a:t>：表空间组及其包含的表空间信息。</a:t>
            </a:r>
          </a:p>
          <a:p>
            <a:pPr marL="342900" indent="540000" latinLnBrk="1">
              <a:buFont typeface="Wingdings" panose="05000000000000000000" pitchFamily="2" charset="2"/>
              <a:buChar char="u"/>
            </a:pPr>
            <a:r>
              <a:rPr lang="en-US" altLang="zh-CN" dirty="0"/>
              <a:t>DBA_SEGMENTS</a:t>
            </a:r>
            <a:r>
              <a:rPr lang="zh-CN" altLang="en-US" dirty="0"/>
              <a:t>：所有表空间中段的信息。</a:t>
            </a:r>
          </a:p>
          <a:p>
            <a:pPr marL="342900" indent="540000" latinLnBrk="1">
              <a:buFont typeface="Wingdings" panose="05000000000000000000" pitchFamily="2" charset="2"/>
              <a:buChar char="u"/>
            </a:pPr>
            <a:r>
              <a:rPr lang="en-US" altLang="zh-CN" dirty="0"/>
              <a:t>DBA_EXTENTS</a:t>
            </a:r>
            <a:r>
              <a:rPr lang="zh-CN" altLang="en-US" dirty="0"/>
              <a:t>：所有表空间中区的信息。</a:t>
            </a:r>
          </a:p>
          <a:p>
            <a:pPr marL="342900" indent="540000" latinLnBrk="1">
              <a:buFont typeface="Wingdings" panose="05000000000000000000" pitchFamily="2" charset="2"/>
              <a:buChar char="u"/>
            </a:pPr>
            <a:r>
              <a:rPr lang="en-US" altLang="zh-CN" dirty="0"/>
              <a:t>DBA_FREE_SPACE</a:t>
            </a:r>
            <a:r>
              <a:rPr lang="zh-CN" altLang="en-US" dirty="0"/>
              <a:t>：所有表空间中空闲区的信息。</a:t>
            </a:r>
          </a:p>
          <a:p>
            <a:pPr marL="342900" indent="540000" latinLnBrk="1">
              <a:buFont typeface="Wingdings" panose="05000000000000000000" pitchFamily="2" charset="2"/>
              <a:buChar char="u"/>
            </a:pPr>
            <a:r>
              <a:rPr lang="en-US" altLang="zh-CN" dirty="0"/>
              <a:t>V$DATAFILE</a:t>
            </a:r>
            <a:r>
              <a:rPr lang="zh-CN" altLang="en-US" dirty="0"/>
              <a:t>：所有数据文件信息，包括所属表空间的名称和编号。</a:t>
            </a:r>
          </a:p>
          <a:p>
            <a:pPr marL="342900" indent="540000" latinLnBrk="1">
              <a:buFont typeface="Wingdings" panose="05000000000000000000" pitchFamily="2" charset="2"/>
              <a:buChar char="u"/>
            </a:pPr>
            <a:r>
              <a:rPr lang="en-US" altLang="zh-CN" dirty="0"/>
              <a:t>V$TEMPFILE</a:t>
            </a:r>
            <a:r>
              <a:rPr lang="zh-CN" altLang="en-US" dirty="0"/>
              <a:t>：所有临时文件信息，包括所属表空间的名称和编号。</a:t>
            </a:r>
          </a:p>
          <a:p>
            <a:pPr marL="342900" indent="540000" latinLnBrk="1">
              <a:buFont typeface="Wingdings" panose="05000000000000000000" pitchFamily="2" charset="2"/>
              <a:buChar char="u"/>
            </a:pPr>
            <a:r>
              <a:rPr lang="en-US" altLang="zh-CN" dirty="0"/>
              <a:t>DBA_DATA_FILES</a:t>
            </a:r>
            <a:r>
              <a:rPr lang="zh-CN" altLang="en-US" dirty="0"/>
              <a:t>：数据文件及其所属表空间信息。</a:t>
            </a:r>
          </a:p>
          <a:p>
            <a:pPr indent="457200" latinLnBrk="1"/>
            <a:endParaRPr lang="zh-CN" altLang="en-US" dirty="0"/>
          </a:p>
        </p:txBody>
      </p:sp>
    </p:spTree>
    <p:extLst>
      <p:ext uri="{BB962C8B-B14F-4D97-AF65-F5344CB8AC3E}">
        <p14:creationId xmlns:p14="http://schemas.microsoft.com/office/powerpoint/2010/main" val="7476317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073671"/>
            <a:ext cx="1010584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marL="342900" indent="540000" latinLnBrk="1">
              <a:buFont typeface="Wingdings" panose="05000000000000000000" pitchFamily="2" charset="2"/>
              <a:buChar char="u"/>
            </a:pPr>
            <a:r>
              <a:rPr lang="en-US" altLang="zh-CN" dirty="0"/>
              <a:t>DBA_TEMP_FILES</a:t>
            </a:r>
            <a:r>
              <a:rPr lang="zh-CN" altLang="en-US" dirty="0"/>
              <a:t>：临时文件及其所属表空间信息。</a:t>
            </a:r>
          </a:p>
          <a:p>
            <a:pPr marL="342900" indent="540000" latinLnBrk="1">
              <a:buFont typeface="Wingdings" panose="05000000000000000000" pitchFamily="2" charset="2"/>
              <a:buChar char="u"/>
            </a:pPr>
            <a:r>
              <a:rPr lang="en-US" altLang="zh-CN" dirty="0"/>
              <a:t>DBA_USERS</a:t>
            </a:r>
            <a:r>
              <a:rPr lang="zh-CN" altLang="en-US" dirty="0"/>
              <a:t>：所有用户的默认表空间和临时表空间信息。</a:t>
            </a:r>
          </a:p>
          <a:p>
            <a:pPr marL="342900" indent="540000" latinLnBrk="1">
              <a:buFont typeface="Wingdings" panose="05000000000000000000" pitchFamily="2" charset="2"/>
              <a:buChar char="u"/>
            </a:pPr>
            <a:r>
              <a:rPr lang="en-US" altLang="zh-CN" dirty="0"/>
              <a:t>DBA_TS_QUOTAS</a:t>
            </a:r>
            <a:r>
              <a:rPr lang="zh-CN" altLang="en-US" dirty="0"/>
              <a:t>：所有用户的表空间配额信息。</a:t>
            </a:r>
          </a:p>
          <a:p>
            <a:pPr marL="342900" indent="540000" latinLnBrk="1">
              <a:buFont typeface="Wingdings" panose="05000000000000000000" pitchFamily="2" charset="2"/>
              <a:buChar char="u"/>
            </a:pPr>
            <a:r>
              <a:rPr lang="en-US" altLang="zh-CN" dirty="0"/>
              <a:t>V$SORT_SEGMENT</a:t>
            </a:r>
            <a:r>
              <a:rPr lang="zh-CN" altLang="en-US" dirty="0"/>
              <a:t>：数据库实例的每个排序段信息。</a:t>
            </a:r>
          </a:p>
          <a:p>
            <a:pPr marL="342900" indent="540000" latinLnBrk="1">
              <a:buFont typeface="Wingdings" panose="05000000000000000000" pitchFamily="2" charset="2"/>
              <a:buChar char="u"/>
            </a:pPr>
            <a:r>
              <a:rPr lang="en-US" altLang="zh-CN" dirty="0"/>
              <a:t>V$SORT_USER</a:t>
            </a:r>
            <a:r>
              <a:rPr lang="zh-CN" altLang="en-US" dirty="0"/>
              <a:t>：用户使用临时排序段信息。</a:t>
            </a:r>
          </a:p>
          <a:p>
            <a:pPr marL="342900" indent="540000" latinLnBrk="1">
              <a:buFont typeface="Wingdings" panose="05000000000000000000" pitchFamily="2" charset="2"/>
              <a:buChar char="u"/>
            </a:pPr>
            <a:r>
              <a:rPr lang="en-US" altLang="zh-CN" dirty="0"/>
              <a:t>V$UNDOSTAT</a:t>
            </a:r>
            <a:r>
              <a:rPr lang="zh-CN" altLang="en-US" dirty="0"/>
              <a:t>：撤销表空间的统计信息。</a:t>
            </a:r>
          </a:p>
          <a:p>
            <a:pPr marL="342900" indent="540000" latinLnBrk="1">
              <a:buFont typeface="Wingdings" panose="05000000000000000000" pitchFamily="2" charset="2"/>
              <a:buChar char="u"/>
            </a:pPr>
            <a:r>
              <a:rPr lang="en-US" altLang="zh-CN" dirty="0"/>
              <a:t>V$TRANSACTION</a:t>
            </a:r>
            <a:r>
              <a:rPr lang="zh-CN" altLang="en-US" dirty="0"/>
              <a:t>：各个事务所使用的撤销段信息。</a:t>
            </a:r>
          </a:p>
          <a:p>
            <a:pPr marL="342900" indent="540000" latinLnBrk="1">
              <a:buFont typeface="Wingdings" panose="05000000000000000000" pitchFamily="2" charset="2"/>
              <a:buChar char="u"/>
            </a:pPr>
            <a:r>
              <a:rPr lang="en-US" altLang="zh-CN" dirty="0"/>
              <a:t>DBA_UNDO_EXTENTS</a:t>
            </a:r>
            <a:r>
              <a:rPr lang="zh-CN" altLang="en-US" dirty="0"/>
              <a:t>：撤销表空间中每个区所对应的事务提交时间。</a:t>
            </a:r>
          </a:p>
        </p:txBody>
      </p:sp>
    </p:spTree>
    <p:extLst>
      <p:ext uri="{BB962C8B-B14F-4D97-AF65-F5344CB8AC3E}">
        <p14:creationId xmlns:p14="http://schemas.microsoft.com/office/powerpoint/2010/main" val="272798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2646878" cy="830997"/>
          </a:xfrm>
          <a:prstGeom prst="rect">
            <a:avLst/>
          </a:prstGeom>
        </p:spPr>
        <p:txBody>
          <a:bodyPr wrap="none">
            <a:spAutoFit/>
          </a:bodyPr>
          <a:lstStyle/>
          <a:p>
            <a:r>
              <a:rPr lang="zh-CN" altLang="en-US" sz="4800" b="1"/>
              <a:t>控制文件</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951262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6517" y="549275"/>
            <a:ext cx="8677207"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7.3.1 </a:t>
            </a:r>
            <a:r>
              <a:rPr lang="zh-CN" altLang="en-US" b="1" dirty="0"/>
              <a:t>控制文件概述</a:t>
            </a:r>
            <a:endParaRPr lang="zh-CN" altLang="zh-CN" b="1" dirty="0"/>
          </a:p>
          <a:p>
            <a:pPr indent="457200" latinLnBrk="1"/>
            <a:r>
              <a:rPr lang="zh-CN" altLang="en-US" dirty="0"/>
              <a:t>控制文件是一个很小的二进制文件。</a:t>
            </a:r>
          </a:p>
          <a:p>
            <a:pPr indent="457200" latinLnBrk="1"/>
            <a:r>
              <a:rPr lang="zh-CN" altLang="en-US" dirty="0"/>
              <a:t>在创建数据库时系统会自动创建至少一个控制文件。数据库启动时，数据库实例通过初始化参数定位控制文件，然后加裁数据文件和重做日志文件，最后打开数据文件和重做日志文件。在数据库运行期间，控制文件始终在不断更新，</a:t>
            </a:r>
            <a:r>
              <a:rPr lang="en-US" altLang="zh-CN" dirty="0"/>
              <a:t>DBA</a:t>
            </a:r>
            <a:r>
              <a:rPr lang="zh-CN" altLang="en-US" dirty="0"/>
              <a:t>不能直接修改控制文件的内容，只能由</a:t>
            </a:r>
            <a:r>
              <a:rPr lang="en-US" altLang="zh-CN" dirty="0"/>
              <a:t>Oracle</a:t>
            </a:r>
            <a:r>
              <a:rPr lang="zh-CN" altLang="en-US" dirty="0"/>
              <a:t>进程来管理控制文件，以便记录数据文件和重做日志文件的变化。每个数据库至少拥有一个控制文件。一个数据库也可以同时拥有多个控制文件。</a:t>
            </a:r>
          </a:p>
          <a:p>
            <a:pPr indent="457200" latinLnBrk="1"/>
            <a:endParaRPr lang="zh-CN" altLang="zh-CN" dirty="0"/>
          </a:p>
        </p:txBody>
      </p:sp>
    </p:spTree>
    <p:extLst>
      <p:ext uri="{BB962C8B-B14F-4D97-AF65-F5344CB8AC3E}">
        <p14:creationId xmlns:p14="http://schemas.microsoft.com/office/powerpoint/2010/main" val="2196008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37669"/>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941DACB2-96BE-4F8E-8E47-2A1BB8582795}"/>
              </a:ext>
            </a:extLst>
          </p:cNvPr>
          <p:cNvSpPr txBox="1"/>
          <p:nvPr/>
        </p:nvSpPr>
        <p:spPr>
          <a:xfrm>
            <a:off x="1559241" y="1867366"/>
            <a:ext cx="9115444"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dirty="0"/>
              <a:t>数据库的存储管理物理存储和逻辑存储管理。其中，物理存储结构主要用于描述</a:t>
            </a:r>
            <a:r>
              <a:rPr lang="en-US" altLang="zh-CN" dirty="0"/>
              <a:t>Oracle</a:t>
            </a:r>
            <a:r>
              <a:rPr lang="zh-CN" altLang="en-US" dirty="0"/>
              <a:t>数据库外部数据的存储，即在操作系统中如何组织和管理数据，与具体的操作系统有关。物理存储结构是逻辑存储结构在物理上的、可见的、可操作的、具体的体现形式。逻辑存储结构主要描述</a:t>
            </a:r>
            <a:r>
              <a:rPr lang="en-US" altLang="zh-CN" dirty="0"/>
              <a:t>Oracle</a:t>
            </a:r>
            <a:r>
              <a:rPr lang="zh-CN" altLang="en-US" dirty="0"/>
              <a:t>数据库内部数据的组织和管理方式，与操作系统没有关系。</a:t>
            </a:r>
          </a:p>
          <a:p>
            <a:pPr indent="457200" latinLnBrk="1"/>
            <a:r>
              <a:rPr lang="zh-CN" altLang="en-US" dirty="0"/>
              <a:t>本章介绍</a:t>
            </a:r>
            <a:r>
              <a:rPr lang="en-US" altLang="zh-CN" dirty="0"/>
              <a:t>Oracle 19c</a:t>
            </a:r>
            <a:r>
              <a:rPr lang="zh-CN" altLang="en-US" dirty="0"/>
              <a:t>数据库的存储管理机制，内容包括：物理存储结构的数据文件管理、控制文件管理、重做日志文件管理、归档重做日志文件管理和逻辑存储结构的表空间的管理等。</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7396" y="1342905"/>
            <a:ext cx="8677207"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dirty="0"/>
              <a:t>控制文件中还存储了一些数据库的最大化参数：</a:t>
            </a:r>
          </a:p>
          <a:p>
            <a:pPr marL="342900" indent="540000" latinLnBrk="1">
              <a:buFont typeface="Wingdings" panose="05000000000000000000" pitchFamily="2" charset="2"/>
              <a:buChar char="u"/>
            </a:pPr>
            <a:r>
              <a:rPr lang="en-US" altLang="zh-CN" dirty="0"/>
              <a:t>MAXLOGFILES</a:t>
            </a:r>
            <a:r>
              <a:rPr lang="zh-CN" altLang="en-US" dirty="0"/>
              <a:t>：最大重做日志文件组数量；</a:t>
            </a:r>
          </a:p>
          <a:p>
            <a:pPr marL="342900" indent="540000" latinLnBrk="1">
              <a:buFont typeface="Wingdings" panose="05000000000000000000" pitchFamily="2" charset="2"/>
              <a:buChar char="u"/>
            </a:pPr>
            <a:r>
              <a:rPr lang="en-US" altLang="zh-CN" dirty="0"/>
              <a:t>MAXLOGMEMBERS</a:t>
            </a:r>
            <a:r>
              <a:rPr lang="zh-CN" altLang="en-US" dirty="0"/>
              <a:t>：重做日志文件组中最大成员数量；</a:t>
            </a:r>
          </a:p>
          <a:p>
            <a:pPr marL="342900" indent="540000" latinLnBrk="1">
              <a:buFont typeface="Wingdings" panose="05000000000000000000" pitchFamily="2" charset="2"/>
              <a:buChar char="u"/>
            </a:pPr>
            <a:r>
              <a:rPr lang="en-US" altLang="zh-CN" dirty="0"/>
              <a:t>MAXLOGHISTORY</a:t>
            </a:r>
            <a:r>
              <a:rPr lang="zh-CN" altLang="en-US" dirty="0"/>
              <a:t>：最大历史重做日志文件数量；</a:t>
            </a:r>
          </a:p>
          <a:p>
            <a:pPr marL="342900" indent="540000" latinLnBrk="1">
              <a:buFont typeface="Wingdings" panose="05000000000000000000" pitchFamily="2" charset="2"/>
              <a:buChar char="u"/>
            </a:pPr>
            <a:r>
              <a:rPr lang="en-US" altLang="zh-CN" dirty="0"/>
              <a:t>MAXDATAFILES</a:t>
            </a:r>
            <a:r>
              <a:rPr lang="zh-CN" altLang="en-US" dirty="0"/>
              <a:t>：最大数据文件数量；</a:t>
            </a:r>
          </a:p>
          <a:p>
            <a:pPr marL="342900" indent="540000" latinLnBrk="1">
              <a:buFont typeface="Wingdings" panose="05000000000000000000" pitchFamily="2" charset="2"/>
              <a:buChar char="u"/>
            </a:pPr>
            <a:r>
              <a:rPr lang="en-US" altLang="zh-CN" dirty="0"/>
              <a:t>MAXINSTANCES</a:t>
            </a:r>
            <a:r>
              <a:rPr lang="zh-CN" altLang="en-US" dirty="0"/>
              <a:t>：可同时访问的数据库最大实例个数。</a:t>
            </a:r>
          </a:p>
        </p:txBody>
      </p:sp>
    </p:spTree>
    <p:extLst>
      <p:ext uri="{BB962C8B-B14F-4D97-AF65-F5344CB8AC3E}">
        <p14:creationId xmlns:p14="http://schemas.microsoft.com/office/powerpoint/2010/main" val="8215124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298519" cy="603960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7.3.2 </a:t>
            </a:r>
            <a:r>
              <a:rPr lang="zh-CN" altLang="en-US" b="1" dirty="0"/>
              <a:t>控制文件的管理</a:t>
            </a:r>
            <a:endParaRPr lang="zh-CN" altLang="zh-CN" b="1" dirty="0"/>
          </a:p>
          <a:p>
            <a:pPr indent="457200" latinLnBrk="1"/>
            <a:r>
              <a:rPr lang="zh-CN" altLang="en-US" dirty="0"/>
              <a:t>控制文件管理策略是：最少要有两个控制文件，通过多路利用技术，将多个控制文件分散到不同的磁盘中。在数据库运行过程中，始终读取</a:t>
            </a:r>
            <a:r>
              <a:rPr lang="en-US" altLang="zh-CN" dirty="0"/>
              <a:t>CONTROL_FILES</a:t>
            </a:r>
            <a:r>
              <a:rPr lang="zh-CN" altLang="en-US" dirty="0"/>
              <a:t>参数指定的第一个控制文件，并同时写</a:t>
            </a:r>
            <a:r>
              <a:rPr lang="en-US" altLang="zh-CN" dirty="0"/>
              <a:t>CONTROL_FILES</a:t>
            </a:r>
            <a:r>
              <a:rPr lang="zh-CN" altLang="en-US" dirty="0"/>
              <a:t>参数指定的所有控制文件。如果其中一个控制文件不可用，则必须关闭数据库并进行恢复。</a:t>
            </a:r>
          </a:p>
          <a:p>
            <a:pPr indent="457200" latinLnBrk="1"/>
            <a:r>
              <a:rPr lang="zh-CN" altLang="en-US" dirty="0"/>
              <a:t>每次对数据库结构进行修改后（添加、修改、删除数据文件、重做日志文件），应该及时备份控制文件。</a:t>
            </a:r>
            <a:endParaRPr lang="en-US" altLang="zh-CN" dirty="0"/>
          </a:p>
          <a:p>
            <a:pPr indent="457200" latinLnBrk="1"/>
            <a:r>
              <a:rPr lang="en-US" altLang="zh-CN" dirty="0"/>
              <a:t>1</a:t>
            </a:r>
            <a:r>
              <a:rPr lang="zh-CN" altLang="en-US" dirty="0"/>
              <a:t>．创建控制文件</a:t>
            </a:r>
          </a:p>
          <a:p>
            <a:pPr indent="457200" latinLnBrk="1"/>
            <a:r>
              <a:rPr lang="en-US" altLang="zh-CN" dirty="0"/>
              <a:t>2</a:t>
            </a:r>
            <a:r>
              <a:rPr lang="zh-CN" altLang="en-US" dirty="0"/>
              <a:t>．实现多路复用控制文件</a:t>
            </a:r>
          </a:p>
          <a:p>
            <a:pPr indent="457200" latinLnBrk="1"/>
            <a:r>
              <a:rPr lang="en-US" altLang="zh-CN" dirty="0"/>
              <a:t>3</a:t>
            </a:r>
            <a:r>
              <a:rPr lang="zh-CN" altLang="en-US" dirty="0"/>
              <a:t>．备份控制文件</a:t>
            </a:r>
          </a:p>
          <a:p>
            <a:pPr indent="457200" latinLnBrk="1"/>
            <a:r>
              <a:rPr lang="en-US" altLang="zh-CN" dirty="0"/>
              <a:t>4</a:t>
            </a:r>
            <a:r>
              <a:rPr lang="zh-CN" altLang="en-US" dirty="0"/>
              <a:t>．删除控制文件</a:t>
            </a:r>
          </a:p>
          <a:p>
            <a:pPr indent="457200" latinLnBrk="1"/>
            <a:r>
              <a:rPr lang="en-US" altLang="zh-CN" dirty="0"/>
              <a:t>5</a:t>
            </a:r>
            <a:r>
              <a:rPr lang="zh-CN" altLang="en-US" dirty="0"/>
              <a:t>．查看控制文件信息</a:t>
            </a:r>
          </a:p>
          <a:p>
            <a:pPr indent="457200" latinLnBrk="1"/>
            <a:endParaRPr lang="zh-CN" altLang="en-US" dirty="0"/>
          </a:p>
        </p:txBody>
      </p:sp>
    </p:spTree>
    <p:extLst>
      <p:ext uri="{BB962C8B-B14F-4D97-AF65-F5344CB8AC3E}">
        <p14:creationId xmlns:p14="http://schemas.microsoft.com/office/powerpoint/2010/main" val="3640582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3877985" cy="830997"/>
          </a:xfrm>
          <a:prstGeom prst="rect">
            <a:avLst/>
          </a:prstGeom>
        </p:spPr>
        <p:txBody>
          <a:bodyPr wrap="none">
            <a:spAutoFit/>
          </a:bodyPr>
          <a:lstStyle/>
          <a:p>
            <a:r>
              <a:rPr lang="zh-CN" altLang="en-US" sz="4800" b="1"/>
              <a:t>重做日志文件</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253933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549275"/>
            <a:ext cx="946811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7.4.1 </a:t>
            </a:r>
            <a:r>
              <a:rPr lang="zh-CN" altLang="en-US" b="1" dirty="0"/>
              <a:t>重做日志文件概述</a:t>
            </a:r>
            <a:endParaRPr lang="zh-CN" altLang="zh-CN" b="1" dirty="0"/>
          </a:p>
          <a:p>
            <a:pPr indent="457200" latinLnBrk="1"/>
            <a:r>
              <a:rPr lang="zh-CN" altLang="en-US" dirty="0"/>
              <a:t>重做日志文件是由重做记录的形式记录、保存用户对数据库所进行的变更操作。利用重做日志文件恢复数据库是通过事务的重做（</a:t>
            </a:r>
            <a:r>
              <a:rPr lang="en-US" altLang="zh-CN" dirty="0"/>
              <a:t>REDO</a:t>
            </a:r>
            <a:r>
              <a:rPr lang="zh-CN" altLang="en-US" dirty="0"/>
              <a:t>）或回退（</a:t>
            </a:r>
            <a:r>
              <a:rPr lang="en-US" altLang="zh-CN" dirty="0"/>
              <a:t>UNDO</a:t>
            </a:r>
            <a:r>
              <a:rPr lang="zh-CN" altLang="en-US" dirty="0"/>
              <a:t>）实现的。</a:t>
            </a:r>
          </a:p>
          <a:p>
            <a:pPr indent="457200" latinLnBrk="1"/>
            <a:r>
              <a:rPr lang="zh-CN" altLang="en-US" dirty="0"/>
              <a:t>重做日志文件的工作过程：每个数据库至少需要两个重做日志文件，采用循环写的方式进行工作。当一个重做日志文件写满后，进程</a:t>
            </a:r>
            <a:r>
              <a:rPr lang="en-US" altLang="zh-CN" dirty="0"/>
              <a:t>LGWR</a:t>
            </a:r>
            <a:r>
              <a:rPr lang="zh-CN" altLang="en-US" dirty="0"/>
              <a:t>就会移到下一个日志组，称为日志切换，同时信息会写到控制文件中。为了保证</a:t>
            </a:r>
            <a:r>
              <a:rPr lang="en-US" altLang="zh-CN" dirty="0"/>
              <a:t>LGWR</a:t>
            </a:r>
            <a:r>
              <a:rPr lang="zh-CN" altLang="en-US" dirty="0"/>
              <a:t>进程的正常进行，通常采用重做日志文件组，每个组中包含若干完全相同的重做日志文件成员，这些成员文件相互镜像。</a:t>
            </a:r>
          </a:p>
        </p:txBody>
      </p:sp>
    </p:spTree>
    <p:extLst>
      <p:ext uri="{BB962C8B-B14F-4D97-AF65-F5344CB8AC3E}">
        <p14:creationId xmlns:p14="http://schemas.microsoft.com/office/powerpoint/2010/main" val="33902246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549275"/>
            <a:ext cx="946811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7.4.2 </a:t>
            </a:r>
            <a:r>
              <a:rPr lang="zh-CN" altLang="en-US" b="1" dirty="0"/>
              <a:t>重做日志文件的管理</a:t>
            </a:r>
            <a:endParaRPr lang="zh-CN" altLang="zh-CN" b="1" dirty="0"/>
          </a:p>
          <a:p>
            <a:pPr indent="457200" latinLnBrk="1"/>
            <a:r>
              <a:rPr lang="zh-CN" altLang="en-US" dirty="0"/>
              <a:t>重做日志文件的管理包括重做日志文件组和重做日志文件组成员的管理。</a:t>
            </a:r>
          </a:p>
          <a:p>
            <a:pPr indent="457200" latinLnBrk="1"/>
            <a:r>
              <a:rPr lang="zh-CN" altLang="en-US" dirty="0"/>
              <a:t>（</a:t>
            </a:r>
            <a:r>
              <a:rPr lang="en-US" altLang="zh-CN" dirty="0"/>
              <a:t>1</a:t>
            </a:r>
            <a:r>
              <a:rPr lang="zh-CN" altLang="en-US" dirty="0"/>
              <a:t>）添加重做日志文件组</a:t>
            </a:r>
          </a:p>
          <a:p>
            <a:pPr indent="457200" latinLnBrk="1"/>
            <a:r>
              <a:rPr lang="zh-CN" altLang="en-US" dirty="0"/>
              <a:t>（</a:t>
            </a:r>
            <a:r>
              <a:rPr lang="en-US" altLang="zh-CN" dirty="0"/>
              <a:t>2</a:t>
            </a:r>
            <a:r>
              <a:rPr lang="zh-CN" altLang="en-US" dirty="0"/>
              <a:t>）添加重做日志文件组成员</a:t>
            </a:r>
          </a:p>
          <a:p>
            <a:pPr indent="457200" latinLnBrk="1"/>
            <a:r>
              <a:rPr lang="zh-CN" altLang="en-US" dirty="0"/>
              <a:t>（</a:t>
            </a:r>
            <a:r>
              <a:rPr lang="en-US" altLang="zh-CN" dirty="0"/>
              <a:t>3</a:t>
            </a:r>
            <a:r>
              <a:rPr lang="zh-CN" altLang="en-US" dirty="0"/>
              <a:t>）改变重做日志文件组成员名称或位置</a:t>
            </a:r>
          </a:p>
          <a:p>
            <a:pPr indent="457200" latinLnBrk="1"/>
            <a:r>
              <a:rPr lang="zh-CN" altLang="en-US" dirty="0"/>
              <a:t>（</a:t>
            </a:r>
            <a:r>
              <a:rPr lang="en-US" altLang="zh-CN" dirty="0"/>
              <a:t>4</a:t>
            </a:r>
            <a:r>
              <a:rPr lang="zh-CN" altLang="en-US" dirty="0"/>
              <a:t>）删除重做日志文件组成员</a:t>
            </a:r>
          </a:p>
          <a:p>
            <a:pPr indent="457200" latinLnBrk="1"/>
            <a:r>
              <a:rPr lang="zh-CN" altLang="en-US" dirty="0"/>
              <a:t>（</a:t>
            </a:r>
            <a:r>
              <a:rPr lang="en-US" altLang="zh-CN" dirty="0"/>
              <a:t>5</a:t>
            </a:r>
            <a:r>
              <a:rPr lang="zh-CN" altLang="en-US" dirty="0"/>
              <a:t>）删除重做日志文件组</a:t>
            </a:r>
          </a:p>
          <a:p>
            <a:pPr indent="457200" latinLnBrk="1"/>
            <a:r>
              <a:rPr lang="zh-CN" altLang="en-US" dirty="0"/>
              <a:t>（</a:t>
            </a:r>
            <a:r>
              <a:rPr lang="en-US" altLang="zh-CN" dirty="0"/>
              <a:t>6</a:t>
            </a:r>
            <a:r>
              <a:rPr lang="zh-CN" altLang="en-US" dirty="0"/>
              <a:t>）重做日志文件切换</a:t>
            </a:r>
          </a:p>
          <a:p>
            <a:pPr indent="457200" latinLnBrk="1"/>
            <a:r>
              <a:rPr lang="zh-CN" altLang="en-US" dirty="0"/>
              <a:t>（</a:t>
            </a:r>
            <a:r>
              <a:rPr lang="en-US" altLang="zh-CN" dirty="0"/>
              <a:t>7</a:t>
            </a:r>
            <a:r>
              <a:rPr lang="zh-CN" altLang="en-US" dirty="0"/>
              <a:t>）清除重做日志文件组</a:t>
            </a:r>
          </a:p>
          <a:p>
            <a:pPr indent="457200" latinLnBrk="1"/>
            <a:r>
              <a:rPr lang="zh-CN" altLang="en-US" dirty="0"/>
              <a:t>（</a:t>
            </a:r>
            <a:r>
              <a:rPr lang="en-US" altLang="zh-CN" dirty="0"/>
              <a:t>8</a:t>
            </a:r>
            <a:r>
              <a:rPr lang="zh-CN" altLang="en-US" dirty="0"/>
              <a:t>）查看重做日志文件信息 </a:t>
            </a:r>
          </a:p>
          <a:p>
            <a:pPr indent="457200" latinLnBrk="1"/>
            <a:endParaRPr lang="zh-CN" altLang="zh-CN" dirty="0"/>
          </a:p>
        </p:txBody>
      </p:sp>
    </p:spTree>
    <p:extLst>
      <p:ext uri="{BB962C8B-B14F-4D97-AF65-F5344CB8AC3E}">
        <p14:creationId xmlns:p14="http://schemas.microsoft.com/office/powerpoint/2010/main" val="25806076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5109091" cy="830997"/>
          </a:xfrm>
          <a:prstGeom prst="rect">
            <a:avLst/>
          </a:prstGeom>
        </p:spPr>
        <p:txBody>
          <a:bodyPr wrap="none">
            <a:spAutoFit/>
          </a:bodyPr>
          <a:lstStyle/>
          <a:p>
            <a:r>
              <a:rPr lang="zh-CN" altLang="en-US" sz="4800" b="1"/>
              <a:t>归档重做日志文件</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92746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46811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7.5.1 </a:t>
            </a:r>
            <a:r>
              <a:rPr lang="zh-CN" altLang="en-US" b="1" dirty="0"/>
              <a:t>  归档重做日志文件概述</a:t>
            </a:r>
            <a:endParaRPr lang="zh-CN" altLang="zh-CN" b="1" dirty="0"/>
          </a:p>
          <a:p>
            <a:pPr indent="457200" latinLnBrk="1"/>
            <a:r>
              <a:rPr lang="en-US" altLang="zh-CN" dirty="0"/>
              <a:t>Oracle</a:t>
            </a:r>
            <a:r>
              <a:rPr lang="zh-CN" altLang="en-US" dirty="0"/>
              <a:t>数据库能够把已经写满了的重做日志文件保存到指定的一个或多个位置，被保存的重做日志文件的集合称为归档重做日志文件，这个过程称为归档。</a:t>
            </a:r>
          </a:p>
          <a:p>
            <a:pPr indent="457200" latinLnBrk="1"/>
            <a:r>
              <a:rPr lang="zh-CN" altLang="en-US" dirty="0"/>
              <a:t>根据是否进行重做日志文件归档，数据库运行可以分为归档模式或非归档模式。在归档模式下，数据库中历史重做日志文件全部被保存，因此在数据库出现故障时，即使是介质故障，利用数据库备份、归档重做日志文件和联机重做日志文件也可以完全恢复数据库。 </a:t>
            </a:r>
          </a:p>
          <a:p>
            <a:pPr indent="457200" latinLnBrk="1"/>
            <a:r>
              <a:rPr lang="zh-CN" altLang="en-US" dirty="0"/>
              <a:t>在非归档模式下，由于没有保存过去的重做日志文件，数据库只能从实例崩溃中恢复，而无法进行介质恢复。在非归档模式下不能执行联机表空间备份操作，不能使用联机归档模式下建立的表空间备份进行恢复，而只能使用非归档模式下建立的完全备份来对数据库进行恢复。</a:t>
            </a:r>
          </a:p>
          <a:p>
            <a:pPr indent="457200" latinLnBrk="1"/>
            <a:endParaRPr lang="zh-CN" altLang="zh-CN" dirty="0"/>
          </a:p>
        </p:txBody>
      </p:sp>
    </p:spTree>
    <p:extLst>
      <p:ext uri="{BB962C8B-B14F-4D97-AF65-F5344CB8AC3E}">
        <p14:creationId xmlns:p14="http://schemas.microsoft.com/office/powerpoint/2010/main" val="2746212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394664"/>
            <a:ext cx="9468116"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在归档模式和非归档模式下进行日志切换的条件也不同。在非归档模式下，日志切换的前提条件是已写满的重做日志文件在被覆盖之前，其所有重做记录所对应的事务的修改操作结果全部写入到数据文件中。在归档模式下，日志切换的前提条件是已写满的重做日志文件在被覆盖之前，不仅所有重做记录所对应的事务的修改操作结果全部写入到数据文件中，还需要等待归档进程完成对它的归档操作。</a:t>
            </a:r>
            <a:endParaRPr lang="zh-CN" altLang="zh-CN" dirty="0"/>
          </a:p>
        </p:txBody>
      </p:sp>
    </p:spTree>
    <p:extLst>
      <p:ext uri="{BB962C8B-B14F-4D97-AF65-F5344CB8AC3E}">
        <p14:creationId xmlns:p14="http://schemas.microsoft.com/office/powerpoint/2010/main" val="106111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946811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7.5.2 </a:t>
            </a:r>
            <a:r>
              <a:rPr lang="zh-CN" altLang="en-US" b="1" dirty="0"/>
              <a:t>归档重做日志文件的管理</a:t>
            </a:r>
            <a:endParaRPr lang="zh-CN" altLang="zh-CN" b="1" dirty="0"/>
          </a:p>
          <a:p>
            <a:pPr indent="457200" latinLnBrk="1"/>
            <a:r>
              <a:rPr lang="en-US" altLang="zh-CN" dirty="0"/>
              <a:t>1</a:t>
            </a:r>
            <a:r>
              <a:rPr lang="zh-CN" altLang="en-US" dirty="0"/>
              <a:t>．设置数据库归档</a:t>
            </a:r>
            <a:r>
              <a:rPr lang="en-US" altLang="zh-CN" dirty="0"/>
              <a:t>/</a:t>
            </a:r>
            <a:r>
              <a:rPr lang="zh-CN" altLang="en-US" dirty="0"/>
              <a:t>非归档模式</a:t>
            </a:r>
          </a:p>
          <a:p>
            <a:pPr indent="457200" latinLnBrk="1"/>
            <a:r>
              <a:rPr lang="zh-CN" altLang="en-US" dirty="0"/>
              <a:t>在创建数据库时，可能通过</a:t>
            </a:r>
            <a:r>
              <a:rPr lang="en-US" altLang="zh-CN" dirty="0"/>
              <a:t>CREATE DATABASE</a:t>
            </a:r>
            <a:r>
              <a:rPr lang="zh-CN" altLang="en-US" dirty="0"/>
              <a:t>语句指定</a:t>
            </a:r>
            <a:r>
              <a:rPr lang="en-US" altLang="zh-CN" dirty="0"/>
              <a:t>ARCHIVELOG</a:t>
            </a:r>
            <a:r>
              <a:rPr lang="zh-CN" altLang="en-US" dirty="0"/>
              <a:t>或</a:t>
            </a:r>
            <a:r>
              <a:rPr lang="en-US" altLang="zh-CN" dirty="0"/>
              <a:t>NOARCHIVELOG</a:t>
            </a:r>
            <a:r>
              <a:rPr lang="zh-CN" altLang="en-US" dirty="0"/>
              <a:t>来设置初始模式为归档模式或非归档模式。在数据库创建后，可通过</a:t>
            </a:r>
            <a:r>
              <a:rPr lang="en-US" altLang="zh-CN" dirty="0"/>
              <a:t>ALTER DATABASE ARCHIVELOG</a:t>
            </a:r>
            <a:r>
              <a:rPr lang="zh-CN" altLang="en-US" dirty="0"/>
              <a:t>或</a:t>
            </a:r>
            <a:r>
              <a:rPr lang="en-US" altLang="zh-CN" dirty="0"/>
              <a:t>NOARCHIVELOG</a:t>
            </a:r>
            <a:r>
              <a:rPr lang="zh-CN" altLang="en-US" dirty="0"/>
              <a:t>来修改数据库的模式。</a:t>
            </a:r>
          </a:p>
          <a:p>
            <a:pPr indent="457200" latinLnBrk="1"/>
            <a:r>
              <a:rPr lang="en-US" altLang="zh-CN" dirty="0"/>
              <a:t>2</a:t>
            </a:r>
            <a:r>
              <a:rPr lang="zh-CN" altLang="en-US" dirty="0"/>
              <a:t>．归档模式下归档方式的选择</a:t>
            </a:r>
          </a:p>
          <a:p>
            <a:pPr indent="457200" latinLnBrk="1"/>
            <a:r>
              <a:rPr lang="zh-CN" altLang="en-US" dirty="0"/>
              <a:t>数据库在归档模式下运行时，可以采用自动或手动两种方式归档重做日志文件。</a:t>
            </a:r>
          </a:p>
          <a:p>
            <a:pPr indent="457200" latinLnBrk="1"/>
            <a:r>
              <a:rPr lang="zh-CN" altLang="en-US" dirty="0"/>
              <a:t>如果选择自动归档方式，那么在重做日志文件被覆盖之前，</a:t>
            </a:r>
            <a:r>
              <a:rPr lang="en-US" altLang="zh-CN" dirty="0"/>
              <a:t>ARCH</a:t>
            </a:r>
            <a:r>
              <a:rPr lang="zh-CN" altLang="en-US" dirty="0"/>
              <a:t>进程自动将重做日志文件内容归档。如果选择了手动归档，那么在重做日志文件被覆盖之前，需要</a:t>
            </a:r>
            <a:r>
              <a:rPr lang="en-US" altLang="zh-CN" dirty="0"/>
              <a:t>DBA</a:t>
            </a:r>
            <a:r>
              <a:rPr lang="zh-CN" altLang="en-US" dirty="0"/>
              <a:t>手动将重做日志文件归档，否则系统将处于挂起状态。</a:t>
            </a:r>
          </a:p>
          <a:p>
            <a:pPr indent="457200" latinLnBrk="1"/>
            <a:endParaRPr lang="zh-CN" altLang="zh-CN" dirty="0"/>
          </a:p>
        </p:txBody>
      </p:sp>
    </p:spTree>
    <p:extLst>
      <p:ext uri="{BB962C8B-B14F-4D97-AF65-F5344CB8AC3E}">
        <p14:creationId xmlns:p14="http://schemas.microsoft.com/office/powerpoint/2010/main" val="2733000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332528"/>
            <a:ext cx="946811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3</a:t>
            </a:r>
            <a:r>
              <a:rPr lang="zh-CN" altLang="en-US"/>
              <a:t>．归档路径设置</a:t>
            </a:r>
          </a:p>
          <a:p>
            <a:pPr indent="457200" latinLnBrk="1"/>
            <a:r>
              <a:rPr lang="zh-CN" altLang="en-US"/>
              <a:t>归档路径的设置是通过相应的初始化参数</a:t>
            </a:r>
            <a:r>
              <a:rPr lang="en-US" altLang="zh-CN"/>
              <a:t>LOG_ARCHIVE_DEST</a:t>
            </a:r>
            <a:r>
              <a:rPr lang="zh-CN" altLang="en-US"/>
              <a:t>和</a:t>
            </a:r>
            <a:r>
              <a:rPr lang="en-US" altLang="zh-CN"/>
              <a:t>LOG_ARCHIVE_DUPLEX_DEST</a:t>
            </a:r>
            <a:r>
              <a:rPr lang="zh-CN" altLang="en-US"/>
              <a:t>来完成。</a:t>
            </a:r>
          </a:p>
          <a:p>
            <a:pPr indent="457200" latinLnBrk="1"/>
            <a:r>
              <a:rPr lang="en-US" altLang="zh-CN"/>
              <a:t>LOG_ARCHIVE_DEST</a:t>
            </a:r>
            <a:r>
              <a:rPr lang="zh-CN" altLang="en-US"/>
              <a:t>参数指定本地主归档路径，</a:t>
            </a:r>
            <a:r>
              <a:rPr lang="en-US" altLang="zh-CN"/>
              <a:t>LOG_ARCHIVE_DUPLEX_DEST</a:t>
            </a:r>
            <a:r>
              <a:rPr lang="zh-CN" altLang="en-US"/>
              <a:t>指定本地次归档路径。</a:t>
            </a:r>
          </a:p>
          <a:p>
            <a:pPr indent="457200" latinLnBrk="1"/>
            <a:r>
              <a:rPr lang="zh-CN" altLang="en-US"/>
              <a:t>使用初始化参数</a:t>
            </a:r>
            <a:r>
              <a:rPr lang="en-US" altLang="zh-CN"/>
              <a:t>LOG_ARCHIVE_DEST_n</a:t>
            </a:r>
            <a:r>
              <a:rPr lang="zh-CN" altLang="en-US"/>
              <a:t>设置归档路径，最多可以指定</a:t>
            </a:r>
            <a:r>
              <a:rPr lang="en-US" altLang="zh-CN"/>
              <a:t>10</a:t>
            </a:r>
            <a:r>
              <a:rPr lang="zh-CN" altLang="en-US"/>
              <a:t>个归档路径，其归档目标可以是本地系统的目录，也可以是远程的数据库系统。</a:t>
            </a:r>
          </a:p>
          <a:p>
            <a:pPr indent="457200" latinLnBrk="1"/>
            <a:r>
              <a:rPr lang="zh-CN" altLang="en-US"/>
              <a:t>这两组参数只能使用一组设置归档路径，而不能两组同时使用。</a:t>
            </a:r>
          </a:p>
          <a:p>
            <a:pPr indent="457200" latinLnBrk="1"/>
            <a:r>
              <a:rPr lang="zh-CN" altLang="en-US"/>
              <a:t>可以通过设置参数</a:t>
            </a:r>
            <a:r>
              <a:rPr lang="en-US" altLang="zh-CN"/>
              <a:t>LOG_ARCHIVE_FORMAT</a:t>
            </a:r>
            <a:r>
              <a:rPr lang="zh-CN" altLang="en-US"/>
              <a:t>指定归档文件命名方式。</a:t>
            </a:r>
            <a:endParaRPr lang="zh-CN" altLang="en-US" dirty="0"/>
          </a:p>
        </p:txBody>
      </p:sp>
    </p:spTree>
    <p:extLst>
      <p:ext uri="{BB962C8B-B14F-4D97-AF65-F5344CB8AC3E}">
        <p14:creationId xmlns:p14="http://schemas.microsoft.com/office/powerpoint/2010/main" val="633325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26B31927-7DFF-472D-ACC5-12EE2D0580D2}"/>
              </a:ext>
            </a:extLst>
          </p:cNvPr>
          <p:cNvGrpSpPr/>
          <p:nvPr/>
        </p:nvGrpSpPr>
        <p:grpSpPr>
          <a:xfrm>
            <a:off x="7289369" y="796407"/>
            <a:ext cx="915799" cy="778837"/>
            <a:chOff x="7428647" y="814868"/>
            <a:chExt cx="915799" cy="778837"/>
          </a:xfrm>
        </p:grpSpPr>
        <p:sp>
          <p:nvSpPr>
            <p:cNvPr id="2" name="文本框 1">
              <a:extLst>
                <a:ext uri="{FF2B5EF4-FFF2-40B4-BE49-F238E27FC236}">
                  <a16:creationId xmlns:a16="http://schemas.microsoft.com/office/drawing/2014/main" id="{51462C79-EED8-4446-9394-C84809A93914}"/>
                </a:ext>
              </a:extLst>
            </p:cNvPr>
            <p:cNvSpPr txBox="1"/>
            <p:nvPr/>
          </p:nvSpPr>
          <p:spPr>
            <a:xfrm>
              <a:off x="7428647" y="814868"/>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a:cxnSpLocks/>
            </p:cNvCxnSpPr>
            <p:nvPr/>
          </p:nvCxnSpPr>
          <p:spPr>
            <a:xfrm flipH="1">
              <a:off x="7428647" y="103423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A76DE036-878A-497D-951B-F25BD6B7E6CE}"/>
              </a:ext>
            </a:extLst>
          </p:cNvPr>
          <p:cNvGrpSpPr/>
          <p:nvPr/>
        </p:nvGrpSpPr>
        <p:grpSpPr>
          <a:xfrm>
            <a:off x="7368086" y="1754565"/>
            <a:ext cx="915799" cy="788117"/>
            <a:chOff x="7464829" y="1664857"/>
            <a:chExt cx="915799" cy="788117"/>
          </a:xfrm>
        </p:grpSpPr>
        <p:sp>
          <p:nvSpPr>
            <p:cNvPr id="4" name="文本框 3">
              <a:extLst>
                <a:ext uri="{FF2B5EF4-FFF2-40B4-BE49-F238E27FC236}">
                  <a16:creationId xmlns:a16="http://schemas.microsoft.com/office/drawing/2014/main" id="{E3E11741-E0AE-4C99-8BB0-FA2B455F1FD4}"/>
                </a:ext>
              </a:extLst>
            </p:cNvPr>
            <p:cNvSpPr txBox="1"/>
            <p:nvPr/>
          </p:nvSpPr>
          <p:spPr>
            <a:xfrm>
              <a:off x="7464829" y="166485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a:cxnSpLocks/>
            </p:cNvCxnSpPr>
            <p:nvPr/>
          </p:nvCxnSpPr>
          <p:spPr>
            <a:xfrm flipH="1">
              <a:off x="7464829" y="189350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D1D4B1E1-B749-40EB-B2B9-AFDC429435BE}"/>
              </a:ext>
            </a:extLst>
          </p:cNvPr>
          <p:cNvGrpSpPr/>
          <p:nvPr/>
        </p:nvGrpSpPr>
        <p:grpSpPr>
          <a:xfrm>
            <a:off x="7368086" y="2765398"/>
            <a:ext cx="1012542" cy="731588"/>
            <a:chOff x="7566593" y="2506239"/>
            <a:chExt cx="1012542" cy="731588"/>
          </a:xfrm>
        </p:grpSpPr>
        <p:sp>
          <p:nvSpPr>
            <p:cNvPr id="5" name="文本框 4">
              <a:extLst>
                <a:ext uri="{FF2B5EF4-FFF2-40B4-BE49-F238E27FC236}">
                  <a16:creationId xmlns:a16="http://schemas.microsoft.com/office/drawing/2014/main" id="{EFCD55F1-7E53-4D94-B849-03B234E0F197}"/>
                </a:ext>
              </a:extLst>
            </p:cNvPr>
            <p:cNvSpPr txBox="1"/>
            <p:nvPr/>
          </p:nvSpPr>
          <p:spPr>
            <a:xfrm>
              <a:off x="7566593" y="250623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a:cxnSpLocks/>
            </p:cNvCxnSpPr>
            <p:nvPr/>
          </p:nvCxnSpPr>
          <p:spPr>
            <a:xfrm flipH="1">
              <a:off x="7663336" y="267835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8499681" y="1844459"/>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表空间与数据文件</a:t>
            </a:r>
          </a:p>
        </p:txBody>
      </p:sp>
      <p:sp>
        <p:nvSpPr>
          <p:cNvPr id="12" name="文本框 11">
            <a:hlinkClick r:id="" action="ppaction://noaction"/>
            <a:extLst>
              <a:ext uri="{FF2B5EF4-FFF2-40B4-BE49-F238E27FC236}">
                <a16:creationId xmlns:a16="http://schemas.microsoft.com/office/drawing/2014/main" id="{434003EC-243D-457F-A944-3C9706F6BB77}"/>
              </a:ext>
            </a:extLst>
          </p:cNvPr>
          <p:cNvSpPr txBox="1"/>
          <p:nvPr/>
        </p:nvSpPr>
        <p:spPr>
          <a:xfrm>
            <a:off x="8527445" y="2791836"/>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控制文件</a:t>
            </a:r>
            <a:endParaRPr lang="zh-CN" altLang="en-US" dirty="0"/>
          </a:p>
        </p:txBody>
      </p:sp>
      <p:sp>
        <p:nvSpPr>
          <p:cNvPr id="20" name="文本框 19">
            <a:hlinkClick r:id="" action="ppaction://noaction"/>
            <a:extLst>
              <a:ext uri="{FF2B5EF4-FFF2-40B4-BE49-F238E27FC236}">
                <a16:creationId xmlns:a16="http://schemas.microsoft.com/office/drawing/2014/main" id="{3122339D-CDC1-4187-945F-E2820B411B1E}"/>
              </a:ext>
            </a:extLst>
          </p:cNvPr>
          <p:cNvSpPr txBox="1"/>
          <p:nvPr/>
        </p:nvSpPr>
        <p:spPr>
          <a:xfrm>
            <a:off x="8499681" y="897083"/>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数据文件</a:t>
            </a:r>
          </a:p>
        </p:txBody>
      </p:sp>
      <p:pic>
        <p:nvPicPr>
          <p:cNvPr id="19" name="图片 18">
            <a:extLst>
              <a:ext uri="{FF2B5EF4-FFF2-40B4-BE49-F238E27FC236}">
                <a16:creationId xmlns:a16="http://schemas.microsoft.com/office/drawing/2014/main" id="{A60D28A4-EE87-4BA5-A9E2-3A264076BE33}"/>
              </a:ext>
            </a:extLst>
          </p:cNvPr>
          <p:cNvPicPr>
            <a:picLocks noChangeAspect="1"/>
          </p:cNvPicPr>
          <p:nvPr/>
        </p:nvPicPr>
        <p:blipFill>
          <a:blip r:embed="rId2"/>
          <a:stretch>
            <a:fillRect/>
          </a:stretch>
        </p:blipFill>
        <p:spPr>
          <a:xfrm>
            <a:off x="7457175" y="3726808"/>
            <a:ext cx="1042506" cy="731583"/>
          </a:xfrm>
          <a:prstGeom prst="rect">
            <a:avLst/>
          </a:prstGeom>
        </p:spPr>
      </p:pic>
      <p:pic>
        <p:nvPicPr>
          <p:cNvPr id="24" name="图片 23">
            <a:extLst>
              <a:ext uri="{FF2B5EF4-FFF2-40B4-BE49-F238E27FC236}">
                <a16:creationId xmlns:a16="http://schemas.microsoft.com/office/drawing/2014/main" id="{5771A011-7640-473D-A5CA-20DDFEDA18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77796">
            <a:off x="7980157" y="4988448"/>
            <a:ext cx="838095" cy="485714"/>
          </a:xfrm>
          <a:prstGeom prst="rect">
            <a:avLst/>
          </a:prstGeom>
        </p:spPr>
      </p:pic>
      <p:pic>
        <p:nvPicPr>
          <p:cNvPr id="27" name="图片 26">
            <a:extLst>
              <a:ext uri="{FF2B5EF4-FFF2-40B4-BE49-F238E27FC236}">
                <a16:creationId xmlns:a16="http://schemas.microsoft.com/office/drawing/2014/main" id="{83634BDA-C67B-4FF1-9365-279B4F06D3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639914">
            <a:off x="9796856" y="5205936"/>
            <a:ext cx="838095" cy="485714"/>
          </a:xfrm>
          <a:prstGeom prst="rect">
            <a:avLst/>
          </a:prstGeom>
        </p:spPr>
      </p:pic>
      <p:grpSp>
        <p:nvGrpSpPr>
          <p:cNvPr id="33" name="组合 32">
            <a:extLst>
              <a:ext uri="{FF2B5EF4-FFF2-40B4-BE49-F238E27FC236}">
                <a16:creationId xmlns:a16="http://schemas.microsoft.com/office/drawing/2014/main" id="{6BE60DDB-EDD2-4AC0-A1E3-497982A09337}"/>
              </a:ext>
            </a:extLst>
          </p:cNvPr>
          <p:cNvGrpSpPr/>
          <p:nvPr/>
        </p:nvGrpSpPr>
        <p:grpSpPr>
          <a:xfrm>
            <a:off x="7049099" y="4203757"/>
            <a:ext cx="1682642" cy="1603387"/>
            <a:chOff x="8953073" y="4321023"/>
            <a:chExt cx="1682642" cy="1603387"/>
          </a:xfrm>
        </p:grpSpPr>
        <p:pic>
          <p:nvPicPr>
            <p:cNvPr id="22" name="图片 21">
              <a:extLst>
                <a:ext uri="{FF2B5EF4-FFF2-40B4-BE49-F238E27FC236}">
                  <a16:creationId xmlns:a16="http://schemas.microsoft.com/office/drawing/2014/main" id="{1CBC7142-4038-4BB0-90A4-E18B98DCA7C0}"/>
                </a:ext>
              </a:extLst>
            </p:cNvPr>
            <p:cNvPicPr>
              <a:picLocks noChangeAspect="1"/>
            </p:cNvPicPr>
            <p:nvPr/>
          </p:nvPicPr>
          <p:blipFill>
            <a:blip r:embed="rId4"/>
            <a:stretch>
              <a:fillRect/>
            </a:stretch>
          </p:blipFill>
          <p:spPr>
            <a:xfrm>
              <a:off x="8953073" y="4321023"/>
              <a:ext cx="1682642" cy="1603387"/>
            </a:xfrm>
            <a:prstGeom prst="rect">
              <a:avLst/>
            </a:prstGeom>
          </p:spPr>
        </p:pic>
        <p:cxnSp>
          <p:nvCxnSpPr>
            <p:cNvPr id="28" name="直接连接符 27">
              <a:extLst>
                <a:ext uri="{FF2B5EF4-FFF2-40B4-BE49-F238E27FC236}">
                  <a16:creationId xmlns:a16="http://schemas.microsoft.com/office/drawing/2014/main" id="{6DA7B91C-D997-45D9-9737-6EC42D995FED}"/>
                </a:ext>
              </a:extLst>
            </p:cNvPr>
            <p:cNvCxnSpPr>
              <a:cxnSpLocks/>
            </p:cNvCxnSpPr>
            <p:nvPr/>
          </p:nvCxnSpPr>
          <p:spPr>
            <a:xfrm flipH="1">
              <a:off x="9633990" y="495995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6" name="文本框 45">
            <a:hlinkClick r:id="" action="ppaction://noaction"/>
            <a:extLst>
              <a:ext uri="{FF2B5EF4-FFF2-40B4-BE49-F238E27FC236}">
                <a16:creationId xmlns:a16="http://schemas.microsoft.com/office/drawing/2014/main" id="{1EFC7867-B96E-47FF-A686-9A8C84325DEF}"/>
              </a:ext>
            </a:extLst>
          </p:cNvPr>
          <p:cNvSpPr txBox="1"/>
          <p:nvPr/>
        </p:nvSpPr>
        <p:spPr>
          <a:xfrm>
            <a:off x="8527445" y="3727598"/>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重做日志文件</a:t>
            </a:r>
          </a:p>
        </p:txBody>
      </p:sp>
      <p:sp>
        <p:nvSpPr>
          <p:cNvPr id="47" name="文本框 46">
            <a:hlinkClick r:id="" action="ppaction://noaction"/>
            <a:extLst>
              <a:ext uri="{FF2B5EF4-FFF2-40B4-BE49-F238E27FC236}">
                <a16:creationId xmlns:a16="http://schemas.microsoft.com/office/drawing/2014/main" id="{2ADED5DD-3369-4697-8BF6-FA3B3BD6DC6A}"/>
              </a:ext>
            </a:extLst>
          </p:cNvPr>
          <p:cNvSpPr txBox="1"/>
          <p:nvPr/>
        </p:nvSpPr>
        <p:spPr>
          <a:xfrm>
            <a:off x="8592014" y="4732215"/>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归档重做日志文件</a:t>
            </a: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332528"/>
            <a:ext cx="946811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4</a:t>
            </a:r>
            <a:r>
              <a:rPr lang="zh-CN" altLang="en-US"/>
              <a:t>．设置可选或强制归档目标</a:t>
            </a:r>
          </a:p>
          <a:p>
            <a:pPr indent="457200" latinLnBrk="1"/>
            <a:r>
              <a:rPr lang="zh-CN" altLang="en-US"/>
              <a:t>设置最小成功归档目标数：</a:t>
            </a:r>
            <a:r>
              <a:rPr lang="en-US" altLang="zh-CN"/>
              <a:t>LOG_ARCHIVE_MIN_SUCCESS_DEST</a:t>
            </a:r>
          </a:p>
          <a:p>
            <a:pPr indent="457200" latinLnBrk="1"/>
            <a:r>
              <a:rPr lang="zh-CN" altLang="en-US"/>
              <a:t>设置启动最大归档进程数：</a:t>
            </a:r>
            <a:r>
              <a:rPr lang="en-US" altLang="zh-CN"/>
              <a:t>LOG_ARCHIVE_MAX_PROCESSES</a:t>
            </a:r>
          </a:p>
          <a:p>
            <a:pPr indent="457200" latinLnBrk="1"/>
            <a:r>
              <a:rPr lang="zh-CN" altLang="en-US"/>
              <a:t>设置强制归档目标和可选归档目标：</a:t>
            </a:r>
          </a:p>
          <a:p>
            <a:pPr indent="457200" latinLnBrk="1"/>
            <a:r>
              <a:rPr lang="zh-CN" altLang="en-US"/>
              <a:t>使用</a:t>
            </a:r>
            <a:r>
              <a:rPr lang="en-US" altLang="zh-CN"/>
              <a:t>LOG_ARCHIVE_DEST_n</a:t>
            </a:r>
            <a:r>
              <a:rPr lang="zh-CN" altLang="en-US"/>
              <a:t>参数时通过使用</a:t>
            </a:r>
            <a:r>
              <a:rPr lang="en-US" altLang="zh-CN"/>
              <a:t>OPTIONAL</a:t>
            </a:r>
            <a:r>
              <a:rPr lang="zh-CN" altLang="en-US"/>
              <a:t>或</a:t>
            </a:r>
            <a:r>
              <a:rPr lang="en-US" altLang="zh-CN"/>
              <a:t>MANDATORY</a:t>
            </a:r>
            <a:r>
              <a:rPr lang="zh-CN" altLang="en-US"/>
              <a:t>关键字指定可选或强制归档目标。</a:t>
            </a:r>
            <a:endParaRPr lang="zh-CN" altLang="en-US" dirty="0"/>
          </a:p>
        </p:txBody>
      </p:sp>
    </p:spTree>
    <p:extLst>
      <p:ext uri="{BB962C8B-B14F-4D97-AF65-F5344CB8AC3E}">
        <p14:creationId xmlns:p14="http://schemas.microsoft.com/office/powerpoint/2010/main" val="38238517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073671"/>
            <a:ext cx="946811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5</a:t>
            </a:r>
            <a:r>
              <a:rPr lang="zh-CN" altLang="en-US"/>
              <a:t>．归档信息查询</a:t>
            </a:r>
          </a:p>
          <a:p>
            <a:pPr indent="457200" latinLnBrk="1"/>
            <a:r>
              <a:rPr lang="zh-CN" altLang="en-US"/>
              <a:t>查询归档信息有两种方法：</a:t>
            </a:r>
            <a:r>
              <a:rPr lang="en-US" altLang="zh-CN"/>
              <a:t>ARCHIVE LOG LIST</a:t>
            </a:r>
            <a:r>
              <a:rPr lang="zh-CN" altLang="en-US"/>
              <a:t>命令方式或查询数据字典视图与动态性能视图。</a:t>
            </a:r>
          </a:p>
          <a:p>
            <a:pPr indent="457200" latinLnBrk="1"/>
            <a:r>
              <a:rPr lang="zh-CN" altLang="en-US"/>
              <a:t>查询数据字典视图或动态性能视图：</a:t>
            </a:r>
          </a:p>
          <a:p>
            <a:pPr indent="457200" latinLnBrk="1"/>
            <a:r>
              <a:rPr lang="en-US" altLang="zh-CN"/>
              <a:t>V$DATABASE</a:t>
            </a:r>
            <a:r>
              <a:rPr lang="zh-CN" altLang="en-US"/>
              <a:t>：用于查询数据库是否处于归档模式。</a:t>
            </a:r>
          </a:p>
          <a:p>
            <a:pPr indent="457200" latinLnBrk="1"/>
            <a:r>
              <a:rPr lang="en-US" altLang="zh-CN"/>
              <a:t>V$ARCHIVED_LOG</a:t>
            </a:r>
            <a:r>
              <a:rPr lang="zh-CN" altLang="en-US"/>
              <a:t>：包含从控制文件中获取的所有已归档日志的信息。</a:t>
            </a:r>
          </a:p>
          <a:p>
            <a:pPr indent="457200" latinLnBrk="1"/>
            <a:r>
              <a:rPr lang="en-US" altLang="zh-CN"/>
              <a:t>V$ARCHIVE_DEST</a:t>
            </a:r>
            <a:r>
              <a:rPr lang="zh-CN" altLang="en-US"/>
              <a:t>：包含所有归档目标信息，如归档目标的位置、状态等。</a:t>
            </a:r>
          </a:p>
          <a:p>
            <a:pPr indent="457200" latinLnBrk="1"/>
            <a:r>
              <a:rPr lang="en-US" altLang="zh-CN"/>
              <a:t>V$ARCHIVE_PROCESSES</a:t>
            </a:r>
            <a:r>
              <a:rPr lang="zh-CN" altLang="en-US"/>
              <a:t>：包含已启动的</a:t>
            </a:r>
            <a:r>
              <a:rPr lang="en-US" altLang="zh-CN"/>
              <a:t>ARCH</a:t>
            </a:r>
            <a:r>
              <a:rPr lang="zh-CN" altLang="en-US"/>
              <a:t>进程的状态信息。</a:t>
            </a:r>
          </a:p>
          <a:p>
            <a:pPr indent="457200" latinLnBrk="1"/>
            <a:r>
              <a:rPr lang="en-US" altLang="zh-CN"/>
              <a:t>V$BACKUP_REDOLOG</a:t>
            </a:r>
            <a:r>
              <a:rPr lang="zh-CN" altLang="en-US"/>
              <a:t>：包含已备份的归档日志信息。</a:t>
            </a:r>
          </a:p>
          <a:p>
            <a:pPr indent="457200" latinLnBrk="1"/>
            <a:r>
              <a:rPr lang="zh-CN" altLang="en-US"/>
              <a:t>查询数据库所有归档路径信息。</a:t>
            </a:r>
          </a:p>
          <a:p>
            <a:pPr indent="457200" latinLnBrk="1"/>
            <a:r>
              <a:rPr lang="en-US" altLang="zh-CN"/>
              <a:t>SQL&gt; SELECT DESTINATION ,BINDING FROM V$ARCHIVE_DEST;</a:t>
            </a:r>
            <a:endParaRPr lang="en-US" altLang="zh-CN" dirty="0"/>
          </a:p>
        </p:txBody>
      </p:sp>
    </p:spTree>
    <p:extLst>
      <p:ext uri="{BB962C8B-B14F-4D97-AF65-F5344CB8AC3E}">
        <p14:creationId xmlns:p14="http://schemas.microsoft.com/office/powerpoint/2010/main" val="9242430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2646878" cy="830997"/>
          </a:xfrm>
          <a:prstGeom prst="rect">
            <a:avLst/>
          </a:prstGeom>
        </p:spPr>
        <p:txBody>
          <a:bodyPr wrap="none">
            <a:spAutoFit/>
          </a:bodyPr>
          <a:lstStyle/>
          <a:p>
            <a:r>
              <a:rPr lang="zh-CN" altLang="en-US" sz="4800" b="1"/>
              <a:t>数据文件</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465158"/>
            <a:ext cx="8737658"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7.1.1 </a:t>
            </a:r>
            <a:r>
              <a:rPr lang="zh-CN" altLang="en-US" b="1" dirty="0"/>
              <a:t>数据文件概述</a:t>
            </a:r>
            <a:endParaRPr lang="zh-CN" altLang="zh-CN" b="1" dirty="0"/>
          </a:p>
          <a:p>
            <a:pPr indent="457200" latinLnBrk="1"/>
            <a:r>
              <a:rPr lang="zh-CN" altLang="en-US" dirty="0"/>
              <a:t>数据文件用于保存系统数据、数据字典数据、索引数据、应用数据等，是数据库最主要的存储空间。用户对数据库的操作本质都是对数据文件进行的。</a:t>
            </a:r>
          </a:p>
          <a:p>
            <a:pPr indent="457200" latinLnBrk="1"/>
            <a:r>
              <a:rPr lang="zh-CN" altLang="en-US" dirty="0"/>
              <a:t>临时数据文件是一种特殊的数据文件，属于数据库的临时表空间。</a:t>
            </a:r>
          </a:p>
          <a:p>
            <a:pPr indent="457200" latinLnBrk="1"/>
            <a:r>
              <a:rPr lang="en-US" altLang="zh-CN" dirty="0"/>
              <a:t>Oracle</a:t>
            </a:r>
            <a:r>
              <a:rPr lang="zh-CN" altLang="en-US" dirty="0"/>
              <a:t>数据库中的每个数据文件都具有两个文件号：绝对文件号和相对文件号，二者用于准确定位一个数据文件。其中，绝对文件号用于在整个数据库范围内唯一标识一个数据文件，相对文件号用于在一个表空间范围内唯一标识一个数据文件。在一个表空间内可以包含多个数据文件，但一个数据文件只能从属于一个表空间。</a:t>
            </a:r>
          </a:p>
        </p:txBody>
      </p:sp>
    </p:spTree>
    <p:extLst>
      <p:ext uri="{BB962C8B-B14F-4D97-AF65-F5344CB8AC3E}">
        <p14:creationId xmlns:p14="http://schemas.microsoft.com/office/powerpoint/2010/main" val="1026326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549275"/>
            <a:ext cx="8923053"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7.1.2 </a:t>
            </a:r>
            <a:r>
              <a:rPr lang="zh-CN" altLang="en-US" b="1" dirty="0"/>
              <a:t>数据文件的管理</a:t>
            </a:r>
            <a:endParaRPr lang="zh-CN" altLang="zh-CN" b="1" dirty="0"/>
          </a:p>
          <a:p>
            <a:pPr indent="457200" latinLnBrk="1"/>
            <a:r>
              <a:rPr lang="zh-CN" altLang="en-US" dirty="0"/>
              <a:t>数据文件的管理包括：创建数据文件、修改数据文件（大小、可用性、名称、路径等）、删除数据文件和查询数据文件信息等。</a:t>
            </a:r>
          </a:p>
          <a:p>
            <a:pPr indent="457200" latinLnBrk="1"/>
            <a:r>
              <a:rPr lang="en-US" altLang="zh-CN" dirty="0"/>
              <a:t>1</a:t>
            </a:r>
            <a:r>
              <a:rPr lang="zh-CN" altLang="en-US" dirty="0"/>
              <a:t>．创建数据文件</a:t>
            </a:r>
          </a:p>
          <a:p>
            <a:pPr indent="457200" latinLnBrk="1"/>
            <a:r>
              <a:rPr lang="zh-CN" altLang="en-US" dirty="0"/>
              <a:t>创建数据文件的过程实质上就是向表空间添加文件的过程。在创建数据文件时应该根据文件数据量的大小确定文件的大小以及文件的增长方式。可以在创建表空间（或临时表空间）的同时创建数据文件（或临时数据文件），也可在创建数据库时创建数据文件。在数据库运行时，一般的习惯是采用下面两种方法向表空间（或临时表空间）添加数据文件（或临时数据文件）。</a:t>
            </a:r>
          </a:p>
        </p:txBody>
      </p:sp>
      <p:pic>
        <p:nvPicPr>
          <p:cNvPr id="2" name="图片 1">
            <a:extLst>
              <a:ext uri="{FF2B5EF4-FFF2-40B4-BE49-F238E27FC236}">
                <a16:creationId xmlns:a16="http://schemas.microsoft.com/office/drawing/2014/main" id="{A80A50CB-E5F2-4F81-86DC-ECC4BF81904B}"/>
              </a:ext>
            </a:extLst>
          </p:cNvPr>
          <p:cNvPicPr>
            <a:picLocks noChangeAspect="1"/>
          </p:cNvPicPr>
          <p:nvPr/>
        </p:nvPicPr>
        <p:blipFill>
          <a:blip r:embed="rId2"/>
          <a:stretch>
            <a:fillRect/>
          </a:stretch>
        </p:blipFill>
        <p:spPr>
          <a:xfrm>
            <a:off x="3499548" y="4966505"/>
            <a:ext cx="4739740" cy="1196149"/>
          </a:xfrm>
          <a:prstGeom prst="rect">
            <a:avLst/>
          </a:prstGeom>
        </p:spPr>
      </p:pic>
    </p:spTree>
    <p:extLst>
      <p:ext uri="{BB962C8B-B14F-4D97-AF65-F5344CB8AC3E}">
        <p14:creationId xmlns:p14="http://schemas.microsoft.com/office/powerpoint/2010/main" val="2224403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549275"/>
            <a:ext cx="8923053"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2</a:t>
            </a:r>
            <a:r>
              <a:rPr lang="zh-CN" altLang="en-US" dirty="0"/>
              <a:t>．修改数据文件</a:t>
            </a:r>
          </a:p>
          <a:p>
            <a:pPr indent="457200" latinLnBrk="1"/>
            <a:r>
              <a:rPr lang="zh-CN" altLang="en-US" dirty="0"/>
              <a:t>（</a:t>
            </a:r>
            <a:r>
              <a:rPr lang="en-US" altLang="zh-CN" dirty="0"/>
              <a:t>1</a:t>
            </a:r>
            <a:r>
              <a:rPr lang="zh-CN" altLang="en-US" dirty="0"/>
              <a:t>）修改数据文件的大小</a:t>
            </a:r>
          </a:p>
          <a:p>
            <a:pPr indent="457200" latinLnBrk="1"/>
            <a:r>
              <a:rPr lang="zh-CN" altLang="en-US" dirty="0"/>
              <a:t>有两种方式可以修改数据文件的大小：</a:t>
            </a:r>
          </a:p>
          <a:p>
            <a:pPr marL="342900" indent="-342900" latinLnBrk="1">
              <a:buFont typeface="Wingdings" panose="05000000000000000000" pitchFamily="2" charset="2"/>
              <a:buChar char="u"/>
            </a:pPr>
            <a:r>
              <a:rPr lang="zh-CN" altLang="en-US" dirty="0"/>
              <a:t>设置数据文件为自动增长方式</a:t>
            </a:r>
          </a:p>
          <a:p>
            <a:pPr marL="342900" indent="-342900" latinLnBrk="1">
              <a:buFont typeface="Wingdings" panose="05000000000000000000" pitchFamily="2" charset="2"/>
              <a:buChar char="u"/>
            </a:pPr>
            <a:r>
              <a:rPr lang="zh-CN" altLang="en-US" dirty="0"/>
              <a:t>手动改变数据文件的大小</a:t>
            </a:r>
            <a:endParaRPr lang="en-US" altLang="zh-CN" dirty="0"/>
          </a:p>
          <a:p>
            <a:pPr latinLnBrk="1"/>
            <a:r>
              <a:rPr lang="zh-CN" altLang="en-US" dirty="0"/>
              <a:t>（</a:t>
            </a:r>
            <a:r>
              <a:rPr lang="en-US" altLang="zh-CN" dirty="0"/>
              <a:t>2</a:t>
            </a:r>
            <a:r>
              <a:rPr lang="zh-CN" altLang="en-US" dirty="0"/>
              <a:t>）改变数据文件的可用性</a:t>
            </a:r>
          </a:p>
          <a:p>
            <a:pPr latinLnBrk="1"/>
            <a:r>
              <a:rPr lang="zh-CN" altLang="en-US" dirty="0"/>
              <a:t>可以通过将数据文件联机或脱机来改变数据文件的可用性，处于脱机状态的数据文件是不可用的。有四种情况需要改变数据文件的可用性：</a:t>
            </a:r>
          </a:p>
          <a:p>
            <a:pPr latinLnBrk="1"/>
            <a:r>
              <a:rPr lang="zh-CN" altLang="en-US" dirty="0"/>
              <a:t>数据文件的脱机备份时需要先将数据文件脱机；</a:t>
            </a:r>
          </a:p>
          <a:p>
            <a:pPr latinLnBrk="1"/>
            <a:r>
              <a:rPr lang="zh-CN" altLang="en-US" dirty="0"/>
              <a:t>重命名数据文件或改变数据文件的位置时，需要先将数据文件脱机；</a:t>
            </a:r>
          </a:p>
          <a:p>
            <a:pPr latinLnBrk="1"/>
            <a:endParaRPr lang="zh-CN" altLang="en-US" dirty="0"/>
          </a:p>
        </p:txBody>
      </p:sp>
    </p:spTree>
    <p:extLst>
      <p:ext uri="{BB962C8B-B14F-4D97-AF65-F5344CB8AC3E}">
        <p14:creationId xmlns:p14="http://schemas.microsoft.com/office/powerpoint/2010/main" val="4271870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256641"/>
            <a:ext cx="8923053"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dirty="0"/>
              <a:t>如果</a:t>
            </a:r>
            <a:r>
              <a:rPr lang="en-US" altLang="zh-CN" dirty="0"/>
              <a:t>Oracle</a:t>
            </a:r>
            <a:r>
              <a:rPr lang="zh-CN" altLang="en-US" dirty="0"/>
              <a:t>在写入某个数据文件时发生错误，会自动将该数据文件设置为脱机状态，并记录在警告文件中。故障排除后，需要以手动方式重新将该数据文件恢复为联机状态。</a:t>
            </a:r>
          </a:p>
          <a:p>
            <a:pPr indent="457200" latinLnBrk="1"/>
            <a:r>
              <a:rPr lang="zh-CN" altLang="en-US" dirty="0"/>
              <a:t>（</a:t>
            </a:r>
            <a:r>
              <a:rPr lang="en-US" altLang="zh-CN" dirty="0"/>
              <a:t>3</a:t>
            </a:r>
            <a:r>
              <a:rPr lang="zh-CN" altLang="en-US" dirty="0"/>
              <a:t>）改变数据文件名称或位置</a:t>
            </a:r>
          </a:p>
          <a:p>
            <a:pPr indent="457200" latinLnBrk="1"/>
            <a:r>
              <a:rPr lang="zh-CN" altLang="en-US" dirty="0"/>
              <a:t>数据文件创建以后，还可改变其名称和位置。如果要改变的数据文件属于一个表空间，使用</a:t>
            </a:r>
            <a:r>
              <a:rPr lang="en-US" altLang="zh-CN" dirty="0"/>
              <a:t>ALTER TABLESPACE RENAME DATAFILE TO</a:t>
            </a:r>
            <a:r>
              <a:rPr lang="zh-CN" altLang="en-US" dirty="0"/>
              <a:t>语句；如果属于多个表空间，则使用</a:t>
            </a:r>
            <a:r>
              <a:rPr lang="en-US" altLang="zh-CN" dirty="0"/>
              <a:t>ALTER DATABASE RENAME FILE TO</a:t>
            </a:r>
            <a:r>
              <a:rPr lang="zh-CN" altLang="en-US" dirty="0"/>
              <a:t>语句。</a:t>
            </a:r>
          </a:p>
          <a:p>
            <a:pPr indent="457200" latinLnBrk="1"/>
            <a:endParaRPr lang="zh-CN" altLang="en-US" dirty="0"/>
          </a:p>
        </p:txBody>
      </p:sp>
    </p:spTree>
    <p:extLst>
      <p:ext uri="{BB962C8B-B14F-4D97-AF65-F5344CB8AC3E}">
        <p14:creationId xmlns:p14="http://schemas.microsoft.com/office/powerpoint/2010/main" val="149216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567192"/>
            <a:ext cx="8923053"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3</a:t>
            </a:r>
            <a:r>
              <a:rPr lang="zh-CN" altLang="en-US" dirty="0"/>
              <a:t>．删除数据文件</a:t>
            </a:r>
          </a:p>
          <a:p>
            <a:pPr indent="457200" latinLnBrk="1"/>
            <a:r>
              <a:rPr lang="zh-CN" altLang="en-US" dirty="0"/>
              <a:t>用</a:t>
            </a:r>
            <a:r>
              <a:rPr lang="en-US" altLang="zh-CN" dirty="0"/>
              <a:t>ALTER TABLESPACE…DROP DATAFILE</a:t>
            </a:r>
            <a:r>
              <a:rPr lang="zh-CN" altLang="en-US" dirty="0"/>
              <a:t>语句可删除某个表空间中的某个空数据文件，使用带</a:t>
            </a:r>
            <a:r>
              <a:rPr lang="en-US" altLang="zh-CN" dirty="0"/>
              <a:t>DROP TEMPFILE</a:t>
            </a:r>
            <a:r>
              <a:rPr lang="zh-CN" altLang="en-US" dirty="0"/>
              <a:t>的子句可以删除某个临时表空间中空的临时数据文件。所谓的空数据文件或空临时数据文件是指为该文件分配的所有区都被回收。</a:t>
            </a:r>
            <a:endParaRPr lang="en-US" altLang="zh-CN" dirty="0"/>
          </a:p>
          <a:p>
            <a:pPr indent="457200" latinLnBrk="1"/>
            <a:endParaRPr lang="zh-CN" altLang="en-US" dirty="0"/>
          </a:p>
        </p:txBody>
      </p:sp>
    </p:spTree>
    <p:extLst>
      <p:ext uri="{BB962C8B-B14F-4D97-AF65-F5344CB8AC3E}">
        <p14:creationId xmlns:p14="http://schemas.microsoft.com/office/powerpoint/2010/main" val="266337818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TotalTime>
  <Words>2897</Words>
  <Application>Microsoft Office PowerPoint</Application>
  <PresentationFormat>宽屏</PresentationFormat>
  <Paragraphs>162</Paragraphs>
  <Slides>32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32</vt:i4>
      </vt:variant>
    </vt:vector>
  </HeadingPairs>
  <TitlesOfParts>
    <vt:vector size="39"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Oracle数据库管理与应用</dc:title>
  <dc:creator>Administrator</dc:creator>
  <cp:lastModifiedBy>Administrator</cp:lastModifiedBy>
  <cp:revision>654</cp:revision>
  <dcterms:created xsi:type="dcterms:W3CDTF">2020-06-26T11:31:00Z</dcterms:created>
  <dcterms:modified xsi:type="dcterms:W3CDTF">2024-01-08T03:21:58Z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