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535" r:id="rId6"/>
    <p:sldId id="555" r:id="rId7"/>
    <p:sldId id="536" r:id="rId8"/>
    <p:sldId id="567" r:id="rId9"/>
    <p:sldId id="537" r:id="rId10"/>
    <p:sldId id="538" r:id="rId11"/>
    <p:sldId id="568" r:id="rId12"/>
    <p:sldId id="569" r:id="rId13"/>
    <p:sldId id="556" r:id="rId14"/>
    <p:sldId id="570" r:id="rId15"/>
    <p:sldId id="571" r:id="rId16"/>
    <p:sldId id="544" r:id="rId17"/>
    <p:sldId id="545" r:id="rId18"/>
    <p:sldId id="572" r:id="rId19"/>
    <p:sldId id="547" r:id="rId20"/>
    <p:sldId id="548" r:id="rId21"/>
    <p:sldId id="573" r:id="rId22"/>
    <p:sldId id="574" r:id="rId23"/>
    <p:sldId id="575" r:id="rId24"/>
    <p:sldId id="576" r:id="rId25"/>
    <p:sldId id="577" r:id="rId26"/>
    <p:sldId id="557" r:id="rId27"/>
    <p:sldId id="550" r:id="rId28"/>
    <p:sldId id="578" r:id="rId29"/>
    <p:sldId id="559" r:id="rId30"/>
    <p:sldId id="560" r:id="rId31"/>
    <p:sldId id="579" r:id="rId32"/>
    <p:sldId id="558" r:id="rId33"/>
    <p:sldId id="561" r:id="rId34"/>
    <p:sldId id="562" r:id="rId35"/>
    <p:sldId id="580" r:id="rId36"/>
    <p:sldId id="286"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56" d="100"/>
          <a:sy n="56" d="100"/>
        </p:scale>
        <p:origin x="90" y="13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2024/1/3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2024/1/3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2024/1/3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2024/1/3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2024/1/3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2024/1/3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2024/1/3</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2024/1/3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081091" y="4186262"/>
            <a:ext cx="10258425"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3</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SQL</a:t>
            </a:r>
            <a:r>
              <a:rPr lang="zh-CN" altLang="en-US" sz="6000" b="1" dirty="0">
                <a:solidFill>
                  <a:schemeClr val="bg1"/>
                </a:solidFill>
                <a:latin typeface="微软雅黑" panose="020B0503020204020204" pitchFamily="34" charset="-122"/>
                <a:ea typeface="微软雅黑" panose="020B0503020204020204" pitchFamily="34" charset="-122"/>
              </a:rPr>
              <a:t>语言基础</a:t>
            </a:r>
            <a:endParaRPr lang="zh-CN" altLang="zh-CN" sz="60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99262"/>
            <a:ext cx="9041319"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3.2.1 </a:t>
            </a:r>
            <a:r>
              <a:rPr lang="zh-CN" altLang="en-US" b="1" dirty="0"/>
              <a:t>创建操作</a:t>
            </a:r>
            <a:endParaRPr lang="zh-CN" altLang="zh-CN" b="1" dirty="0"/>
          </a:p>
          <a:p>
            <a:pPr indent="457200" latinLnBrk="1"/>
            <a:r>
              <a:rPr lang="zh-CN" altLang="en-US" dirty="0"/>
              <a:t>在数据库中，对所有数据对象的创建均由</a:t>
            </a:r>
            <a:r>
              <a:rPr lang="en-US" altLang="zh-CN" dirty="0"/>
              <a:t>CREATE</a:t>
            </a:r>
            <a:r>
              <a:rPr lang="zh-CN" altLang="en-US" dirty="0"/>
              <a:t>语句来完成，本节仅对使用</a:t>
            </a:r>
            <a:r>
              <a:rPr lang="en-US" altLang="zh-CN" dirty="0"/>
              <a:t>CREATE</a:t>
            </a:r>
            <a:r>
              <a:rPr lang="zh-CN" altLang="en-US" dirty="0"/>
              <a:t>语句创建表、视图和索引进行描述。</a:t>
            </a:r>
          </a:p>
          <a:p>
            <a:pPr indent="457200" latinLnBrk="1"/>
            <a:r>
              <a:rPr lang="en-US" altLang="zh-CN" dirty="0"/>
              <a:t>1</a:t>
            </a:r>
            <a:r>
              <a:rPr lang="zh-CN" altLang="en-US" dirty="0"/>
              <a:t>．创建表</a:t>
            </a:r>
          </a:p>
          <a:p>
            <a:pPr indent="457200" latinLnBrk="1"/>
            <a:r>
              <a:rPr lang="zh-CN" altLang="en-US" dirty="0"/>
              <a:t>建立数据库最重要的一项内容就是定义基本表。</a:t>
            </a:r>
            <a:r>
              <a:rPr lang="en-US" altLang="zh-CN" dirty="0"/>
              <a:t>SQL</a:t>
            </a:r>
            <a:r>
              <a:rPr lang="zh-CN" altLang="en-US" dirty="0"/>
              <a:t>语言使用</a:t>
            </a:r>
            <a:r>
              <a:rPr lang="en-US" altLang="zh-CN" dirty="0"/>
              <a:t>CREATE TABLE</a:t>
            </a:r>
            <a:r>
              <a:rPr lang="zh-CN" altLang="en-US" dirty="0"/>
              <a:t>语句定义基本表，其一般格式如下：</a:t>
            </a:r>
          </a:p>
          <a:p>
            <a:pPr indent="457200" latinLnBrk="1"/>
            <a:r>
              <a:rPr lang="zh-CN" altLang="en-US" dirty="0"/>
              <a:t>    </a:t>
            </a:r>
            <a:r>
              <a:rPr lang="en-US" altLang="zh-CN" dirty="0"/>
              <a:t>CREATE TABLE(</a:t>
            </a:r>
            <a:r>
              <a:rPr lang="zh-CN" altLang="en-US" dirty="0"/>
              <a:t>表名</a:t>
            </a:r>
            <a:r>
              <a:rPr lang="en-US" altLang="zh-CN" dirty="0"/>
              <a:t>&gt;(</a:t>
            </a:r>
          </a:p>
          <a:p>
            <a:pPr indent="457200" latinLnBrk="1"/>
            <a:r>
              <a:rPr lang="en-US" altLang="zh-CN" dirty="0"/>
              <a:t>&lt;</a:t>
            </a:r>
            <a:r>
              <a:rPr lang="zh-CN" altLang="en-US" dirty="0"/>
              <a:t>列名</a:t>
            </a:r>
            <a:r>
              <a:rPr lang="en-US" altLang="zh-CN" dirty="0"/>
              <a:t>&gt;&lt;</a:t>
            </a:r>
            <a:r>
              <a:rPr lang="zh-CN" altLang="en-US" dirty="0"/>
              <a:t>数据类型</a:t>
            </a:r>
            <a:r>
              <a:rPr lang="en-US" altLang="zh-CN" dirty="0"/>
              <a:t>&gt;[</a:t>
            </a:r>
            <a:r>
              <a:rPr lang="zh-CN" altLang="en-US" dirty="0"/>
              <a:t>列级完整性约束条件</a:t>
            </a:r>
            <a:r>
              <a:rPr lang="en-US" altLang="zh-CN" dirty="0"/>
              <a:t>]</a:t>
            </a:r>
          </a:p>
          <a:p>
            <a:pPr indent="457200" latinLnBrk="1"/>
            <a:r>
              <a:rPr lang="en-US" altLang="zh-CN" dirty="0"/>
              <a:t>    [</a:t>
            </a:r>
            <a:r>
              <a:rPr lang="zh-CN" altLang="en-US" dirty="0"/>
              <a:t>，</a:t>
            </a:r>
            <a:r>
              <a:rPr lang="en-US" altLang="zh-CN" dirty="0"/>
              <a:t>&lt;</a:t>
            </a:r>
            <a:r>
              <a:rPr lang="zh-CN" altLang="en-US" dirty="0"/>
              <a:t>列名</a:t>
            </a:r>
            <a:r>
              <a:rPr lang="en-US" altLang="zh-CN" dirty="0"/>
              <a:t>&gt;&lt;</a:t>
            </a:r>
            <a:r>
              <a:rPr lang="zh-CN" altLang="en-US" dirty="0"/>
              <a:t>数据类型</a:t>
            </a:r>
            <a:r>
              <a:rPr lang="en-US" altLang="zh-CN" dirty="0"/>
              <a:t>&gt;[</a:t>
            </a:r>
            <a:r>
              <a:rPr lang="zh-CN" altLang="en-US" dirty="0"/>
              <a:t>列级完整性约束条件</a:t>
            </a:r>
            <a:r>
              <a:rPr lang="en-US" altLang="zh-CN" dirty="0"/>
              <a:t>]]…</a:t>
            </a:r>
          </a:p>
          <a:p>
            <a:pPr indent="457200" latinLnBrk="1"/>
            <a:r>
              <a:rPr lang="en-US" altLang="zh-CN" dirty="0"/>
              <a:t>    [</a:t>
            </a:r>
            <a:r>
              <a:rPr lang="zh-CN" altLang="en-US" dirty="0"/>
              <a:t>，</a:t>
            </a:r>
            <a:r>
              <a:rPr lang="en-US" altLang="zh-CN" dirty="0"/>
              <a:t>&lt;</a:t>
            </a:r>
            <a:r>
              <a:rPr lang="zh-CN" altLang="en-US" dirty="0"/>
              <a:t>表级完整性约束条件</a:t>
            </a:r>
            <a:r>
              <a:rPr lang="en-US" altLang="zh-CN" dirty="0"/>
              <a:t>&gt;]</a:t>
            </a:r>
          </a:p>
          <a:p>
            <a:pPr indent="457200" latinLnBrk="1"/>
            <a:r>
              <a:rPr lang="en-US" altLang="zh-CN" dirty="0"/>
              <a:t>);</a:t>
            </a:r>
          </a:p>
        </p:txBody>
      </p:sp>
    </p:spTree>
    <p:extLst>
      <p:ext uri="{BB962C8B-B14F-4D97-AF65-F5344CB8AC3E}">
        <p14:creationId xmlns:p14="http://schemas.microsoft.com/office/powerpoint/2010/main" val="30282323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99262"/>
            <a:ext cx="9041319"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a:t>2</a:t>
            </a:r>
            <a:r>
              <a:rPr lang="zh-CN" altLang="en-US"/>
              <a:t>．创建视图</a:t>
            </a:r>
          </a:p>
          <a:p>
            <a:pPr indent="457200" latinLnBrk="1"/>
            <a:r>
              <a:rPr lang="zh-CN" altLang="en-US"/>
              <a:t>视图是从一个或几个基本表（或视图）导出的表，它与基本表不同，是一个虚表。数据库中只存放视图的定义，而不存放视图对应的数据，这些数据仍存放在原来的基本表中。所以基本表中的数据发生变化，从视图中查询出的数据也将发生变化。从这个意义上讲，视图就像一个窗口，透过它可以看到数据库中自己感兴趣的数据。</a:t>
            </a:r>
          </a:p>
          <a:p>
            <a:pPr indent="457200" latinLnBrk="1"/>
            <a:r>
              <a:rPr lang="en-US" altLang="zh-CN"/>
              <a:t>SQL</a:t>
            </a:r>
            <a:r>
              <a:rPr lang="zh-CN" altLang="en-US"/>
              <a:t>语言用</a:t>
            </a:r>
            <a:r>
              <a:rPr lang="en-US" altLang="zh-CN"/>
              <a:t>CREATE VIEW</a:t>
            </a:r>
            <a:r>
              <a:rPr lang="zh-CN" altLang="en-US"/>
              <a:t>命令建立视图，其一般格式为：</a:t>
            </a:r>
          </a:p>
          <a:p>
            <a:pPr indent="457200" latinLnBrk="1"/>
            <a:r>
              <a:rPr lang="en-US" altLang="zh-CN"/>
              <a:t>CREATE  VIEW  &lt;</a:t>
            </a:r>
            <a:r>
              <a:rPr lang="zh-CN" altLang="en-US"/>
              <a:t>视图名</a:t>
            </a:r>
            <a:r>
              <a:rPr lang="en-US" altLang="zh-CN"/>
              <a:t>&gt;[(&lt;</a:t>
            </a:r>
            <a:r>
              <a:rPr lang="zh-CN" altLang="en-US"/>
              <a:t>列名</a:t>
            </a:r>
            <a:r>
              <a:rPr lang="en-US" altLang="zh-CN"/>
              <a:t>&gt;[,&lt;</a:t>
            </a:r>
            <a:r>
              <a:rPr lang="zh-CN" altLang="en-US"/>
              <a:t>列名</a:t>
            </a:r>
            <a:r>
              <a:rPr lang="en-US" altLang="zh-CN"/>
              <a:t>&gt;]...)]</a:t>
            </a:r>
          </a:p>
          <a:p>
            <a:pPr indent="457200" latinLnBrk="1"/>
            <a:r>
              <a:rPr lang="en-US" altLang="zh-CN"/>
              <a:t>    AS&lt;</a:t>
            </a:r>
            <a:r>
              <a:rPr lang="zh-CN" altLang="en-US"/>
              <a:t>子查询</a:t>
            </a:r>
            <a:r>
              <a:rPr lang="en-US" altLang="zh-CN"/>
              <a:t>&gt;</a:t>
            </a:r>
          </a:p>
          <a:p>
            <a:pPr indent="457200" latinLnBrk="1"/>
            <a:r>
              <a:rPr lang="en-US" altLang="zh-CN"/>
              <a:t>    [WITH CHECK OPTION]</a:t>
            </a:r>
            <a:endParaRPr lang="en-US" altLang="zh-CN" dirty="0"/>
          </a:p>
        </p:txBody>
      </p:sp>
    </p:spTree>
    <p:extLst>
      <p:ext uri="{BB962C8B-B14F-4D97-AF65-F5344CB8AC3E}">
        <p14:creationId xmlns:p14="http://schemas.microsoft.com/office/powerpoint/2010/main" val="12544772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7173" y="1073671"/>
            <a:ext cx="9041319"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a:t>3</a:t>
            </a:r>
            <a:r>
              <a:rPr lang="zh-CN" altLang="en-US"/>
              <a:t>．创建索引</a:t>
            </a:r>
          </a:p>
          <a:p>
            <a:pPr indent="457200" latinLnBrk="1"/>
            <a:r>
              <a:rPr lang="zh-CN" altLang="en-US"/>
              <a:t>索引是数据库中用于存放表中记录物理存储位置的一种对象，其主要目的是用于加快数据的检索，类似于书籍的索引。在数据库中索引可以减少数据库查询结果时需要读取的数据量，从而加快检索效率，类似于在书籍中我们利用索引可以不用翻阅整本书即可快速找到想要的信息。</a:t>
            </a:r>
          </a:p>
          <a:p>
            <a:pPr indent="457200" latinLnBrk="1"/>
            <a:r>
              <a:rPr lang="zh-CN" altLang="en-US"/>
              <a:t>在</a:t>
            </a:r>
            <a:r>
              <a:rPr lang="en-US" altLang="zh-CN"/>
              <a:t>SQL</a:t>
            </a:r>
            <a:r>
              <a:rPr lang="zh-CN" altLang="en-US"/>
              <a:t>语言中，建立索引使用</a:t>
            </a:r>
            <a:r>
              <a:rPr lang="en-US" altLang="zh-CN"/>
              <a:t>CREATE INDEX</a:t>
            </a:r>
            <a:r>
              <a:rPr lang="zh-CN" altLang="en-US"/>
              <a:t>语句，其一般格式为：</a:t>
            </a:r>
          </a:p>
          <a:p>
            <a:pPr indent="457200" latinLnBrk="1"/>
            <a:r>
              <a:rPr lang="zh-CN" altLang="en-US"/>
              <a:t>    </a:t>
            </a:r>
            <a:r>
              <a:rPr lang="en-US" altLang="zh-CN"/>
              <a:t>CREATE[UNIQUE][CLUSTER]INDEX&lt;</a:t>
            </a:r>
            <a:r>
              <a:rPr lang="zh-CN" altLang="en-US"/>
              <a:t>索引名</a:t>
            </a:r>
            <a:r>
              <a:rPr lang="en-US" altLang="zh-CN"/>
              <a:t>&gt;</a:t>
            </a:r>
          </a:p>
          <a:p>
            <a:pPr indent="457200" latinLnBrk="1"/>
            <a:r>
              <a:rPr lang="en-US" altLang="zh-CN"/>
              <a:t>    ON&lt;</a:t>
            </a:r>
            <a:r>
              <a:rPr lang="zh-CN" altLang="en-US"/>
              <a:t>表名</a:t>
            </a:r>
            <a:r>
              <a:rPr lang="en-US" altLang="zh-CN"/>
              <a:t>&gt;(&lt;</a:t>
            </a:r>
            <a:r>
              <a:rPr lang="zh-CN" altLang="en-US"/>
              <a:t>列名</a:t>
            </a:r>
            <a:r>
              <a:rPr lang="en-US" altLang="zh-CN"/>
              <a:t>&gt;[&lt;</a:t>
            </a:r>
            <a:r>
              <a:rPr lang="zh-CN" altLang="en-US"/>
              <a:t>次序</a:t>
            </a:r>
            <a:r>
              <a:rPr lang="en-US" altLang="zh-CN"/>
              <a:t>&gt;][</a:t>
            </a:r>
            <a:r>
              <a:rPr lang="zh-CN" altLang="en-US"/>
              <a:t>，</a:t>
            </a:r>
            <a:r>
              <a:rPr lang="en-US" altLang="zh-CN"/>
              <a:t>&lt;</a:t>
            </a:r>
            <a:r>
              <a:rPr lang="zh-CN" altLang="en-US"/>
              <a:t>列名</a:t>
            </a:r>
            <a:r>
              <a:rPr lang="en-US" altLang="zh-CN"/>
              <a:t>&gt;[&lt;</a:t>
            </a:r>
            <a:r>
              <a:rPr lang="zh-CN" altLang="en-US"/>
              <a:t>次序</a:t>
            </a:r>
            <a:r>
              <a:rPr lang="en-US" altLang="zh-CN"/>
              <a:t>&gt;]]…)</a:t>
            </a:r>
            <a:r>
              <a:rPr lang="zh-CN" altLang="en-US"/>
              <a:t>；</a:t>
            </a:r>
            <a:endParaRPr lang="zh-CN" altLang="en-US" dirty="0"/>
          </a:p>
        </p:txBody>
      </p:sp>
    </p:spTree>
    <p:extLst>
      <p:ext uri="{BB962C8B-B14F-4D97-AF65-F5344CB8AC3E}">
        <p14:creationId xmlns:p14="http://schemas.microsoft.com/office/powerpoint/2010/main" val="3031624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10105840"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3.2.2 </a:t>
            </a:r>
            <a:r>
              <a:rPr lang="zh-CN" altLang="en-US" b="1" dirty="0"/>
              <a:t> 删除操作</a:t>
            </a:r>
            <a:endParaRPr lang="en-US" altLang="zh-CN" b="1" dirty="0"/>
          </a:p>
          <a:p>
            <a:pPr indent="457200" latinLnBrk="1"/>
            <a:r>
              <a:rPr lang="zh-CN" altLang="en-US" dirty="0"/>
              <a:t>当某个数据对象不再被需要，可以将它删除，</a:t>
            </a:r>
            <a:r>
              <a:rPr lang="en-US" altLang="zh-CN" dirty="0"/>
              <a:t>SQL</a:t>
            </a:r>
            <a:r>
              <a:rPr lang="zh-CN" altLang="en-US" dirty="0"/>
              <a:t>语言用来删除数据对象的语句是</a:t>
            </a:r>
            <a:r>
              <a:rPr lang="en-US" altLang="zh-CN" dirty="0"/>
              <a:t>DROP</a:t>
            </a:r>
            <a:r>
              <a:rPr lang="zh-CN" altLang="en-US" dirty="0"/>
              <a:t>。</a:t>
            </a:r>
          </a:p>
          <a:p>
            <a:pPr indent="457200" latinLnBrk="1"/>
            <a:r>
              <a:rPr lang="en-US" altLang="zh-CN" dirty="0"/>
              <a:t>1</a:t>
            </a:r>
            <a:r>
              <a:rPr lang="zh-CN" altLang="en-US" dirty="0"/>
              <a:t>．删除表</a:t>
            </a:r>
          </a:p>
          <a:p>
            <a:pPr indent="457200" latinLnBrk="1"/>
            <a:r>
              <a:rPr lang="zh-CN" altLang="en-US" dirty="0"/>
              <a:t>当某个基本表不再需要时，可以使用</a:t>
            </a:r>
            <a:r>
              <a:rPr lang="en-US" altLang="zh-CN" dirty="0"/>
              <a:t>DROP TABLE</a:t>
            </a:r>
            <a:r>
              <a:rPr lang="zh-CN" altLang="en-US" dirty="0"/>
              <a:t>语句删除它。其一般格式为：</a:t>
            </a:r>
          </a:p>
          <a:p>
            <a:pPr indent="457200" latinLnBrk="1"/>
            <a:r>
              <a:rPr lang="en-US" altLang="zh-CN" dirty="0"/>
              <a:t>DROP TABLE &lt;</a:t>
            </a:r>
            <a:r>
              <a:rPr lang="zh-CN" altLang="en-US" dirty="0"/>
              <a:t>表名</a:t>
            </a:r>
            <a:r>
              <a:rPr lang="en-US" altLang="zh-CN" dirty="0"/>
              <a:t>&gt;;</a:t>
            </a:r>
          </a:p>
          <a:p>
            <a:pPr indent="457200" latinLnBrk="1"/>
            <a:r>
              <a:rPr lang="en-US" altLang="zh-CN" dirty="0"/>
              <a:t>2</a:t>
            </a:r>
            <a:r>
              <a:rPr lang="zh-CN" altLang="en-US" dirty="0"/>
              <a:t>．删除视图</a:t>
            </a:r>
          </a:p>
          <a:p>
            <a:pPr indent="457200" latinLnBrk="1"/>
            <a:r>
              <a:rPr lang="zh-CN" altLang="en-US" dirty="0"/>
              <a:t>删除视图语句的格式为：</a:t>
            </a:r>
          </a:p>
          <a:p>
            <a:pPr indent="457200" latinLnBrk="1"/>
            <a:r>
              <a:rPr lang="en-US" altLang="zh-CN" dirty="0"/>
              <a:t>DROP VIEW&lt;</a:t>
            </a:r>
            <a:r>
              <a:rPr lang="zh-CN" altLang="en-US" dirty="0"/>
              <a:t>视图名</a:t>
            </a:r>
            <a:r>
              <a:rPr lang="en-US" altLang="zh-CN" dirty="0"/>
              <a:t>&gt;;</a:t>
            </a:r>
          </a:p>
          <a:p>
            <a:pPr indent="457200" latinLnBrk="1"/>
            <a:endParaRPr lang="zh-CN" altLang="en-US" dirty="0"/>
          </a:p>
        </p:txBody>
      </p:sp>
    </p:spTree>
    <p:extLst>
      <p:ext uri="{BB962C8B-B14F-4D97-AF65-F5344CB8AC3E}">
        <p14:creationId xmlns:p14="http://schemas.microsoft.com/office/powerpoint/2010/main" val="25798553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1204882"/>
            <a:ext cx="10105840"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a:t>3</a:t>
            </a:r>
            <a:r>
              <a:rPr lang="zh-CN" altLang="en-US"/>
              <a:t>．删除索引</a:t>
            </a:r>
          </a:p>
          <a:p>
            <a:pPr indent="457200" latinLnBrk="1"/>
            <a:r>
              <a:rPr lang="zh-CN" altLang="en-US"/>
              <a:t>建立索引后，将由系统对其进行维护，而不需用户干预。如果数据被频繁地增加删改，系统就会花许多时间来维护该索引。在这种情况下，可以将一些不必要的索引删除掉。</a:t>
            </a:r>
          </a:p>
          <a:p>
            <a:pPr indent="457200" latinLnBrk="1"/>
            <a:r>
              <a:rPr lang="zh-CN" altLang="en-US"/>
              <a:t>在</a:t>
            </a:r>
            <a:r>
              <a:rPr lang="en-US" altLang="zh-CN"/>
              <a:t>SQL</a:t>
            </a:r>
            <a:r>
              <a:rPr lang="zh-CN" altLang="en-US"/>
              <a:t>语言中，删除索引使用</a:t>
            </a:r>
            <a:r>
              <a:rPr lang="en-US" altLang="zh-CN"/>
              <a:t>DROP INDEX</a:t>
            </a:r>
            <a:r>
              <a:rPr lang="zh-CN" altLang="en-US"/>
              <a:t>语句，其一般格式为：</a:t>
            </a:r>
          </a:p>
          <a:p>
            <a:pPr indent="457200" latinLnBrk="1"/>
            <a:r>
              <a:rPr lang="en-US" altLang="zh-CN"/>
              <a:t>DROP INDEX&lt;</a:t>
            </a:r>
            <a:r>
              <a:rPr lang="zh-CN" altLang="en-US"/>
              <a:t>索引名</a:t>
            </a:r>
            <a:r>
              <a:rPr lang="en-US" altLang="zh-CN"/>
              <a:t>&gt;;</a:t>
            </a:r>
            <a:endParaRPr lang="en-US" altLang="zh-CN" dirty="0"/>
          </a:p>
        </p:txBody>
      </p:sp>
    </p:spTree>
    <p:extLst>
      <p:ext uri="{BB962C8B-B14F-4D97-AF65-F5344CB8AC3E}">
        <p14:creationId xmlns:p14="http://schemas.microsoft.com/office/powerpoint/2010/main" val="11304690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10105840"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3.2.3 </a:t>
            </a:r>
            <a:r>
              <a:rPr lang="zh-CN" altLang="en-US" b="1" dirty="0"/>
              <a:t>修改操作</a:t>
            </a:r>
            <a:endParaRPr lang="en-US" altLang="zh-CN" b="1" dirty="0"/>
          </a:p>
          <a:p>
            <a:pPr indent="457200" latinLnBrk="1"/>
            <a:r>
              <a:rPr lang="zh-CN" altLang="en-US" dirty="0"/>
              <a:t>随着应用环境和应用需求的变化，有时需要修改已建立好的基本表，</a:t>
            </a:r>
            <a:r>
              <a:rPr lang="en-US" altLang="zh-CN" dirty="0"/>
              <a:t>SQL</a:t>
            </a:r>
            <a:r>
              <a:rPr lang="zh-CN" altLang="en-US" dirty="0"/>
              <a:t>语言用</a:t>
            </a:r>
            <a:r>
              <a:rPr lang="en-US" altLang="zh-CN" dirty="0"/>
              <a:t>ALTER TABLE</a:t>
            </a:r>
            <a:r>
              <a:rPr lang="zh-CN" altLang="en-US" dirty="0"/>
              <a:t>语句修改基本表，其一般格式为：</a:t>
            </a:r>
          </a:p>
          <a:p>
            <a:pPr indent="457200" latinLnBrk="1"/>
            <a:r>
              <a:rPr lang="en-US" altLang="zh-CN" dirty="0"/>
              <a:t>ALTER TABLE&lt;</a:t>
            </a:r>
            <a:r>
              <a:rPr lang="zh-CN" altLang="en-US" dirty="0"/>
              <a:t>表名</a:t>
            </a:r>
            <a:r>
              <a:rPr lang="en-US" altLang="zh-CN" dirty="0"/>
              <a:t>&gt;</a:t>
            </a:r>
          </a:p>
          <a:p>
            <a:pPr indent="457200" latinLnBrk="1"/>
            <a:r>
              <a:rPr lang="en-US" altLang="zh-CN" dirty="0"/>
              <a:t>[ADD&lt;</a:t>
            </a:r>
            <a:r>
              <a:rPr lang="zh-CN" altLang="en-US" dirty="0"/>
              <a:t>新列名</a:t>
            </a:r>
            <a:r>
              <a:rPr lang="en-US" altLang="zh-CN" dirty="0"/>
              <a:t>&gt;&lt;</a:t>
            </a:r>
            <a:r>
              <a:rPr lang="zh-CN" altLang="en-US" dirty="0"/>
              <a:t>数据类型</a:t>
            </a:r>
            <a:r>
              <a:rPr lang="en-US" altLang="zh-CN" dirty="0"/>
              <a:t>&gt;[</a:t>
            </a:r>
            <a:r>
              <a:rPr lang="zh-CN" altLang="en-US" dirty="0"/>
              <a:t>完整性约束</a:t>
            </a:r>
            <a:r>
              <a:rPr lang="en-US" altLang="zh-CN" dirty="0"/>
              <a:t>]]</a:t>
            </a:r>
          </a:p>
          <a:p>
            <a:pPr indent="457200" latinLnBrk="1"/>
            <a:r>
              <a:rPr lang="en-US" altLang="zh-CN" dirty="0"/>
              <a:t>[DROP&lt;</a:t>
            </a:r>
            <a:r>
              <a:rPr lang="zh-CN" altLang="en-US" dirty="0"/>
              <a:t>完整性约束名</a:t>
            </a:r>
            <a:r>
              <a:rPr lang="en-US" altLang="zh-CN" dirty="0"/>
              <a:t>&gt;]</a:t>
            </a:r>
          </a:p>
          <a:p>
            <a:pPr indent="457200" latinLnBrk="1"/>
            <a:r>
              <a:rPr lang="en-US" altLang="zh-CN" dirty="0"/>
              <a:t>[MODIFY&lt;</a:t>
            </a:r>
            <a:r>
              <a:rPr lang="zh-CN" altLang="en-US" dirty="0"/>
              <a:t>列名</a:t>
            </a:r>
            <a:r>
              <a:rPr lang="en-US" altLang="zh-CN" dirty="0"/>
              <a:t>&gt;&lt;</a:t>
            </a:r>
            <a:r>
              <a:rPr lang="zh-CN" altLang="en-US" dirty="0"/>
              <a:t>数据类型</a:t>
            </a:r>
            <a:r>
              <a:rPr lang="en-US" altLang="zh-CN" dirty="0"/>
              <a:t>&gt;];</a:t>
            </a:r>
          </a:p>
          <a:p>
            <a:pPr indent="457200" latinLnBrk="1"/>
            <a:endParaRPr lang="zh-CN" altLang="en-US" dirty="0"/>
          </a:p>
        </p:txBody>
      </p:sp>
    </p:spTree>
    <p:extLst>
      <p:ext uri="{BB962C8B-B14F-4D97-AF65-F5344CB8AC3E}">
        <p14:creationId xmlns:p14="http://schemas.microsoft.com/office/powerpoint/2010/main" val="37757136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2646878" cy="830997"/>
          </a:xfrm>
          <a:prstGeom prst="rect">
            <a:avLst/>
          </a:prstGeom>
        </p:spPr>
        <p:txBody>
          <a:bodyPr wrap="none">
            <a:spAutoFit/>
          </a:bodyPr>
          <a:lstStyle/>
          <a:p>
            <a:r>
              <a:rPr lang="zh-CN" altLang="en-US" sz="4800" b="1"/>
              <a:t>数据查询</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7951262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7173" y="549275"/>
            <a:ext cx="8677207"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3.3.1 </a:t>
            </a:r>
            <a:r>
              <a:rPr lang="zh-CN" altLang="en-US" b="1" dirty="0"/>
              <a:t> 简单查询</a:t>
            </a:r>
            <a:endParaRPr lang="zh-CN" altLang="zh-CN" b="1" dirty="0"/>
          </a:p>
          <a:p>
            <a:pPr indent="457200" latinLnBrk="1"/>
            <a:r>
              <a:rPr lang="zh-CN" altLang="en-US" dirty="0"/>
              <a:t>仅含有</a:t>
            </a:r>
            <a:r>
              <a:rPr lang="en-US" altLang="zh-CN" dirty="0"/>
              <a:t>SELECT</a:t>
            </a:r>
            <a:r>
              <a:rPr lang="zh-CN" altLang="en-US" dirty="0"/>
              <a:t>子句和</a:t>
            </a:r>
            <a:r>
              <a:rPr lang="en-US" altLang="zh-CN" dirty="0"/>
              <a:t>FROM</a:t>
            </a:r>
            <a:r>
              <a:rPr lang="zh-CN" altLang="en-US" dirty="0"/>
              <a:t>子句的查询是简单查询，</a:t>
            </a:r>
            <a:r>
              <a:rPr lang="en-US" altLang="zh-CN" dirty="0"/>
              <a:t>SELECT</a:t>
            </a:r>
            <a:r>
              <a:rPr lang="zh-CN" altLang="en-US" dirty="0"/>
              <a:t>子句和</a:t>
            </a:r>
            <a:r>
              <a:rPr lang="en-US" altLang="zh-CN" dirty="0"/>
              <a:t>FROM</a:t>
            </a:r>
            <a:r>
              <a:rPr lang="zh-CN" altLang="en-US" dirty="0"/>
              <a:t>子句是</a:t>
            </a:r>
            <a:r>
              <a:rPr lang="en-US" altLang="zh-CN" dirty="0"/>
              <a:t>SELECT</a:t>
            </a:r>
            <a:r>
              <a:rPr lang="zh-CN" altLang="en-US" dirty="0"/>
              <a:t>语句的必选项，也就是说每个</a:t>
            </a:r>
            <a:r>
              <a:rPr lang="en-US" altLang="zh-CN" dirty="0"/>
              <a:t>SELECT</a:t>
            </a:r>
            <a:r>
              <a:rPr lang="zh-CN" altLang="en-US" dirty="0"/>
              <a:t>语句都必须包含有这两个子句。其中，</a:t>
            </a:r>
            <a:r>
              <a:rPr lang="en-US" altLang="zh-CN" dirty="0"/>
              <a:t>SELECT</a:t>
            </a:r>
            <a:r>
              <a:rPr lang="zh-CN" altLang="en-US" dirty="0"/>
              <a:t>子句用于标识用户想要显示的哪些列，通过指定列名或是用’*’号代表对应表的所有列；</a:t>
            </a:r>
            <a:r>
              <a:rPr lang="en-US" altLang="zh-CN" dirty="0"/>
              <a:t>FROM</a:t>
            </a:r>
            <a:r>
              <a:rPr lang="zh-CN" altLang="en-US" dirty="0"/>
              <a:t>子句则告诉数据库管理系统从哪里寻找这些列，通过指定表名或是视图名称来描述。</a:t>
            </a:r>
          </a:p>
          <a:p>
            <a:pPr indent="457200" latinLnBrk="1"/>
            <a:r>
              <a:rPr lang="zh-CN" altLang="en-US" dirty="0"/>
              <a:t>下面的</a:t>
            </a:r>
            <a:r>
              <a:rPr lang="en-US" altLang="zh-CN" dirty="0"/>
              <a:t>SELECT</a:t>
            </a:r>
            <a:r>
              <a:rPr lang="zh-CN" altLang="en-US" dirty="0"/>
              <a:t>语句将显示表中所有的列和行。</a:t>
            </a:r>
          </a:p>
          <a:p>
            <a:pPr indent="457200" latinLnBrk="1"/>
            <a:r>
              <a:rPr lang="zh-CN" altLang="en-US" dirty="0"/>
              <a:t>    </a:t>
            </a:r>
            <a:r>
              <a:rPr lang="en-US" altLang="zh-CN" dirty="0"/>
              <a:t>select * from employees</a:t>
            </a:r>
            <a:r>
              <a:rPr lang="zh-CN" altLang="en-US" dirty="0"/>
              <a:t>；</a:t>
            </a:r>
            <a:endParaRPr lang="en-US" altLang="zh-CN" dirty="0"/>
          </a:p>
          <a:p>
            <a:pPr indent="457200" latinLnBrk="1"/>
            <a:endParaRPr lang="zh-CN" altLang="en-US" dirty="0"/>
          </a:p>
          <a:p>
            <a:pPr indent="457200" latinLnBrk="1"/>
            <a:r>
              <a:rPr lang="en-US" altLang="zh-CN" dirty="0"/>
              <a:t>1</a:t>
            </a:r>
            <a:r>
              <a:rPr lang="zh-CN" altLang="en-US" dirty="0"/>
              <a:t>．使用</a:t>
            </a:r>
            <a:r>
              <a:rPr lang="en-US" altLang="zh-CN" dirty="0"/>
              <a:t>SELECT</a:t>
            </a:r>
            <a:r>
              <a:rPr lang="zh-CN" altLang="en-US" dirty="0"/>
              <a:t>指定列                          </a:t>
            </a:r>
            <a:r>
              <a:rPr lang="en-US" altLang="zh-CN" dirty="0"/>
              <a:t>2</a:t>
            </a:r>
            <a:r>
              <a:rPr lang="zh-CN" altLang="en-US" dirty="0"/>
              <a:t>．使用</a:t>
            </a:r>
            <a:r>
              <a:rPr lang="en-US" altLang="zh-CN" dirty="0"/>
              <a:t>FROM</a:t>
            </a:r>
            <a:r>
              <a:rPr lang="zh-CN" altLang="en-US" dirty="0"/>
              <a:t>子句指定表</a:t>
            </a:r>
          </a:p>
          <a:p>
            <a:pPr indent="457200" latinLnBrk="1"/>
            <a:r>
              <a:rPr lang="en-US" altLang="zh-CN" dirty="0"/>
              <a:t>3</a:t>
            </a:r>
            <a:r>
              <a:rPr lang="zh-CN" altLang="en-US" dirty="0"/>
              <a:t>．算术表达式                                       </a:t>
            </a:r>
            <a:r>
              <a:rPr lang="en-US" altLang="zh-CN" dirty="0"/>
              <a:t>4</a:t>
            </a:r>
            <a:r>
              <a:rPr lang="zh-CN" altLang="en-US" dirty="0"/>
              <a:t>．</a:t>
            </a:r>
            <a:r>
              <a:rPr lang="en-US" altLang="zh-CN" dirty="0"/>
              <a:t>DISTINCT</a:t>
            </a:r>
            <a:r>
              <a:rPr lang="zh-CN" altLang="en-US" dirty="0"/>
              <a:t>关键字</a:t>
            </a:r>
          </a:p>
          <a:p>
            <a:pPr indent="457200" latinLnBrk="1"/>
            <a:endParaRPr lang="zh-CN" altLang="zh-CN" dirty="0"/>
          </a:p>
        </p:txBody>
      </p:sp>
    </p:spTree>
    <p:extLst>
      <p:ext uri="{BB962C8B-B14F-4D97-AF65-F5344CB8AC3E}">
        <p14:creationId xmlns:p14="http://schemas.microsoft.com/office/powerpoint/2010/main" val="21960080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101696"/>
            <a:ext cx="8677207"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dirty="0"/>
              <a:t>其中，</a:t>
            </a:r>
            <a:r>
              <a:rPr lang="en-US" altLang="zh-CN" dirty="0"/>
              <a:t>SELECT</a:t>
            </a:r>
            <a:r>
              <a:rPr lang="zh-CN" altLang="en-US" dirty="0"/>
              <a:t>子句中的星号表示表中所有的列，该语句可以将指定表中的所有数据检索出来；</a:t>
            </a:r>
            <a:r>
              <a:rPr lang="en-US" altLang="zh-CN" dirty="0"/>
              <a:t>FROM </a:t>
            </a:r>
            <a:r>
              <a:rPr lang="zh-CN" altLang="en-US" dirty="0"/>
              <a:t>子句中的</a:t>
            </a:r>
            <a:r>
              <a:rPr lang="en-US" altLang="zh-CN" dirty="0"/>
              <a:t>EMPLOYEES</a:t>
            </a:r>
            <a:r>
              <a:rPr lang="zh-CN" altLang="en-US" dirty="0"/>
              <a:t>表示</a:t>
            </a:r>
            <a:r>
              <a:rPr lang="en-US" altLang="zh-CN" dirty="0"/>
              <a:t>EMPLOYEES</a:t>
            </a:r>
            <a:r>
              <a:rPr lang="zh-CN" altLang="en-US" dirty="0"/>
              <a:t>表，即整条</a:t>
            </a:r>
            <a:r>
              <a:rPr lang="en-US" altLang="zh-CN" dirty="0"/>
              <a:t>SQL</a:t>
            </a:r>
            <a:r>
              <a:rPr lang="zh-CN" altLang="en-US" dirty="0"/>
              <a:t>语句的含义是把</a:t>
            </a:r>
            <a:r>
              <a:rPr lang="en-US" altLang="zh-CN" dirty="0"/>
              <a:t>EMPLOYEES</a:t>
            </a:r>
            <a:r>
              <a:rPr lang="zh-CN" altLang="en-US" dirty="0"/>
              <a:t>表中的所有数据按行显示出来</a:t>
            </a:r>
          </a:p>
          <a:p>
            <a:pPr indent="457200" latinLnBrk="1"/>
            <a:r>
              <a:rPr lang="zh-CN" altLang="en-US" dirty="0"/>
              <a:t>大多数情况下，</a:t>
            </a:r>
            <a:r>
              <a:rPr lang="en-US" altLang="zh-CN" dirty="0"/>
              <a:t>SQL</a:t>
            </a:r>
            <a:r>
              <a:rPr lang="zh-CN" altLang="en-US" dirty="0"/>
              <a:t>查询检索的行和列都比整个表的范围窄，用户将需要检索比单个行和列多，但又比数据库所有行和列少的数据。这就是更加复杂的</a:t>
            </a:r>
            <a:r>
              <a:rPr lang="en-US" altLang="zh-CN" dirty="0"/>
              <a:t>SELECT</a:t>
            </a:r>
            <a:r>
              <a:rPr lang="zh-CN" altLang="en-US" dirty="0"/>
              <a:t>语句的由来。</a:t>
            </a:r>
          </a:p>
          <a:p>
            <a:pPr indent="457200" latinLnBrk="1"/>
            <a:r>
              <a:rPr lang="en-US" altLang="zh-CN" dirty="0"/>
              <a:t>1</a:t>
            </a:r>
            <a:r>
              <a:rPr lang="zh-CN" altLang="en-US" dirty="0"/>
              <a:t>．使用</a:t>
            </a:r>
            <a:r>
              <a:rPr lang="en-US" altLang="zh-CN" dirty="0"/>
              <a:t>SELECT</a:t>
            </a:r>
            <a:r>
              <a:rPr lang="zh-CN" altLang="en-US" dirty="0"/>
              <a:t>指定列                          </a:t>
            </a:r>
            <a:r>
              <a:rPr lang="en-US" altLang="zh-CN" dirty="0"/>
              <a:t>2</a:t>
            </a:r>
            <a:r>
              <a:rPr lang="zh-CN" altLang="en-US" dirty="0"/>
              <a:t>．使用</a:t>
            </a:r>
            <a:r>
              <a:rPr lang="en-US" altLang="zh-CN" dirty="0"/>
              <a:t>FROM</a:t>
            </a:r>
            <a:r>
              <a:rPr lang="zh-CN" altLang="en-US" dirty="0"/>
              <a:t>子句指定表</a:t>
            </a:r>
          </a:p>
          <a:p>
            <a:pPr indent="457200" latinLnBrk="1"/>
            <a:r>
              <a:rPr lang="en-US" altLang="zh-CN" dirty="0"/>
              <a:t>3</a:t>
            </a:r>
            <a:r>
              <a:rPr lang="zh-CN" altLang="en-US" dirty="0"/>
              <a:t>．算术表达式                                       </a:t>
            </a:r>
            <a:r>
              <a:rPr lang="en-US" altLang="zh-CN" dirty="0"/>
              <a:t>4</a:t>
            </a:r>
            <a:r>
              <a:rPr lang="zh-CN" altLang="en-US" dirty="0"/>
              <a:t>．</a:t>
            </a:r>
            <a:r>
              <a:rPr lang="en-US" altLang="zh-CN" dirty="0"/>
              <a:t>DISTINCT</a:t>
            </a:r>
            <a:r>
              <a:rPr lang="zh-CN" altLang="en-US" dirty="0"/>
              <a:t>关键字</a:t>
            </a:r>
          </a:p>
          <a:p>
            <a:pPr indent="457200" latinLnBrk="1"/>
            <a:endParaRPr lang="zh-CN" altLang="zh-CN" dirty="0"/>
          </a:p>
        </p:txBody>
      </p:sp>
    </p:spTree>
    <p:extLst>
      <p:ext uri="{BB962C8B-B14F-4D97-AF65-F5344CB8AC3E}">
        <p14:creationId xmlns:p14="http://schemas.microsoft.com/office/powerpoint/2010/main" val="18251756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298519"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3.3.2 WHERE</a:t>
            </a:r>
            <a:r>
              <a:rPr lang="zh-CN" altLang="en-US" b="1" dirty="0"/>
              <a:t>子句</a:t>
            </a:r>
            <a:endParaRPr lang="zh-CN" altLang="zh-CN" b="1" dirty="0"/>
          </a:p>
          <a:p>
            <a:pPr indent="457200" latinLnBrk="1"/>
            <a:r>
              <a:rPr lang="en-US" altLang="zh-CN" dirty="0"/>
              <a:t>WHERE</a:t>
            </a:r>
            <a:r>
              <a:rPr lang="zh-CN" altLang="en-US" dirty="0"/>
              <a:t>子句用于筛选从</a:t>
            </a:r>
            <a:r>
              <a:rPr lang="en-US" altLang="zh-CN" dirty="0"/>
              <a:t>FROM</a:t>
            </a:r>
            <a:r>
              <a:rPr lang="zh-CN" altLang="en-US" dirty="0"/>
              <a:t>子句中返回的值，完成的是选择操作。在</a:t>
            </a:r>
            <a:r>
              <a:rPr lang="en-US" altLang="zh-CN" dirty="0"/>
              <a:t>SELECT</a:t>
            </a:r>
            <a:r>
              <a:rPr lang="zh-CN" altLang="en-US" dirty="0"/>
              <a:t>语句中使用</a:t>
            </a:r>
            <a:r>
              <a:rPr lang="en-US" altLang="zh-CN" dirty="0"/>
              <a:t>WHERE</a:t>
            </a:r>
            <a:r>
              <a:rPr lang="zh-CN" altLang="en-US" dirty="0"/>
              <a:t>子句后，将对</a:t>
            </a:r>
            <a:r>
              <a:rPr lang="en-US" altLang="zh-CN" dirty="0"/>
              <a:t>FROM</a:t>
            </a:r>
            <a:r>
              <a:rPr lang="zh-CN" altLang="en-US" dirty="0"/>
              <a:t>子句指定的数据表中的行进行判断，只有满足</a:t>
            </a:r>
            <a:r>
              <a:rPr lang="en-US" altLang="zh-CN" dirty="0"/>
              <a:t>WHERE</a:t>
            </a:r>
            <a:r>
              <a:rPr lang="zh-CN" altLang="en-US" dirty="0"/>
              <a:t>子句中判断条件的行才会显示，而那些不满足</a:t>
            </a:r>
            <a:r>
              <a:rPr lang="en-US" altLang="zh-CN" dirty="0"/>
              <a:t>WHERE</a:t>
            </a:r>
            <a:r>
              <a:rPr lang="zh-CN" altLang="en-US" dirty="0"/>
              <a:t>子句判断条件的行则不包括在结果集中。在</a:t>
            </a:r>
            <a:r>
              <a:rPr lang="en-US" altLang="zh-CN" dirty="0"/>
              <a:t>SELECT</a:t>
            </a:r>
            <a:r>
              <a:rPr lang="zh-CN" altLang="en-US" dirty="0"/>
              <a:t>语句中，</a:t>
            </a:r>
            <a:r>
              <a:rPr lang="en-US" altLang="zh-CN" dirty="0"/>
              <a:t>WHERE</a:t>
            </a:r>
            <a:r>
              <a:rPr lang="zh-CN" altLang="en-US" dirty="0"/>
              <a:t>子句位于</a:t>
            </a:r>
            <a:r>
              <a:rPr lang="en-US" altLang="zh-CN" dirty="0"/>
              <a:t>FROM</a:t>
            </a:r>
            <a:r>
              <a:rPr lang="zh-CN" altLang="en-US" dirty="0"/>
              <a:t>子句之后，其语法格式如下所示：</a:t>
            </a:r>
          </a:p>
          <a:p>
            <a:pPr indent="457200" latinLnBrk="1"/>
            <a:r>
              <a:rPr lang="en-US" altLang="zh-CN" dirty="0"/>
              <a:t>SELECT </a:t>
            </a:r>
            <a:r>
              <a:rPr lang="en-US" altLang="zh-CN" dirty="0" err="1"/>
              <a:t>column_list</a:t>
            </a:r>
            <a:endParaRPr lang="en-US" altLang="zh-CN" dirty="0"/>
          </a:p>
          <a:p>
            <a:pPr indent="457200" latinLnBrk="1"/>
            <a:r>
              <a:rPr lang="en-US" altLang="zh-CN" dirty="0"/>
              <a:t>FROM </a:t>
            </a:r>
            <a:r>
              <a:rPr lang="en-US" altLang="zh-CN" dirty="0" err="1"/>
              <a:t>table_name</a:t>
            </a:r>
            <a:endParaRPr lang="en-US" altLang="zh-CN" dirty="0"/>
          </a:p>
          <a:p>
            <a:pPr indent="457200" latinLnBrk="1"/>
            <a:r>
              <a:rPr lang="en-US" altLang="zh-CN" dirty="0"/>
              <a:t>WHERE </a:t>
            </a:r>
            <a:r>
              <a:rPr lang="en-US" altLang="zh-CN" dirty="0" err="1"/>
              <a:t>conditional_expression</a:t>
            </a:r>
            <a:endParaRPr lang="en-US" altLang="zh-CN" dirty="0"/>
          </a:p>
          <a:p>
            <a:pPr indent="457200" latinLnBrk="1"/>
            <a:r>
              <a:rPr lang="zh-CN" altLang="en-US" dirty="0"/>
              <a:t>其中，</a:t>
            </a:r>
            <a:r>
              <a:rPr lang="en-US" altLang="zh-CN" dirty="0" err="1"/>
              <a:t>CONDITIONAL_EXPRESSlON</a:t>
            </a:r>
            <a:r>
              <a:rPr lang="zh-CN" altLang="en-US" dirty="0"/>
              <a:t>为查询时返回记录应满足的判断条件。</a:t>
            </a:r>
          </a:p>
        </p:txBody>
      </p:sp>
    </p:spTree>
    <p:extLst>
      <p:ext uri="{BB962C8B-B14F-4D97-AF65-F5344CB8AC3E}">
        <p14:creationId xmlns:p14="http://schemas.microsoft.com/office/powerpoint/2010/main" val="36405825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388114" y="637669"/>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941DACB2-96BE-4F8E-8E47-2A1BB8582795}"/>
              </a:ext>
            </a:extLst>
          </p:cNvPr>
          <p:cNvSpPr txBox="1"/>
          <p:nvPr/>
        </p:nvSpPr>
        <p:spPr>
          <a:xfrm>
            <a:off x="1559241" y="1867366"/>
            <a:ext cx="9115444"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a:t>结构化查询语言</a:t>
            </a:r>
            <a:r>
              <a:rPr lang="en-US" altLang="zh-CN"/>
              <a:t>SQL</a:t>
            </a:r>
            <a:r>
              <a:rPr lang="zh-CN" altLang="en-US"/>
              <a:t>（</a:t>
            </a:r>
            <a:r>
              <a:rPr lang="en-US" altLang="zh-CN"/>
              <a:t>Structure Query Language</a:t>
            </a:r>
            <a:r>
              <a:rPr lang="zh-CN" altLang="en-US"/>
              <a:t>）是一种数据库查询和程序设计语言，用于存取数据以及查询、更新和管理关系数据库系统。</a:t>
            </a:r>
            <a:r>
              <a:rPr lang="en-US" altLang="zh-CN"/>
              <a:t>SQL</a:t>
            </a:r>
            <a:r>
              <a:rPr lang="zh-CN" altLang="en-US"/>
              <a:t>语言结构简洁，功能强大，简单易学，</a:t>
            </a:r>
            <a:r>
              <a:rPr lang="en-US" altLang="zh-CN"/>
              <a:t>SQL</a:t>
            </a:r>
            <a:r>
              <a:rPr lang="zh-CN" altLang="en-US"/>
              <a:t>现已成为数据库操作的国际标准语言。本章通过一些示例，详细介绍了</a:t>
            </a:r>
            <a:r>
              <a:rPr lang="en-US" altLang="zh-CN"/>
              <a:t>SQL</a:t>
            </a:r>
            <a:r>
              <a:rPr lang="zh-CN" altLang="en-US"/>
              <a:t>语言的各种知识和语法规范，使读者对</a:t>
            </a:r>
            <a:r>
              <a:rPr lang="en-US" altLang="zh-CN"/>
              <a:t>SQL</a:t>
            </a:r>
            <a:r>
              <a:rPr lang="zh-CN" altLang="en-US"/>
              <a:t>语言进行全面的掌握，本章所有的示例都基于</a:t>
            </a:r>
            <a:r>
              <a:rPr lang="en-US" altLang="zh-CN"/>
              <a:t>Oracle</a:t>
            </a:r>
            <a:r>
              <a:rPr lang="zh-CN" altLang="en-US"/>
              <a:t>提供的示例数据库。</a:t>
            </a:r>
            <a:endParaRPr lang="zh-CN" altLang="zh-CN" dirty="0"/>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6740" y="549275"/>
            <a:ext cx="9298519"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3.3.3 ORDER BY</a:t>
            </a:r>
            <a:r>
              <a:rPr lang="zh-CN" altLang="en-US" b="1" dirty="0"/>
              <a:t>子句</a:t>
            </a:r>
            <a:endParaRPr lang="en-US" altLang="zh-CN" b="1" dirty="0"/>
          </a:p>
          <a:p>
            <a:pPr indent="457200" latinLnBrk="1"/>
            <a:r>
              <a:rPr lang="zh-CN" altLang="en-US" dirty="0"/>
              <a:t>在前面介绍的数据检索技术中，只是把数据库中的数据从表中直接取出来。这时，结果集中数据的排列顺序是由数据的存储顺序决定的。但是，这种存储顺序经常不符合我们的各种查询需求。当查询一个比较大的表时，数据的显示会比较混乱。因此需要对检索到的结果集进行排序。在</a:t>
            </a:r>
            <a:r>
              <a:rPr lang="en-US" altLang="zh-CN" dirty="0"/>
              <a:t>SELECT</a:t>
            </a:r>
            <a:r>
              <a:rPr lang="zh-CN" altLang="en-US" dirty="0"/>
              <a:t>语句中，可以使用</a:t>
            </a:r>
            <a:r>
              <a:rPr lang="en-US" altLang="zh-CN" dirty="0"/>
              <a:t>ORDER BY </a:t>
            </a:r>
            <a:r>
              <a:rPr lang="zh-CN" altLang="en-US" dirty="0"/>
              <a:t>子句实现对查询的结果集进行排序。</a:t>
            </a:r>
          </a:p>
          <a:p>
            <a:pPr indent="457200" latinLnBrk="1"/>
            <a:r>
              <a:rPr lang="zh-CN" altLang="en-US" dirty="0"/>
              <a:t>使用</a:t>
            </a:r>
            <a:r>
              <a:rPr lang="en-US" altLang="zh-CN" dirty="0"/>
              <a:t>ORDER BY </a:t>
            </a:r>
            <a:r>
              <a:rPr lang="zh-CN" altLang="en-US" dirty="0"/>
              <a:t>子句的语法形式如下：</a:t>
            </a:r>
          </a:p>
          <a:p>
            <a:pPr indent="457200" latinLnBrk="1"/>
            <a:r>
              <a:rPr lang="zh-CN" altLang="en-US" dirty="0"/>
              <a:t>    </a:t>
            </a:r>
            <a:r>
              <a:rPr lang="en-US" altLang="zh-CN" dirty="0"/>
              <a:t>SELECT </a:t>
            </a:r>
            <a:r>
              <a:rPr lang="en-US" altLang="zh-CN" dirty="0" err="1"/>
              <a:t>column_list</a:t>
            </a:r>
            <a:endParaRPr lang="en-US" altLang="zh-CN" dirty="0"/>
          </a:p>
          <a:p>
            <a:pPr indent="457200" latinLnBrk="1"/>
            <a:r>
              <a:rPr lang="en-US" altLang="zh-CN" dirty="0"/>
              <a:t>    FROM </a:t>
            </a:r>
            <a:r>
              <a:rPr lang="en-US" altLang="zh-CN" dirty="0" err="1"/>
              <a:t>table_name</a:t>
            </a:r>
            <a:endParaRPr lang="en-US" altLang="zh-CN" dirty="0"/>
          </a:p>
          <a:p>
            <a:pPr indent="457200" latinLnBrk="1"/>
            <a:r>
              <a:rPr lang="en-US" altLang="zh-CN" dirty="0"/>
              <a:t>    ORDER BY[{</a:t>
            </a:r>
            <a:r>
              <a:rPr lang="en-US" altLang="zh-CN" dirty="0" err="1"/>
              <a:t>order_by_expression</a:t>
            </a:r>
            <a:r>
              <a:rPr lang="en-US" altLang="zh-CN" dirty="0"/>
              <a:t>[ASC|DESC])…]</a:t>
            </a:r>
          </a:p>
          <a:p>
            <a:pPr indent="457200" latinLnBrk="1"/>
            <a:endParaRPr lang="zh-CN" altLang="en-US" dirty="0"/>
          </a:p>
        </p:txBody>
      </p:sp>
    </p:spTree>
    <p:extLst>
      <p:ext uri="{BB962C8B-B14F-4D97-AF65-F5344CB8AC3E}">
        <p14:creationId xmlns:p14="http://schemas.microsoft.com/office/powerpoint/2010/main" val="28504813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6740" y="549275"/>
            <a:ext cx="9298519"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3.3.4 GROUP BY</a:t>
            </a:r>
            <a:r>
              <a:rPr lang="zh-CN" altLang="en-US" b="1" dirty="0"/>
              <a:t>子句</a:t>
            </a:r>
            <a:endParaRPr lang="en-US" altLang="zh-CN" b="1" dirty="0"/>
          </a:p>
          <a:p>
            <a:pPr indent="457200" latinLnBrk="1"/>
            <a:r>
              <a:rPr lang="en-US" altLang="zh-CN" dirty="0"/>
              <a:t>GROUP BY</a:t>
            </a:r>
            <a:r>
              <a:rPr lang="zh-CN" altLang="en-US" dirty="0"/>
              <a:t>子句用于在查询结果集中对记录进行分组，以汇总数据或者为整个分组显示单行的汇总信息。</a:t>
            </a:r>
          </a:p>
          <a:p>
            <a:pPr indent="457200" latinLnBrk="1"/>
            <a:r>
              <a:rPr lang="zh-CN" altLang="en-US" dirty="0"/>
              <a:t>在以下的查询中，从</a:t>
            </a:r>
            <a:r>
              <a:rPr lang="en-US" altLang="zh-CN" dirty="0"/>
              <a:t>EMPLOYEES</a:t>
            </a:r>
            <a:r>
              <a:rPr lang="zh-CN" altLang="en-US" dirty="0"/>
              <a:t>表中选择相应的列，分析相同部门（</a:t>
            </a:r>
            <a:r>
              <a:rPr lang="en-US" altLang="zh-CN" dirty="0" err="1"/>
              <a:t>department_id</a:t>
            </a:r>
            <a:r>
              <a:rPr lang="zh-CN" altLang="en-US" dirty="0"/>
              <a:t>相同）员工的</a:t>
            </a:r>
            <a:r>
              <a:rPr lang="en-US" altLang="zh-CN" dirty="0"/>
              <a:t>SALARY</a:t>
            </a:r>
            <a:r>
              <a:rPr lang="zh-CN" altLang="en-US" dirty="0"/>
              <a:t>信息。</a:t>
            </a:r>
          </a:p>
          <a:p>
            <a:pPr indent="457200" latinLnBrk="1"/>
            <a:r>
              <a:rPr lang="en-US" altLang="zh-CN" dirty="0"/>
              <a:t>select </a:t>
            </a:r>
            <a:r>
              <a:rPr lang="en-US" altLang="zh-CN" dirty="0" err="1"/>
              <a:t>job_id,salary</a:t>
            </a:r>
            <a:r>
              <a:rPr lang="en-US" altLang="zh-CN" dirty="0"/>
              <a:t> from employees order by </a:t>
            </a:r>
            <a:r>
              <a:rPr lang="en-US" altLang="zh-CN" dirty="0" err="1"/>
              <a:t>department_id</a:t>
            </a:r>
            <a:r>
              <a:rPr lang="en-US" altLang="zh-CN" dirty="0"/>
              <a:t>;</a:t>
            </a:r>
          </a:p>
          <a:p>
            <a:pPr indent="457200" latinLnBrk="1"/>
            <a:endParaRPr lang="zh-CN" altLang="en-US" dirty="0"/>
          </a:p>
        </p:txBody>
      </p:sp>
      <p:pic>
        <p:nvPicPr>
          <p:cNvPr id="2" name="图片 1">
            <a:extLst>
              <a:ext uri="{FF2B5EF4-FFF2-40B4-BE49-F238E27FC236}">
                <a16:creationId xmlns:a16="http://schemas.microsoft.com/office/drawing/2014/main" id="{CE99AF2E-C5E0-4720-A2B2-CCDB612894AA}"/>
              </a:ext>
            </a:extLst>
          </p:cNvPr>
          <p:cNvPicPr>
            <a:picLocks noChangeAspect="1"/>
          </p:cNvPicPr>
          <p:nvPr/>
        </p:nvPicPr>
        <p:blipFill>
          <a:blip r:embed="rId2"/>
          <a:stretch>
            <a:fillRect/>
          </a:stretch>
        </p:blipFill>
        <p:spPr>
          <a:xfrm>
            <a:off x="4265156" y="3607504"/>
            <a:ext cx="3247619" cy="2161905"/>
          </a:xfrm>
          <a:prstGeom prst="rect">
            <a:avLst/>
          </a:prstGeom>
        </p:spPr>
      </p:pic>
    </p:spTree>
    <p:extLst>
      <p:ext uri="{BB962C8B-B14F-4D97-AF65-F5344CB8AC3E}">
        <p14:creationId xmlns:p14="http://schemas.microsoft.com/office/powerpoint/2010/main" val="10965698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6740" y="549275"/>
            <a:ext cx="9298519"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3.3.5 HAVING</a:t>
            </a:r>
            <a:r>
              <a:rPr lang="zh-CN" altLang="en-US" b="1" dirty="0"/>
              <a:t>子句</a:t>
            </a:r>
            <a:endParaRPr lang="en-US" altLang="zh-CN" b="1" dirty="0"/>
          </a:p>
          <a:p>
            <a:pPr indent="457200" latinLnBrk="1"/>
            <a:r>
              <a:rPr lang="en-US" altLang="zh-CN" dirty="0"/>
              <a:t>HAVING</a:t>
            </a:r>
            <a:r>
              <a:rPr lang="zh-CN" altLang="en-US" dirty="0"/>
              <a:t>子句通常与</a:t>
            </a:r>
            <a:r>
              <a:rPr lang="en-US" altLang="zh-CN" dirty="0"/>
              <a:t>GROUP BY</a:t>
            </a:r>
            <a:r>
              <a:rPr lang="zh-CN" altLang="en-US" dirty="0"/>
              <a:t>子句一起使用，在完成对分组结果统计后，可以使用</a:t>
            </a:r>
            <a:r>
              <a:rPr lang="en-US" altLang="zh-CN" dirty="0"/>
              <a:t>HAVING</a:t>
            </a:r>
            <a:r>
              <a:rPr lang="zh-CN" altLang="en-US" dirty="0"/>
              <a:t>子句对分组的结果做进一步的筛选。如果不使用</a:t>
            </a:r>
            <a:r>
              <a:rPr lang="en-US" altLang="zh-CN" dirty="0"/>
              <a:t>GROUP BY</a:t>
            </a:r>
            <a:r>
              <a:rPr lang="zh-CN" altLang="en-US" dirty="0"/>
              <a:t>子句，</a:t>
            </a:r>
            <a:r>
              <a:rPr lang="en-US" altLang="zh-CN" dirty="0"/>
              <a:t>HAVING</a:t>
            </a:r>
            <a:r>
              <a:rPr lang="zh-CN" altLang="en-US" dirty="0"/>
              <a:t>子句的功能与</a:t>
            </a:r>
            <a:r>
              <a:rPr lang="en-US" altLang="zh-CN" dirty="0"/>
              <a:t>WHERE</a:t>
            </a:r>
            <a:r>
              <a:rPr lang="zh-CN" altLang="en-US" dirty="0"/>
              <a:t>子句一样。</a:t>
            </a:r>
            <a:r>
              <a:rPr lang="en-US" altLang="zh-CN" dirty="0"/>
              <a:t>HAVING</a:t>
            </a:r>
            <a:r>
              <a:rPr lang="zh-CN" altLang="en-US" dirty="0"/>
              <a:t>子句和</a:t>
            </a:r>
            <a:r>
              <a:rPr lang="en-US" altLang="zh-CN" dirty="0"/>
              <a:t>WHERE</a:t>
            </a:r>
            <a:r>
              <a:rPr lang="zh-CN" altLang="en-US" dirty="0"/>
              <a:t>子句的相似之处就是都定义搜索条件，但是和</a:t>
            </a:r>
            <a:r>
              <a:rPr lang="en-US" altLang="zh-CN" dirty="0"/>
              <a:t>WHERE</a:t>
            </a:r>
            <a:r>
              <a:rPr lang="zh-CN" altLang="en-US" dirty="0"/>
              <a:t>子句不同，</a:t>
            </a:r>
            <a:r>
              <a:rPr lang="en-US" altLang="zh-CN" dirty="0"/>
              <a:t>HAVING</a:t>
            </a:r>
            <a:r>
              <a:rPr lang="zh-CN" altLang="en-US" dirty="0"/>
              <a:t>子句与组有关，而</a:t>
            </a:r>
            <a:r>
              <a:rPr lang="en-US" altLang="zh-CN" dirty="0"/>
              <a:t>WHERE</a:t>
            </a:r>
            <a:r>
              <a:rPr lang="zh-CN" altLang="en-US" dirty="0"/>
              <a:t>是与单个的行有关。</a:t>
            </a:r>
          </a:p>
        </p:txBody>
      </p:sp>
      <p:pic>
        <p:nvPicPr>
          <p:cNvPr id="3" name="图片 2">
            <a:extLst>
              <a:ext uri="{FF2B5EF4-FFF2-40B4-BE49-F238E27FC236}">
                <a16:creationId xmlns:a16="http://schemas.microsoft.com/office/drawing/2014/main" id="{A927AA70-C164-4561-AD00-55F1E5ADB9BE}"/>
              </a:ext>
            </a:extLst>
          </p:cNvPr>
          <p:cNvPicPr>
            <a:picLocks noChangeAspect="1"/>
          </p:cNvPicPr>
          <p:nvPr/>
        </p:nvPicPr>
        <p:blipFill>
          <a:blip r:embed="rId2"/>
          <a:stretch>
            <a:fillRect/>
          </a:stretch>
        </p:blipFill>
        <p:spPr>
          <a:xfrm>
            <a:off x="3353650" y="3830909"/>
            <a:ext cx="5875605" cy="1638238"/>
          </a:xfrm>
          <a:prstGeom prst="rect">
            <a:avLst/>
          </a:prstGeom>
        </p:spPr>
      </p:pic>
    </p:spTree>
    <p:extLst>
      <p:ext uri="{BB962C8B-B14F-4D97-AF65-F5344CB8AC3E}">
        <p14:creationId xmlns:p14="http://schemas.microsoft.com/office/powerpoint/2010/main" val="26099464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6740" y="549275"/>
            <a:ext cx="9298519"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3.3.6 </a:t>
            </a:r>
            <a:r>
              <a:rPr lang="zh-CN" altLang="en-US" b="1" dirty="0"/>
              <a:t>多表连接查询</a:t>
            </a:r>
            <a:endParaRPr lang="en-US" altLang="zh-CN" b="1" dirty="0"/>
          </a:p>
          <a:p>
            <a:pPr indent="457200" latinLnBrk="1"/>
            <a:r>
              <a:rPr lang="zh-CN" altLang="en-US" dirty="0"/>
              <a:t>通过连接运算符可以实现多表连接查询。连接是关系数据库模型的主要特点，也是它区别于其它类型数据库管理系统的一个标志。在关系数据库管理系统中，表建立时各数据之间的关系不必确定，常把一个实体的所有信息存放在一个表中。当检索数据时，通过连接操作查询出存放在多个表中的不同实体的信息。连接操作给用户带来很大的灵活性，他们可以在任何时候增加新的数据类型。为不同实体创建新的表，之后再通过连接进行查询。</a:t>
            </a:r>
            <a:endParaRPr lang="en-US" altLang="zh-CN" dirty="0"/>
          </a:p>
          <a:p>
            <a:pPr indent="457200" latinLnBrk="1"/>
            <a:r>
              <a:rPr lang="en-US" altLang="zh-CN" dirty="0"/>
              <a:t>1</a:t>
            </a:r>
            <a:r>
              <a:rPr lang="zh-CN" altLang="en-US" dirty="0"/>
              <a:t>．条件表达式</a:t>
            </a:r>
            <a:endParaRPr lang="en-US" altLang="zh-CN" dirty="0"/>
          </a:p>
          <a:p>
            <a:pPr indent="457200" latinLnBrk="1"/>
            <a:r>
              <a:rPr lang="en-US" altLang="zh-CN" dirty="0"/>
              <a:t>2</a:t>
            </a:r>
            <a:r>
              <a:rPr lang="zh-CN" altLang="en-US" dirty="0"/>
              <a:t>．</a:t>
            </a:r>
            <a:r>
              <a:rPr lang="en-US" altLang="zh-CN" dirty="0"/>
              <a:t>JOIN</a:t>
            </a:r>
            <a:r>
              <a:rPr lang="zh-CN" altLang="en-US" dirty="0"/>
              <a:t>连接</a:t>
            </a:r>
            <a:endParaRPr lang="en-US" altLang="zh-CN" dirty="0"/>
          </a:p>
          <a:p>
            <a:pPr indent="457200" latinLnBrk="1"/>
            <a:endParaRPr lang="zh-CN" altLang="en-US" dirty="0"/>
          </a:p>
        </p:txBody>
      </p:sp>
    </p:spTree>
    <p:extLst>
      <p:ext uri="{BB962C8B-B14F-4D97-AF65-F5344CB8AC3E}">
        <p14:creationId xmlns:p14="http://schemas.microsoft.com/office/powerpoint/2010/main" val="16170976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6740" y="549275"/>
            <a:ext cx="9298519"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3.3.7 </a:t>
            </a:r>
            <a:r>
              <a:rPr lang="zh-CN" altLang="en-US" b="1" dirty="0"/>
              <a:t>集合操作</a:t>
            </a:r>
            <a:endParaRPr lang="en-US" altLang="zh-CN" b="1" dirty="0"/>
          </a:p>
          <a:p>
            <a:pPr indent="457200" latinLnBrk="1"/>
            <a:r>
              <a:rPr lang="zh-CN" altLang="en-US" dirty="0"/>
              <a:t>集合操作就是将两个或多个</a:t>
            </a:r>
            <a:r>
              <a:rPr lang="en-US" altLang="zh-CN" dirty="0"/>
              <a:t>SQL</a:t>
            </a:r>
            <a:r>
              <a:rPr lang="zh-CN" altLang="en-US" dirty="0"/>
              <a:t>查询结果合并构成复合查询，以完成一些特殊的任务需求。集合操作主要由集合操作符实现，常用的集合操作符包括</a:t>
            </a:r>
            <a:r>
              <a:rPr lang="en-US" altLang="zh-CN" dirty="0"/>
              <a:t>UNION</a:t>
            </a:r>
            <a:r>
              <a:rPr lang="zh-CN" altLang="en-US" dirty="0"/>
              <a:t>（并运算）、</a:t>
            </a:r>
            <a:r>
              <a:rPr lang="en-US" altLang="zh-CN" dirty="0"/>
              <a:t>UNION ALL</a:t>
            </a:r>
            <a:r>
              <a:rPr lang="zh-CN" altLang="en-US" dirty="0"/>
              <a:t>、</a:t>
            </a:r>
            <a:r>
              <a:rPr lang="en-US" altLang="zh-CN" dirty="0"/>
              <a:t>INTERSECT</a:t>
            </a:r>
            <a:r>
              <a:rPr lang="zh-CN" altLang="en-US" dirty="0"/>
              <a:t>（交运算）和</a:t>
            </a:r>
            <a:r>
              <a:rPr lang="en-US" altLang="zh-CN" dirty="0"/>
              <a:t>MINUS</a:t>
            </a:r>
            <a:r>
              <a:rPr lang="zh-CN" altLang="en-US" dirty="0"/>
              <a:t>（差运算）。</a:t>
            </a:r>
            <a:endParaRPr lang="en-US" altLang="zh-CN" dirty="0"/>
          </a:p>
          <a:p>
            <a:pPr indent="457200" latinLnBrk="1"/>
            <a:r>
              <a:rPr lang="en-US" altLang="zh-CN" dirty="0"/>
              <a:t>1</a:t>
            </a:r>
            <a:r>
              <a:rPr lang="zh-CN" altLang="en-US" dirty="0"/>
              <a:t>．</a:t>
            </a:r>
            <a:r>
              <a:rPr lang="en-US" altLang="zh-CN" dirty="0"/>
              <a:t>UNION</a:t>
            </a:r>
          </a:p>
          <a:p>
            <a:pPr indent="457200" latinLnBrk="1"/>
            <a:r>
              <a:rPr lang="en-US" altLang="zh-CN" dirty="0"/>
              <a:t>2</a:t>
            </a:r>
            <a:r>
              <a:rPr lang="zh-CN" altLang="en-US" dirty="0"/>
              <a:t>．</a:t>
            </a:r>
            <a:r>
              <a:rPr lang="en-US" altLang="zh-CN" dirty="0"/>
              <a:t>UNION ALL</a:t>
            </a:r>
          </a:p>
          <a:p>
            <a:pPr indent="457200" latinLnBrk="1"/>
            <a:r>
              <a:rPr lang="en-US" altLang="zh-CN" dirty="0"/>
              <a:t>3</a:t>
            </a:r>
            <a:r>
              <a:rPr lang="zh-CN" altLang="en-US" dirty="0"/>
              <a:t>．</a:t>
            </a:r>
            <a:r>
              <a:rPr lang="en-US" altLang="zh-CN" dirty="0"/>
              <a:t>INTERSECT</a:t>
            </a:r>
          </a:p>
          <a:p>
            <a:pPr indent="457200" latinLnBrk="1"/>
            <a:r>
              <a:rPr lang="en-US" altLang="zh-CN" dirty="0"/>
              <a:t>4</a:t>
            </a:r>
            <a:r>
              <a:rPr lang="zh-CN" altLang="en-US" dirty="0"/>
              <a:t>．</a:t>
            </a:r>
            <a:r>
              <a:rPr lang="en-US" altLang="zh-CN" dirty="0"/>
              <a:t>MINUS</a:t>
            </a:r>
          </a:p>
          <a:p>
            <a:pPr indent="457200" latinLnBrk="1"/>
            <a:endParaRPr lang="zh-CN" altLang="en-US" dirty="0"/>
          </a:p>
        </p:txBody>
      </p:sp>
    </p:spTree>
    <p:extLst>
      <p:ext uri="{BB962C8B-B14F-4D97-AF65-F5344CB8AC3E}">
        <p14:creationId xmlns:p14="http://schemas.microsoft.com/office/powerpoint/2010/main" val="2467627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6740" y="549275"/>
            <a:ext cx="9298519"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3.3.8 </a:t>
            </a:r>
            <a:r>
              <a:rPr lang="zh-CN" altLang="en-US" b="1" dirty="0"/>
              <a:t>子查询</a:t>
            </a:r>
            <a:endParaRPr lang="en-US" altLang="zh-CN" b="1" dirty="0"/>
          </a:p>
          <a:p>
            <a:pPr indent="457200" latinLnBrk="1"/>
            <a:r>
              <a:rPr lang="zh-CN" altLang="en-US" dirty="0"/>
              <a:t>子查询和连接查询一样，都提供了使用单个查询访问多个表中数据的方法。子查询在其他查询的基础上，提供一种进一步有效的方式来表示</a:t>
            </a:r>
            <a:r>
              <a:rPr lang="en-US" altLang="zh-CN" dirty="0"/>
              <a:t>WHERE</a:t>
            </a:r>
            <a:r>
              <a:rPr lang="zh-CN" altLang="en-US" dirty="0"/>
              <a:t>子句中的条件。子查询是一个</a:t>
            </a:r>
            <a:r>
              <a:rPr lang="en-US" altLang="zh-CN" dirty="0"/>
              <a:t>SELECT</a:t>
            </a:r>
            <a:r>
              <a:rPr lang="zh-CN" altLang="en-US" dirty="0"/>
              <a:t>语句，它可以在</a:t>
            </a:r>
            <a:r>
              <a:rPr lang="en-US" altLang="zh-CN" dirty="0"/>
              <a:t>SELECT</a:t>
            </a:r>
            <a:r>
              <a:rPr lang="zh-CN" altLang="en-US" dirty="0"/>
              <a:t>、</a:t>
            </a:r>
            <a:r>
              <a:rPr lang="en-US" altLang="zh-CN" dirty="0"/>
              <a:t>INSERT</a:t>
            </a:r>
            <a:r>
              <a:rPr lang="zh-CN" altLang="en-US" dirty="0"/>
              <a:t>、</a:t>
            </a:r>
            <a:r>
              <a:rPr lang="en-US" altLang="zh-CN" dirty="0"/>
              <a:t>UPDATE</a:t>
            </a:r>
            <a:r>
              <a:rPr lang="zh-CN" altLang="en-US" dirty="0"/>
              <a:t>或</a:t>
            </a:r>
            <a:r>
              <a:rPr lang="en-US" altLang="zh-CN" dirty="0"/>
              <a:t>DELETE</a:t>
            </a:r>
            <a:r>
              <a:rPr lang="zh-CN" altLang="en-US" dirty="0"/>
              <a:t>语句中使用。虽然大部分子查询是在</a:t>
            </a:r>
            <a:r>
              <a:rPr lang="en-US" altLang="zh-CN" dirty="0"/>
              <a:t>SELECT</a:t>
            </a:r>
            <a:r>
              <a:rPr lang="zh-CN" altLang="en-US" dirty="0"/>
              <a:t>语句的</a:t>
            </a:r>
            <a:r>
              <a:rPr lang="en-US" altLang="zh-CN" dirty="0"/>
              <a:t>WHERE</a:t>
            </a:r>
            <a:r>
              <a:rPr lang="zh-CN" altLang="en-US" dirty="0"/>
              <a:t>子句中实现，但实际上它的应用不仅仅局限于此。例如，也可以在</a:t>
            </a:r>
            <a:r>
              <a:rPr lang="en-US" altLang="zh-CN" dirty="0"/>
              <a:t>SELECT</a:t>
            </a:r>
            <a:r>
              <a:rPr lang="zh-CN" altLang="en-US" dirty="0"/>
              <a:t>和</a:t>
            </a:r>
            <a:r>
              <a:rPr lang="en-US" altLang="zh-CN" dirty="0"/>
              <a:t>HAVING</a:t>
            </a:r>
            <a:r>
              <a:rPr lang="zh-CN" altLang="en-US" dirty="0"/>
              <a:t>子句中使用子查询。</a:t>
            </a:r>
          </a:p>
          <a:p>
            <a:pPr indent="457200" latinLnBrk="1"/>
            <a:r>
              <a:rPr lang="en-US" altLang="zh-CN" dirty="0"/>
              <a:t>1</a:t>
            </a:r>
            <a:r>
              <a:rPr lang="zh-CN" altLang="en-US" dirty="0"/>
              <a:t>．</a:t>
            </a:r>
            <a:r>
              <a:rPr lang="en-US" altLang="zh-CN" dirty="0"/>
              <a:t>IN</a:t>
            </a:r>
            <a:r>
              <a:rPr lang="zh-CN" altLang="en-US" dirty="0"/>
              <a:t>关键字</a:t>
            </a:r>
          </a:p>
          <a:p>
            <a:pPr indent="457200" latinLnBrk="1"/>
            <a:r>
              <a:rPr lang="en-US" altLang="zh-CN" dirty="0"/>
              <a:t>2</a:t>
            </a:r>
            <a:r>
              <a:rPr lang="zh-CN" altLang="en-US" dirty="0"/>
              <a:t>．</a:t>
            </a:r>
            <a:r>
              <a:rPr lang="en-US" altLang="zh-CN" dirty="0"/>
              <a:t>EXISTS</a:t>
            </a:r>
            <a:r>
              <a:rPr lang="zh-CN" altLang="en-US" dirty="0"/>
              <a:t>关键字</a:t>
            </a:r>
          </a:p>
          <a:p>
            <a:pPr indent="457200" latinLnBrk="1"/>
            <a:r>
              <a:rPr lang="en-US" altLang="zh-CN" dirty="0"/>
              <a:t>3</a:t>
            </a:r>
            <a:r>
              <a:rPr lang="zh-CN" altLang="en-US" dirty="0"/>
              <a:t>．比较运算符</a:t>
            </a:r>
          </a:p>
          <a:p>
            <a:pPr indent="457200" latinLnBrk="1"/>
            <a:endParaRPr lang="zh-CN" altLang="en-US" dirty="0"/>
          </a:p>
        </p:txBody>
      </p:sp>
    </p:spTree>
    <p:extLst>
      <p:ext uri="{BB962C8B-B14F-4D97-AF65-F5344CB8AC3E}">
        <p14:creationId xmlns:p14="http://schemas.microsoft.com/office/powerpoint/2010/main" val="36698870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2646878" cy="830997"/>
          </a:xfrm>
          <a:prstGeom prst="rect">
            <a:avLst/>
          </a:prstGeom>
        </p:spPr>
        <p:txBody>
          <a:bodyPr wrap="none">
            <a:spAutoFit/>
          </a:bodyPr>
          <a:lstStyle/>
          <a:p>
            <a:r>
              <a:rPr lang="zh-CN" altLang="en-US" sz="4800" b="1"/>
              <a:t>数据操纵</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0253933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9468116"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3.4.1 </a:t>
            </a:r>
            <a:r>
              <a:rPr lang="zh-CN" altLang="en-US" b="1" dirty="0"/>
              <a:t>数据插入</a:t>
            </a:r>
            <a:endParaRPr lang="zh-CN" altLang="zh-CN" b="1" dirty="0"/>
          </a:p>
          <a:p>
            <a:pPr indent="457200" latinLnBrk="1"/>
            <a:r>
              <a:rPr lang="en-US" altLang="zh-CN" dirty="0"/>
              <a:t>INSERT</a:t>
            </a:r>
            <a:r>
              <a:rPr lang="zh-CN" altLang="en-US" dirty="0"/>
              <a:t>语句用于完成各种向数据表中插入数据的功能，可根据对列赋值一次插入一条记录的能力，也可以根据</a:t>
            </a:r>
            <a:r>
              <a:rPr lang="en-US" altLang="zh-CN" dirty="0"/>
              <a:t>SELECT</a:t>
            </a:r>
            <a:r>
              <a:rPr lang="zh-CN" altLang="en-US" dirty="0"/>
              <a:t>查询子句获得的结果记录集批量插入指定数据表的功能。</a:t>
            </a:r>
          </a:p>
          <a:p>
            <a:pPr indent="457200" latinLnBrk="1"/>
            <a:r>
              <a:rPr lang="en-US" altLang="zh-CN" dirty="0"/>
              <a:t>1</a:t>
            </a:r>
            <a:r>
              <a:rPr lang="zh-CN" altLang="en-US" dirty="0"/>
              <a:t>．</a:t>
            </a:r>
            <a:r>
              <a:rPr lang="en-US" altLang="zh-CN" dirty="0"/>
              <a:t>INSERT</a:t>
            </a:r>
            <a:r>
              <a:rPr lang="zh-CN" altLang="en-US" dirty="0"/>
              <a:t>语句</a:t>
            </a:r>
          </a:p>
          <a:p>
            <a:pPr indent="457200" latinLnBrk="1"/>
            <a:r>
              <a:rPr lang="en-US" altLang="zh-CN" dirty="0"/>
              <a:t>INSERT</a:t>
            </a:r>
            <a:r>
              <a:rPr lang="zh-CN" altLang="en-US" dirty="0"/>
              <a:t>语句主要用于向表中插入数据。</a:t>
            </a:r>
            <a:r>
              <a:rPr lang="en-US" altLang="zh-CN" dirty="0"/>
              <a:t>INSERT</a:t>
            </a:r>
            <a:r>
              <a:rPr lang="zh-CN" altLang="en-US" dirty="0"/>
              <a:t>语句的语法如下：</a:t>
            </a:r>
          </a:p>
          <a:p>
            <a:pPr indent="457200" latinLnBrk="1"/>
            <a:r>
              <a:rPr lang="en-US" altLang="zh-CN" dirty="0"/>
              <a:t>INSERT INTO [user.]table [@</a:t>
            </a:r>
            <a:r>
              <a:rPr lang="en-US" altLang="zh-CN" dirty="0" err="1"/>
              <a:t>db_link</a:t>
            </a:r>
            <a:r>
              <a:rPr lang="en-US" altLang="zh-CN" dirty="0"/>
              <a:t>] [(column1[,column2]...)] </a:t>
            </a:r>
          </a:p>
          <a:p>
            <a:pPr indent="457200" latinLnBrk="1"/>
            <a:r>
              <a:rPr lang="en-US" altLang="zh-CN" dirty="0"/>
              <a:t>VALUES (</a:t>
            </a:r>
            <a:r>
              <a:rPr lang="en-US" altLang="zh-CN" dirty="0" err="1"/>
              <a:t>expressl</a:t>
            </a:r>
            <a:r>
              <a:rPr lang="en-US" altLang="zh-CN" dirty="0"/>
              <a:t>[,express2]...)</a:t>
            </a:r>
          </a:p>
        </p:txBody>
      </p:sp>
      <p:pic>
        <p:nvPicPr>
          <p:cNvPr id="2" name="图片 1">
            <a:extLst>
              <a:ext uri="{FF2B5EF4-FFF2-40B4-BE49-F238E27FC236}">
                <a16:creationId xmlns:a16="http://schemas.microsoft.com/office/drawing/2014/main" id="{429D08E7-8805-4787-A5FC-81104D12485E}"/>
              </a:ext>
            </a:extLst>
          </p:cNvPr>
          <p:cNvPicPr>
            <a:picLocks noChangeAspect="1"/>
          </p:cNvPicPr>
          <p:nvPr/>
        </p:nvPicPr>
        <p:blipFill>
          <a:blip r:embed="rId2"/>
          <a:stretch>
            <a:fillRect/>
          </a:stretch>
        </p:blipFill>
        <p:spPr>
          <a:xfrm>
            <a:off x="3514238" y="4768018"/>
            <a:ext cx="5942369" cy="959921"/>
          </a:xfrm>
          <a:prstGeom prst="rect">
            <a:avLst/>
          </a:prstGeom>
        </p:spPr>
      </p:pic>
    </p:spTree>
    <p:extLst>
      <p:ext uri="{BB962C8B-B14F-4D97-AF65-F5344CB8AC3E}">
        <p14:creationId xmlns:p14="http://schemas.microsoft.com/office/powerpoint/2010/main" val="33902246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17094" y="1088108"/>
            <a:ext cx="9468116"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a:t>2</a:t>
            </a:r>
            <a:r>
              <a:rPr lang="zh-CN" altLang="en-US"/>
              <a:t>．批量</a:t>
            </a:r>
            <a:r>
              <a:rPr lang="en-US" altLang="zh-CN"/>
              <a:t>INSERT</a:t>
            </a:r>
          </a:p>
          <a:p>
            <a:pPr indent="457200" latinLnBrk="1"/>
            <a:r>
              <a:rPr lang="en-US" altLang="zh-CN"/>
              <a:t>SQL</a:t>
            </a:r>
            <a:r>
              <a:rPr lang="zh-CN" altLang="en-US"/>
              <a:t>提供了一种成批添加数据的方法，即使用</a:t>
            </a:r>
            <a:r>
              <a:rPr lang="en-US" altLang="zh-CN"/>
              <a:t>INSERT</a:t>
            </a:r>
            <a:r>
              <a:rPr lang="zh-CN" altLang="en-US"/>
              <a:t>语句替换</a:t>
            </a:r>
            <a:r>
              <a:rPr lang="en-US" altLang="zh-CN"/>
              <a:t>VALUES</a:t>
            </a:r>
            <a:r>
              <a:rPr lang="zh-CN" altLang="en-US"/>
              <a:t>语句，由</a:t>
            </a:r>
            <a:r>
              <a:rPr lang="en-US" altLang="zh-CN"/>
              <a:t>INSERT</a:t>
            </a:r>
            <a:r>
              <a:rPr lang="zh-CN" altLang="en-US"/>
              <a:t>语句提供添加的数据，语法如下：</a:t>
            </a:r>
          </a:p>
          <a:p>
            <a:pPr indent="457200" latinLnBrk="1"/>
            <a:r>
              <a:rPr lang="en-US" altLang="zh-CN"/>
              <a:t>INSERT INTO [user.]table [@db_link] [(column1[,column2]...)] Subquery</a:t>
            </a:r>
            <a:endParaRPr lang="en-US" altLang="zh-CN" dirty="0"/>
          </a:p>
        </p:txBody>
      </p:sp>
      <p:pic>
        <p:nvPicPr>
          <p:cNvPr id="2" name="图片 1">
            <a:extLst>
              <a:ext uri="{FF2B5EF4-FFF2-40B4-BE49-F238E27FC236}">
                <a16:creationId xmlns:a16="http://schemas.microsoft.com/office/drawing/2014/main" id="{EE50CFDC-32D8-4054-8063-B2A2BB50B1C9}"/>
              </a:ext>
            </a:extLst>
          </p:cNvPr>
          <p:cNvPicPr>
            <a:picLocks noChangeAspect="1"/>
          </p:cNvPicPr>
          <p:nvPr/>
        </p:nvPicPr>
        <p:blipFill>
          <a:blip r:embed="rId2"/>
          <a:stretch>
            <a:fillRect/>
          </a:stretch>
        </p:blipFill>
        <p:spPr>
          <a:xfrm>
            <a:off x="3529914" y="3698820"/>
            <a:ext cx="4748218" cy="1701316"/>
          </a:xfrm>
          <a:prstGeom prst="rect">
            <a:avLst/>
          </a:prstGeom>
        </p:spPr>
      </p:pic>
    </p:spTree>
    <p:extLst>
      <p:ext uri="{BB962C8B-B14F-4D97-AF65-F5344CB8AC3E}">
        <p14:creationId xmlns:p14="http://schemas.microsoft.com/office/powerpoint/2010/main" val="18762757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1942" y="697176"/>
            <a:ext cx="9468116"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3.4.2 </a:t>
            </a:r>
            <a:r>
              <a:rPr lang="zh-CN" altLang="en-US" b="1" dirty="0"/>
              <a:t>数据修改</a:t>
            </a:r>
            <a:endParaRPr lang="zh-CN" altLang="zh-CN" b="1" dirty="0"/>
          </a:p>
          <a:p>
            <a:pPr indent="457200" latinLnBrk="1"/>
            <a:r>
              <a:rPr lang="zh-CN" altLang="en-US" dirty="0"/>
              <a:t>当需要修改表中一列或多列的值时，可以使用</a:t>
            </a:r>
            <a:r>
              <a:rPr lang="en-US" altLang="zh-CN" dirty="0"/>
              <a:t>UPDATE</a:t>
            </a:r>
            <a:r>
              <a:rPr lang="zh-CN" altLang="en-US" dirty="0"/>
              <a:t>语句。使用</a:t>
            </a:r>
            <a:r>
              <a:rPr lang="en-US" altLang="zh-CN" dirty="0"/>
              <a:t>UPDATE</a:t>
            </a:r>
            <a:r>
              <a:rPr lang="zh-CN" altLang="en-US" dirty="0"/>
              <a:t>语句可以指定要修改的列和修改后的新值，通过使用</a:t>
            </a:r>
            <a:r>
              <a:rPr lang="en-US" altLang="zh-CN" dirty="0"/>
              <a:t>WHERE</a:t>
            </a:r>
            <a:r>
              <a:rPr lang="zh-CN" altLang="en-US" dirty="0"/>
              <a:t>子句可以限定被修改的行。使用</a:t>
            </a:r>
            <a:r>
              <a:rPr lang="en-US" altLang="zh-CN" dirty="0"/>
              <a:t>UPDATE</a:t>
            </a:r>
            <a:r>
              <a:rPr lang="zh-CN" altLang="en-US" dirty="0"/>
              <a:t>语句修改数据的语法形式如下：</a:t>
            </a:r>
          </a:p>
          <a:p>
            <a:pPr indent="457200" latinLnBrk="1"/>
            <a:r>
              <a:rPr lang="en-US" altLang="zh-CN" dirty="0"/>
              <a:t>UPDATE </a:t>
            </a:r>
            <a:r>
              <a:rPr lang="en-US" altLang="zh-CN" dirty="0" err="1"/>
              <a:t>table_name</a:t>
            </a:r>
            <a:endParaRPr lang="en-US" altLang="zh-CN" dirty="0"/>
          </a:p>
          <a:p>
            <a:pPr indent="457200" latinLnBrk="1"/>
            <a:r>
              <a:rPr lang="en-US" altLang="zh-CN" dirty="0"/>
              <a:t>SET {column1=express1[,column2=express2]</a:t>
            </a:r>
          </a:p>
          <a:p>
            <a:pPr indent="457200" latinLnBrk="1"/>
            <a:r>
              <a:rPr lang="en-US" altLang="zh-CN" dirty="0"/>
              <a:t>(column1[,column2])=(select query)}</a:t>
            </a:r>
          </a:p>
          <a:p>
            <a:pPr indent="457200" latinLnBrk="1"/>
            <a:r>
              <a:rPr lang="en-US" altLang="zh-CN" dirty="0"/>
              <a:t>[WHERE condition]</a:t>
            </a:r>
          </a:p>
          <a:p>
            <a:pPr indent="457200" latinLnBrk="1"/>
            <a:endParaRPr lang="zh-CN" altLang="zh-CN" dirty="0"/>
          </a:p>
        </p:txBody>
      </p:sp>
      <p:pic>
        <p:nvPicPr>
          <p:cNvPr id="2" name="图片 1">
            <a:extLst>
              <a:ext uri="{FF2B5EF4-FFF2-40B4-BE49-F238E27FC236}">
                <a16:creationId xmlns:a16="http://schemas.microsoft.com/office/drawing/2014/main" id="{B5A86B25-E93A-4A7D-8856-0430AA959DBD}"/>
              </a:ext>
            </a:extLst>
          </p:cNvPr>
          <p:cNvPicPr>
            <a:picLocks noChangeAspect="1"/>
          </p:cNvPicPr>
          <p:nvPr/>
        </p:nvPicPr>
        <p:blipFill>
          <a:blip r:embed="rId2"/>
          <a:stretch>
            <a:fillRect/>
          </a:stretch>
        </p:blipFill>
        <p:spPr>
          <a:xfrm>
            <a:off x="5187503" y="4520471"/>
            <a:ext cx="3799749" cy="1276479"/>
          </a:xfrm>
          <a:prstGeom prst="rect">
            <a:avLst/>
          </a:prstGeom>
        </p:spPr>
      </p:pic>
    </p:spTree>
    <p:extLst>
      <p:ext uri="{BB962C8B-B14F-4D97-AF65-F5344CB8AC3E}">
        <p14:creationId xmlns:p14="http://schemas.microsoft.com/office/powerpoint/2010/main" val="2580607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26B31927-7DFF-472D-ACC5-12EE2D0580D2}"/>
              </a:ext>
            </a:extLst>
          </p:cNvPr>
          <p:cNvGrpSpPr/>
          <p:nvPr/>
        </p:nvGrpSpPr>
        <p:grpSpPr>
          <a:xfrm>
            <a:off x="7289369" y="796407"/>
            <a:ext cx="915799" cy="778837"/>
            <a:chOff x="7428647" y="814868"/>
            <a:chExt cx="915799" cy="778837"/>
          </a:xfrm>
        </p:grpSpPr>
        <p:sp>
          <p:nvSpPr>
            <p:cNvPr id="2" name="文本框 1">
              <a:extLst>
                <a:ext uri="{FF2B5EF4-FFF2-40B4-BE49-F238E27FC236}">
                  <a16:creationId xmlns:a16="http://schemas.microsoft.com/office/drawing/2014/main" id="{51462C79-EED8-4446-9394-C84809A93914}"/>
                </a:ext>
              </a:extLst>
            </p:cNvPr>
            <p:cNvSpPr txBox="1"/>
            <p:nvPr/>
          </p:nvSpPr>
          <p:spPr>
            <a:xfrm>
              <a:off x="7428647" y="814868"/>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a:cxnSpLocks/>
            </p:cNvCxnSpPr>
            <p:nvPr/>
          </p:nvCxnSpPr>
          <p:spPr>
            <a:xfrm flipH="1">
              <a:off x="7428647" y="103423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id="{A76DE036-878A-497D-951B-F25BD6B7E6CE}"/>
              </a:ext>
            </a:extLst>
          </p:cNvPr>
          <p:cNvGrpSpPr/>
          <p:nvPr/>
        </p:nvGrpSpPr>
        <p:grpSpPr>
          <a:xfrm>
            <a:off x="7368086" y="1754565"/>
            <a:ext cx="915799" cy="788117"/>
            <a:chOff x="7464829" y="1664857"/>
            <a:chExt cx="915799" cy="788117"/>
          </a:xfrm>
        </p:grpSpPr>
        <p:sp>
          <p:nvSpPr>
            <p:cNvPr id="4" name="文本框 3">
              <a:extLst>
                <a:ext uri="{FF2B5EF4-FFF2-40B4-BE49-F238E27FC236}">
                  <a16:creationId xmlns:a16="http://schemas.microsoft.com/office/drawing/2014/main" id="{E3E11741-E0AE-4C99-8BB0-FA2B455F1FD4}"/>
                </a:ext>
              </a:extLst>
            </p:cNvPr>
            <p:cNvSpPr txBox="1"/>
            <p:nvPr/>
          </p:nvSpPr>
          <p:spPr>
            <a:xfrm>
              <a:off x="7464829" y="1664857"/>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a:cxnSpLocks/>
            </p:cNvCxnSpPr>
            <p:nvPr/>
          </p:nvCxnSpPr>
          <p:spPr>
            <a:xfrm flipH="1">
              <a:off x="7464829" y="1893504"/>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D1D4B1E1-B749-40EB-B2B9-AFDC429435BE}"/>
              </a:ext>
            </a:extLst>
          </p:cNvPr>
          <p:cNvGrpSpPr/>
          <p:nvPr/>
        </p:nvGrpSpPr>
        <p:grpSpPr>
          <a:xfrm>
            <a:off x="7368086" y="2765398"/>
            <a:ext cx="1012542" cy="731588"/>
            <a:chOff x="7566593" y="2506239"/>
            <a:chExt cx="1012542" cy="731588"/>
          </a:xfrm>
        </p:grpSpPr>
        <p:sp>
          <p:nvSpPr>
            <p:cNvPr id="5" name="文本框 4">
              <a:extLst>
                <a:ext uri="{FF2B5EF4-FFF2-40B4-BE49-F238E27FC236}">
                  <a16:creationId xmlns:a16="http://schemas.microsoft.com/office/drawing/2014/main" id="{EFCD55F1-7E53-4D94-B849-03B234E0F197}"/>
                </a:ext>
              </a:extLst>
            </p:cNvPr>
            <p:cNvSpPr txBox="1"/>
            <p:nvPr/>
          </p:nvSpPr>
          <p:spPr>
            <a:xfrm>
              <a:off x="7566593" y="2506239"/>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8" name="直接连接符 7">
              <a:extLst>
                <a:ext uri="{FF2B5EF4-FFF2-40B4-BE49-F238E27FC236}">
                  <a16:creationId xmlns:a16="http://schemas.microsoft.com/office/drawing/2014/main" id="{FC40EEEA-082D-4E9C-AD82-845A3CAF94C9}"/>
                </a:ext>
              </a:extLst>
            </p:cNvPr>
            <p:cNvCxnSpPr>
              <a:cxnSpLocks/>
            </p:cNvCxnSpPr>
            <p:nvPr/>
          </p:nvCxnSpPr>
          <p:spPr>
            <a:xfrm flipH="1">
              <a:off x="7663336" y="267835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1" name="文本框 10">
            <a:hlinkClick r:id="" action="ppaction://noaction"/>
            <a:extLst>
              <a:ext uri="{FF2B5EF4-FFF2-40B4-BE49-F238E27FC236}">
                <a16:creationId xmlns:a16="http://schemas.microsoft.com/office/drawing/2014/main" id="{9ABC2E97-B359-4AB2-848B-D2653B68151A}"/>
              </a:ext>
            </a:extLst>
          </p:cNvPr>
          <p:cNvSpPr txBox="1"/>
          <p:nvPr/>
        </p:nvSpPr>
        <p:spPr>
          <a:xfrm>
            <a:off x="8499681" y="1844459"/>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数据定义</a:t>
            </a:r>
            <a:endParaRPr lang="zh-CN" altLang="en-US" dirty="0"/>
          </a:p>
        </p:txBody>
      </p:sp>
      <p:sp>
        <p:nvSpPr>
          <p:cNvPr id="12" name="文本框 11">
            <a:hlinkClick r:id="" action="ppaction://noaction"/>
            <a:extLst>
              <a:ext uri="{FF2B5EF4-FFF2-40B4-BE49-F238E27FC236}">
                <a16:creationId xmlns:a16="http://schemas.microsoft.com/office/drawing/2014/main" id="{434003EC-243D-457F-A944-3C9706F6BB77}"/>
              </a:ext>
            </a:extLst>
          </p:cNvPr>
          <p:cNvSpPr txBox="1"/>
          <p:nvPr/>
        </p:nvSpPr>
        <p:spPr>
          <a:xfrm>
            <a:off x="8527445" y="2791836"/>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数据查询</a:t>
            </a:r>
            <a:endParaRPr lang="zh-CN" altLang="en-US" dirty="0"/>
          </a:p>
        </p:txBody>
      </p:sp>
      <p:sp>
        <p:nvSpPr>
          <p:cNvPr id="20" name="文本框 19">
            <a:hlinkClick r:id="" action="ppaction://noaction"/>
            <a:extLst>
              <a:ext uri="{FF2B5EF4-FFF2-40B4-BE49-F238E27FC236}">
                <a16:creationId xmlns:a16="http://schemas.microsoft.com/office/drawing/2014/main" id="{3122339D-CDC1-4187-945F-E2820B411B1E}"/>
              </a:ext>
            </a:extLst>
          </p:cNvPr>
          <p:cNvSpPr txBox="1"/>
          <p:nvPr/>
        </p:nvSpPr>
        <p:spPr>
          <a:xfrm>
            <a:off x="8399205" y="897082"/>
            <a:ext cx="1697901"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a:t>SQL</a:t>
            </a:r>
            <a:r>
              <a:rPr lang="zh-CN" altLang="en-US"/>
              <a:t>语言简介</a:t>
            </a:r>
            <a:endParaRPr lang="zh-CN" altLang="en-US" dirty="0"/>
          </a:p>
        </p:txBody>
      </p:sp>
      <p:pic>
        <p:nvPicPr>
          <p:cNvPr id="19" name="图片 18">
            <a:extLst>
              <a:ext uri="{FF2B5EF4-FFF2-40B4-BE49-F238E27FC236}">
                <a16:creationId xmlns:a16="http://schemas.microsoft.com/office/drawing/2014/main" id="{A60D28A4-EE87-4BA5-A9E2-3A264076BE33}"/>
              </a:ext>
            </a:extLst>
          </p:cNvPr>
          <p:cNvPicPr>
            <a:picLocks noChangeAspect="1"/>
          </p:cNvPicPr>
          <p:nvPr/>
        </p:nvPicPr>
        <p:blipFill>
          <a:blip r:embed="rId2"/>
          <a:stretch>
            <a:fillRect/>
          </a:stretch>
        </p:blipFill>
        <p:spPr>
          <a:xfrm>
            <a:off x="7457175" y="3726808"/>
            <a:ext cx="1042506" cy="731583"/>
          </a:xfrm>
          <a:prstGeom prst="rect">
            <a:avLst/>
          </a:prstGeom>
        </p:spPr>
      </p:pic>
      <p:pic>
        <p:nvPicPr>
          <p:cNvPr id="24" name="图片 23">
            <a:extLst>
              <a:ext uri="{FF2B5EF4-FFF2-40B4-BE49-F238E27FC236}">
                <a16:creationId xmlns:a16="http://schemas.microsoft.com/office/drawing/2014/main" id="{5771A011-7640-473D-A5CA-20DDFEDA18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877796">
            <a:off x="7980157" y="4988448"/>
            <a:ext cx="838095" cy="485714"/>
          </a:xfrm>
          <a:prstGeom prst="rect">
            <a:avLst/>
          </a:prstGeom>
        </p:spPr>
      </p:pic>
      <p:pic>
        <p:nvPicPr>
          <p:cNvPr id="27" name="图片 26">
            <a:extLst>
              <a:ext uri="{FF2B5EF4-FFF2-40B4-BE49-F238E27FC236}">
                <a16:creationId xmlns:a16="http://schemas.microsoft.com/office/drawing/2014/main" id="{83634BDA-C67B-4FF1-9365-279B4F06D3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639914">
            <a:off x="9796856" y="5205936"/>
            <a:ext cx="838095" cy="485714"/>
          </a:xfrm>
          <a:prstGeom prst="rect">
            <a:avLst/>
          </a:prstGeom>
        </p:spPr>
      </p:pic>
      <p:grpSp>
        <p:nvGrpSpPr>
          <p:cNvPr id="33" name="组合 32">
            <a:extLst>
              <a:ext uri="{FF2B5EF4-FFF2-40B4-BE49-F238E27FC236}">
                <a16:creationId xmlns:a16="http://schemas.microsoft.com/office/drawing/2014/main" id="{6BE60DDB-EDD2-4AC0-A1E3-497982A09337}"/>
              </a:ext>
            </a:extLst>
          </p:cNvPr>
          <p:cNvGrpSpPr/>
          <p:nvPr/>
        </p:nvGrpSpPr>
        <p:grpSpPr>
          <a:xfrm>
            <a:off x="7049099" y="4203757"/>
            <a:ext cx="1682642" cy="1603387"/>
            <a:chOff x="8953073" y="4321023"/>
            <a:chExt cx="1682642" cy="1603387"/>
          </a:xfrm>
        </p:grpSpPr>
        <p:pic>
          <p:nvPicPr>
            <p:cNvPr id="22" name="图片 21">
              <a:extLst>
                <a:ext uri="{FF2B5EF4-FFF2-40B4-BE49-F238E27FC236}">
                  <a16:creationId xmlns:a16="http://schemas.microsoft.com/office/drawing/2014/main" id="{1CBC7142-4038-4BB0-90A4-E18B98DCA7C0}"/>
                </a:ext>
              </a:extLst>
            </p:cNvPr>
            <p:cNvPicPr>
              <a:picLocks noChangeAspect="1"/>
            </p:cNvPicPr>
            <p:nvPr/>
          </p:nvPicPr>
          <p:blipFill>
            <a:blip r:embed="rId4"/>
            <a:stretch>
              <a:fillRect/>
            </a:stretch>
          </p:blipFill>
          <p:spPr>
            <a:xfrm>
              <a:off x="8953073" y="4321023"/>
              <a:ext cx="1682642" cy="1603387"/>
            </a:xfrm>
            <a:prstGeom prst="rect">
              <a:avLst/>
            </a:prstGeom>
          </p:spPr>
        </p:pic>
        <p:cxnSp>
          <p:nvCxnSpPr>
            <p:cNvPr id="28" name="直接连接符 27">
              <a:extLst>
                <a:ext uri="{FF2B5EF4-FFF2-40B4-BE49-F238E27FC236}">
                  <a16:creationId xmlns:a16="http://schemas.microsoft.com/office/drawing/2014/main" id="{6DA7B91C-D997-45D9-9737-6EC42D995FED}"/>
                </a:ext>
              </a:extLst>
            </p:cNvPr>
            <p:cNvCxnSpPr>
              <a:cxnSpLocks/>
            </p:cNvCxnSpPr>
            <p:nvPr/>
          </p:nvCxnSpPr>
          <p:spPr>
            <a:xfrm flipH="1">
              <a:off x="9633990" y="495995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46" name="文本框 45">
            <a:hlinkClick r:id="" action="ppaction://noaction"/>
            <a:extLst>
              <a:ext uri="{FF2B5EF4-FFF2-40B4-BE49-F238E27FC236}">
                <a16:creationId xmlns:a16="http://schemas.microsoft.com/office/drawing/2014/main" id="{1EFC7867-B96E-47FF-A686-9A8C84325DEF}"/>
              </a:ext>
            </a:extLst>
          </p:cNvPr>
          <p:cNvSpPr txBox="1"/>
          <p:nvPr/>
        </p:nvSpPr>
        <p:spPr>
          <a:xfrm>
            <a:off x="8663068" y="3739212"/>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数据操纵</a:t>
            </a:r>
            <a:endParaRPr lang="zh-CN" altLang="en-US" dirty="0"/>
          </a:p>
        </p:txBody>
      </p:sp>
      <p:sp>
        <p:nvSpPr>
          <p:cNvPr id="47" name="文本框 46">
            <a:hlinkClick r:id="" action="ppaction://noaction"/>
            <a:extLst>
              <a:ext uri="{FF2B5EF4-FFF2-40B4-BE49-F238E27FC236}">
                <a16:creationId xmlns:a16="http://schemas.microsoft.com/office/drawing/2014/main" id="{2ADED5DD-3369-4697-8BF6-FA3B3BD6DC6A}"/>
              </a:ext>
            </a:extLst>
          </p:cNvPr>
          <p:cNvSpPr txBox="1"/>
          <p:nvPr/>
        </p:nvSpPr>
        <p:spPr>
          <a:xfrm>
            <a:off x="8650709" y="4686588"/>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数据控制</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1942" y="549275"/>
            <a:ext cx="9468116"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3.4.3 </a:t>
            </a:r>
            <a:r>
              <a:rPr lang="zh-CN" altLang="en-US" b="1" dirty="0"/>
              <a:t> 数据删除</a:t>
            </a:r>
            <a:endParaRPr lang="zh-CN" altLang="zh-CN" b="1" dirty="0"/>
          </a:p>
          <a:p>
            <a:pPr indent="457200" latinLnBrk="1"/>
            <a:r>
              <a:rPr lang="en-US" altLang="zh-CN" dirty="0"/>
              <a:t>1.  DELETE</a:t>
            </a:r>
            <a:r>
              <a:rPr lang="zh-CN" altLang="en-US" dirty="0"/>
              <a:t>语句</a:t>
            </a:r>
          </a:p>
          <a:p>
            <a:pPr indent="457200" latinLnBrk="1"/>
            <a:r>
              <a:rPr lang="zh-CN" altLang="en-US" dirty="0"/>
              <a:t>数据库向用户提供了添加数据的功能，那么一定也会向用户提供删除数据的功能。从数据库中删除记录可以使用</a:t>
            </a:r>
            <a:r>
              <a:rPr lang="en-US" altLang="zh-CN" dirty="0"/>
              <a:t>DELETE</a:t>
            </a:r>
            <a:r>
              <a:rPr lang="zh-CN" altLang="en-US" dirty="0"/>
              <a:t>语句来完成。就如同</a:t>
            </a:r>
            <a:r>
              <a:rPr lang="en-US" altLang="zh-CN" dirty="0"/>
              <a:t>UPDATE</a:t>
            </a:r>
            <a:r>
              <a:rPr lang="zh-CN" altLang="en-US" dirty="0"/>
              <a:t>语句一样，用户也需要规定从中删除记录的表，以及限定表中哪些行将被删除。</a:t>
            </a:r>
          </a:p>
          <a:p>
            <a:pPr indent="457200" latinLnBrk="1"/>
            <a:r>
              <a:rPr lang="en-US" altLang="zh-CN" dirty="0"/>
              <a:t>DALETE FROM </a:t>
            </a:r>
            <a:r>
              <a:rPr lang="en-US" altLang="zh-CN" dirty="0" err="1"/>
              <a:t>table_name</a:t>
            </a:r>
            <a:endParaRPr lang="en-US" altLang="zh-CN" dirty="0"/>
          </a:p>
          <a:p>
            <a:pPr indent="457200" latinLnBrk="1"/>
            <a:r>
              <a:rPr lang="en-US" altLang="zh-CN" dirty="0"/>
              <a:t>[WHERE condition]</a:t>
            </a:r>
          </a:p>
          <a:p>
            <a:pPr indent="457200" latinLnBrk="1"/>
            <a:endParaRPr lang="zh-CN" altLang="zh-CN" dirty="0"/>
          </a:p>
        </p:txBody>
      </p:sp>
      <p:pic>
        <p:nvPicPr>
          <p:cNvPr id="2" name="图片 1">
            <a:extLst>
              <a:ext uri="{FF2B5EF4-FFF2-40B4-BE49-F238E27FC236}">
                <a16:creationId xmlns:a16="http://schemas.microsoft.com/office/drawing/2014/main" id="{12809889-6056-40CA-B7A5-9A74437087D3}"/>
              </a:ext>
            </a:extLst>
          </p:cNvPr>
          <p:cNvPicPr>
            <a:picLocks noChangeAspect="1"/>
          </p:cNvPicPr>
          <p:nvPr/>
        </p:nvPicPr>
        <p:blipFill>
          <a:blip r:embed="rId2"/>
          <a:stretch>
            <a:fillRect/>
          </a:stretch>
        </p:blipFill>
        <p:spPr>
          <a:xfrm>
            <a:off x="2102166" y="4258195"/>
            <a:ext cx="7559419" cy="1066316"/>
          </a:xfrm>
          <a:prstGeom prst="rect">
            <a:avLst/>
          </a:prstGeom>
        </p:spPr>
      </p:pic>
    </p:spTree>
    <p:extLst>
      <p:ext uri="{BB962C8B-B14F-4D97-AF65-F5344CB8AC3E}">
        <p14:creationId xmlns:p14="http://schemas.microsoft.com/office/powerpoint/2010/main" val="25629628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1070855"/>
            <a:ext cx="9468116"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dirty="0"/>
              <a:t>2.  TRUNCATE</a:t>
            </a:r>
            <a:r>
              <a:rPr lang="zh-CN" altLang="en-US" dirty="0"/>
              <a:t>语句</a:t>
            </a:r>
          </a:p>
          <a:p>
            <a:pPr indent="457200" latinLnBrk="1"/>
            <a:r>
              <a:rPr lang="zh-CN" altLang="en-US" dirty="0"/>
              <a:t>如果用户确定要删除表中所有的记录，则建议使用</a:t>
            </a:r>
            <a:r>
              <a:rPr lang="en-US" altLang="zh-CN" dirty="0"/>
              <a:t>TRUNCATE</a:t>
            </a:r>
            <a:r>
              <a:rPr lang="zh-CN" altLang="en-US" dirty="0"/>
              <a:t>语句。使用</a:t>
            </a:r>
            <a:r>
              <a:rPr lang="en-US" altLang="zh-CN" dirty="0"/>
              <a:t>TRUNCATE</a:t>
            </a:r>
            <a:r>
              <a:rPr lang="zh-CN" altLang="en-US" dirty="0"/>
              <a:t>语句删除数据时，通常要比</a:t>
            </a:r>
            <a:r>
              <a:rPr lang="en-US" altLang="zh-CN" dirty="0"/>
              <a:t>DELETE</a:t>
            </a:r>
            <a:r>
              <a:rPr lang="zh-CN" altLang="en-US" dirty="0"/>
              <a:t>语句快许多。因为使用</a:t>
            </a:r>
            <a:r>
              <a:rPr lang="en-US" altLang="zh-CN" dirty="0"/>
              <a:t>TRUNCATE</a:t>
            </a:r>
            <a:r>
              <a:rPr lang="zh-CN" altLang="en-US" dirty="0"/>
              <a:t>语句删除数据时，它不会产生回滚信息，因此执行</a:t>
            </a:r>
            <a:r>
              <a:rPr lang="en-US" altLang="zh-CN" dirty="0"/>
              <a:t>TRUNCATE</a:t>
            </a:r>
            <a:r>
              <a:rPr lang="zh-CN" altLang="en-US" dirty="0"/>
              <a:t>操作也不能被撤销。</a:t>
            </a:r>
          </a:p>
          <a:p>
            <a:pPr indent="457200" latinLnBrk="1"/>
            <a:r>
              <a:rPr lang="zh-CN" altLang="en-US" dirty="0"/>
              <a:t>使用</a:t>
            </a:r>
            <a:r>
              <a:rPr lang="en-US" altLang="zh-CN" dirty="0"/>
              <a:t>TRUNCATE</a:t>
            </a:r>
            <a:r>
              <a:rPr lang="zh-CN" altLang="en-US" dirty="0"/>
              <a:t>语句删除</a:t>
            </a:r>
            <a:r>
              <a:rPr lang="en-US" altLang="zh-CN" dirty="0"/>
              <a:t>MANAGER</a:t>
            </a:r>
            <a:r>
              <a:rPr lang="zh-CN" altLang="en-US" dirty="0"/>
              <a:t>表中所有的记录：</a:t>
            </a:r>
          </a:p>
          <a:p>
            <a:pPr indent="457200" latinLnBrk="1"/>
            <a:r>
              <a:rPr lang="en-US" altLang="zh-CN" dirty="0"/>
              <a:t>truncate table MANAGER;</a:t>
            </a:r>
          </a:p>
          <a:p>
            <a:pPr indent="457200" latinLnBrk="1"/>
            <a:r>
              <a:rPr lang="en-US" altLang="zh-CN" dirty="0"/>
              <a:t>    select * from MANAGER;</a:t>
            </a:r>
          </a:p>
          <a:p>
            <a:pPr indent="457200" latinLnBrk="1"/>
            <a:endParaRPr lang="zh-CN" altLang="zh-CN" dirty="0"/>
          </a:p>
        </p:txBody>
      </p:sp>
      <p:pic>
        <p:nvPicPr>
          <p:cNvPr id="3" name="图片 2">
            <a:extLst>
              <a:ext uri="{FF2B5EF4-FFF2-40B4-BE49-F238E27FC236}">
                <a16:creationId xmlns:a16="http://schemas.microsoft.com/office/drawing/2014/main" id="{F7BABDD4-B93D-4A74-BF02-A421B3131277}"/>
              </a:ext>
            </a:extLst>
          </p:cNvPr>
          <p:cNvPicPr>
            <a:picLocks noChangeAspect="1"/>
          </p:cNvPicPr>
          <p:nvPr/>
        </p:nvPicPr>
        <p:blipFill>
          <a:blip r:embed="rId2"/>
          <a:stretch>
            <a:fillRect/>
          </a:stretch>
        </p:blipFill>
        <p:spPr>
          <a:xfrm>
            <a:off x="6096000" y="3848899"/>
            <a:ext cx="4629989" cy="1906467"/>
          </a:xfrm>
          <a:prstGeom prst="rect">
            <a:avLst/>
          </a:prstGeom>
        </p:spPr>
      </p:pic>
    </p:spTree>
    <p:extLst>
      <p:ext uri="{BB962C8B-B14F-4D97-AF65-F5344CB8AC3E}">
        <p14:creationId xmlns:p14="http://schemas.microsoft.com/office/powerpoint/2010/main" val="10286145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93500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78417" y="3972975"/>
            <a:ext cx="2646878" cy="830997"/>
          </a:xfrm>
          <a:prstGeom prst="rect">
            <a:avLst/>
          </a:prstGeom>
        </p:spPr>
        <p:txBody>
          <a:bodyPr wrap="none">
            <a:spAutoFit/>
          </a:bodyPr>
          <a:lstStyle/>
          <a:p>
            <a:r>
              <a:rPr lang="zh-CN" altLang="en-US" sz="4800" b="1"/>
              <a:t>数据控制</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2927463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1942" y="549275"/>
            <a:ext cx="946811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3.5.1 </a:t>
            </a:r>
            <a:r>
              <a:rPr lang="zh-CN" altLang="en-US" b="1" dirty="0"/>
              <a:t>授权语句</a:t>
            </a:r>
            <a:endParaRPr lang="zh-CN" altLang="zh-CN" b="1" dirty="0"/>
          </a:p>
          <a:p>
            <a:pPr indent="457200" latinLnBrk="1"/>
            <a:endParaRPr lang="en-US" altLang="zh-CN" dirty="0"/>
          </a:p>
          <a:p>
            <a:pPr indent="457200" latinLnBrk="1"/>
            <a:r>
              <a:rPr lang="en-US" altLang="zh-CN" dirty="0"/>
              <a:t>SQL</a:t>
            </a:r>
            <a:r>
              <a:rPr lang="zh-CN" altLang="en-US" dirty="0"/>
              <a:t>语言用</a:t>
            </a:r>
            <a:r>
              <a:rPr lang="en-US" altLang="zh-CN" dirty="0"/>
              <a:t>GRANT</a:t>
            </a:r>
            <a:r>
              <a:rPr lang="zh-CN" altLang="en-US" dirty="0"/>
              <a:t>语句向用户授予操作权限，</a:t>
            </a:r>
            <a:r>
              <a:rPr lang="en-US" altLang="zh-CN" dirty="0"/>
              <a:t>GRANT</a:t>
            </a:r>
            <a:r>
              <a:rPr lang="zh-CN" altLang="en-US" dirty="0"/>
              <a:t>语句的一般格式为：</a:t>
            </a:r>
          </a:p>
          <a:p>
            <a:pPr indent="457200" latinLnBrk="1"/>
            <a:r>
              <a:rPr lang="zh-CN" altLang="en-US" dirty="0"/>
              <a:t>    </a:t>
            </a:r>
            <a:r>
              <a:rPr lang="en-US" altLang="zh-CN" dirty="0"/>
              <a:t>GRANT &lt;</a:t>
            </a:r>
            <a:r>
              <a:rPr lang="zh-CN" altLang="en-US" dirty="0"/>
              <a:t>权限</a:t>
            </a:r>
            <a:r>
              <a:rPr lang="en-US" altLang="zh-CN" dirty="0"/>
              <a:t>&gt;[</a:t>
            </a:r>
            <a:r>
              <a:rPr lang="zh-CN" altLang="en-US" dirty="0"/>
              <a:t>，</a:t>
            </a:r>
            <a:r>
              <a:rPr lang="en-US" altLang="zh-CN" dirty="0"/>
              <a:t>&lt;</a:t>
            </a:r>
            <a:r>
              <a:rPr lang="zh-CN" altLang="en-US" dirty="0"/>
              <a:t>权限</a:t>
            </a:r>
            <a:r>
              <a:rPr lang="en-US" altLang="zh-CN" dirty="0"/>
              <a:t>&gt;]…</a:t>
            </a:r>
          </a:p>
          <a:p>
            <a:pPr indent="457200" latinLnBrk="1"/>
            <a:r>
              <a:rPr lang="en-US" altLang="zh-CN" dirty="0"/>
              <a:t>    [ON&lt;</a:t>
            </a:r>
            <a:r>
              <a:rPr lang="zh-CN" altLang="en-US" dirty="0"/>
              <a:t>对象类型</a:t>
            </a:r>
            <a:r>
              <a:rPr lang="en-US" altLang="zh-CN" dirty="0"/>
              <a:t>&gt;&lt;</a:t>
            </a:r>
            <a:r>
              <a:rPr lang="zh-CN" altLang="en-US" dirty="0"/>
              <a:t>对象名</a:t>
            </a:r>
            <a:r>
              <a:rPr lang="en-US" altLang="zh-CN" dirty="0"/>
              <a:t>&gt;]</a:t>
            </a:r>
          </a:p>
          <a:p>
            <a:pPr indent="457200" latinLnBrk="1"/>
            <a:r>
              <a:rPr lang="en-US" altLang="zh-CN" dirty="0"/>
              <a:t>    TO&lt;</a:t>
            </a:r>
            <a:r>
              <a:rPr lang="zh-CN" altLang="en-US" dirty="0"/>
              <a:t>用户</a:t>
            </a:r>
            <a:r>
              <a:rPr lang="en-US" altLang="zh-CN" dirty="0"/>
              <a:t>&gt;[</a:t>
            </a:r>
            <a:r>
              <a:rPr lang="zh-CN" altLang="en-US" dirty="0"/>
              <a:t>，</a:t>
            </a:r>
            <a:r>
              <a:rPr lang="en-US" altLang="zh-CN" dirty="0"/>
              <a:t>&lt;</a:t>
            </a:r>
            <a:r>
              <a:rPr lang="zh-CN" altLang="en-US" dirty="0"/>
              <a:t>用户</a:t>
            </a:r>
            <a:r>
              <a:rPr lang="en-US" altLang="zh-CN" dirty="0"/>
              <a:t>&gt;]…</a:t>
            </a:r>
          </a:p>
          <a:p>
            <a:pPr indent="457200" latinLnBrk="1"/>
            <a:r>
              <a:rPr lang="en-US" altLang="zh-CN" dirty="0"/>
              <a:t>    [WITH GRANT OPTION]</a:t>
            </a:r>
          </a:p>
        </p:txBody>
      </p:sp>
    </p:spTree>
    <p:extLst>
      <p:ext uri="{BB962C8B-B14F-4D97-AF65-F5344CB8AC3E}">
        <p14:creationId xmlns:p14="http://schemas.microsoft.com/office/powerpoint/2010/main" val="27462125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621052"/>
            <a:ext cx="946811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3.5.2  </a:t>
            </a:r>
            <a:r>
              <a:rPr lang="zh-CN" altLang="en-US" b="1" dirty="0"/>
              <a:t>授权收回语句</a:t>
            </a:r>
            <a:endParaRPr lang="zh-CN" altLang="zh-CN" b="1" dirty="0"/>
          </a:p>
          <a:p>
            <a:pPr indent="457200" latinLnBrk="1"/>
            <a:r>
              <a:rPr lang="zh-CN" altLang="en-US" dirty="0"/>
              <a:t>授予的权限可以由</a:t>
            </a:r>
            <a:r>
              <a:rPr lang="en-US" altLang="zh-CN" dirty="0"/>
              <a:t>DBA</a:t>
            </a:r>
            <a:r>
              <a:rPr lang="zh-CN" altLang="en-US" dirty="0"/>
              <a:t>或其他授权者用</a:t>
            </a:r>
            <a:r>
              <a:rPr lang="en-US" altLang="zh-CN" dirty="0"/>
              <a:t>REVOKE</a:t>
            </a:r>
            <a:r>
              <a:rPr lang="zh-CN" altLang="en-US" dirty="0"/>
              <a:t>语句收回，</a:t>
            </a:r>
            <a:r>
              <a:rPr lang="en-US" altLang="zh-CN" dirty="0"/>
              <a:t>REVOKE</a:t>
            </a:r>
            <a:r>
              <a:rPr lang="zh-CN" altLang="en-US" dirty="0"/>
              <a:t>语句的一般格式为：</a:t>
            </a:r>
          </a:p>
          <a:p>
            <a:pPr indent="457200" latinLnBrk="1"/>
            <a:r>
              <a:rPr lang="zh-CN" altLang="en-US" dirty="0"/>
              <a:t>    </a:t>
            </a:r>
            <a:r>
              <a:rPr lang="en-US" altLang="zh-CN" dirty="0"/>
              <a:t>REVOKE&lt;</a:t>
            </a:r>
            <a:r>
              <a:rPr lang="zh-CN" altLang="en-US" dirty="0"/>
              <a:t>权限</a:t>
            </a:r>
            <a:r>
              <a:rPr lang="en-US" altLang="zh-CN" dirty="0"/>
              <a:t>&gt;[</a:t>
            </a:r>
            <a:r>
              <a:rPr lang="zh-CN" altLang="en-US" dirty="0"/>
              <a:t>，</a:t>
            </a:r>
            <a:r>
              <a:rPr lang="en-US" altLang="zh-CN" dirty="0"/>
              <a:t>&lt;</a:t>
            </a:r>
            <a:r>
              <a:rPr lang="zh-CN" altLang="en-US" dirty="0"/>
              <a:t>权限</a:t>
            </a:r>
            <a:r>
              <a:rPr lang="en-US" altLang="zh-CN" dirty="0"/>
              <a:t>&gt;]…</a:t>
            </a:r>
          </a:p>
          <a:p>
            <a:pPr indent="457200" latinLnBrk="1"/>
            <a:r>
              <a:rPr lang="en-US" altLang="zh-CN" dirty="0"/>
              <a:t>    [ON  &lt;</a:t>
            </a:r>
            <a:r>
              <a:rPr lang="zh-CN" altLang="en-US" dirty="0"/>
              <a:t>对象类型</a:t>
            </a:r>
            <a:r>
              <a:rPr lang="en-US" altLang="zh-CN" dirty="0"/>
              <a:t>&gt;&lt;</a:t>
            </a:r>
            <a:r>
              <a:rPr lang="zh-CN" altLang="en-US" dirty="0"/>
              <a:t>对象名</a:t>
            </a:r>
            <a:r>
              <a:rPr lang="en-US" altLang="zh-CN" dirty="0"/>
              <a:t>&gt;]</a:t>
            </a:r>
          </a:p>
          <a:p>
            <a:pPr indent="457200" latinLnBrk="1"/>
            <a:r>
              <a:rPr lang="en-US" altLang="zh-CN" dirty="0"/>
              <a:t>    FROM&lt;</a:t>
            </a:r>
            <a:r>
              <a:rPr lang="zh-CN" altLang="en-US" dirty="0"/>
              <a:t>用户</a:t>
            </a:r>
            <a:r>
              <a:rPr lang="en-US" altLang="zh-CN" dirty="0"/>
              <a:t>&gt; [,&lt;</a:t>
            </a:r>
            <a:r>
              <a:rPr lang="zh-CN" altLang="en-US" dirty="0"/>
              <a:t>用户</a:t>
            </a:r>
            <a:r>
              <a:rPr lang="en-US" altLang="zh-CN" dirty="0"/>
              <a:t>&gt;]…;</a:t>
            </a:r>
          </a:p>
          <a:p>
            <a:pPr indent="457200" latinLnBrk="1"/>
            <a:endParaRPr lang="en-US" altLang="zh-CN" dirty="0"/>
          </a:p>
          <a:p>
            <a:pPr indent="457200" latinLnBrk="1"/>
            <a:r>
              <a:rPr lang="zh-CN" altLang="en-US" dirty="0"/>
              <a:t>把用户</a:t>
            </a:r>
            <a:r>
              <a:rPr lang="en-US" altLang="zh-CN" dirty="0"/>
              <a:t>User4</a:t>
            </a:r>
            <a:r>
              <a:rPr lang="zh-CN" altLang="en-US" dirty="0"/>
              <a:t>修改经理编号的权限收回：</a:t>
            </a:r>
          </a:p>
          <a:p>
            <a:pPr indent="457200" latinLnBrk="1"/>
            <a:r>
              <a:rPr lang="en-US" altLang="zh-CN" dirty="0"/>
              <a:t>REVOKE UPDATE(MANAGER_ID) </a:t>
            </a:r>
          </a:p>
          <a:p>
            <a:pPr indent="457200" latinLnBrk="1"/>
            <a:r>
              <a:rPr lang="en-US" altLang="zh-CN" dirty="0"/>
              <a:t>    ON TABLE MANAGER</a:t>
            </a:r>
          </a:p>
          <a:p>
            <a:pPr indent="457200" latinLnBrk="1"/>
            <a:r>
              <a:rPr lang="en-US" altLang="zh-CN" dirty="0"/>
              <a:t>    FROM User4</a:t>
            </a:r>
            <a:r>
              <a:rPr lang="zh-CN" altLang="en-US" dirty="0"/>
              <a:t>；</a:t>
            </a:r>
          </a:p>
        </p:txBody>
      </p:sp>
    </p:spTree>
    <p:extLst>
      <p:ext uri="{BB962C8B-B14F-4D97-AF65-F5344CB8AC3E}">
        <p14:creationId xmlns:p14="http://schemas.microsoft.com/office/powerpoint/2010/main" val="2733000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1332528"/>
            <a:ext cx="9468116"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en-US"/>
              <a:t>收回所有用户对表</a:t>
            </a:r>
            <a:r>
              <a:rPr lang="en-US" altLang="zh-CN"/>
              <a:t>MANAGER</a:t>
            </a:r>
            <a:r>
              <a:rPr lang="zh-CN" altLang="en-US"/>
              <a:t>的查询权限：</a:t>
            </a:r>
          </a:p>
          <a:p>
            <a:pPr indent="457200" latinLnBrk="1"/>
            <a:r>
              <a:rPr lang="en-US" altLang="zh-CN"/>
              <a:t>REVOKE SELECT </a:t>
            </a:r>
          </a:p>
          <a:p>
            <a:pPr indent="457200" latinLnBrk="1"/>
            <a:r>
              <a:rPr lang="en-US" altLang="zh-CN"/>
              <a:t>    ON TABLE MANAGER</a:t>
            </a:r>
          </a:p>
          <a:p>
            <a:pPr indent="457200" latinLnBrk="1"/>
            <a:r>
              <a:rPr lang="en-US" altLang="zh-CN"/>
              <a:t>    FROM PUBLIC</a:t>
            </a:r>
            <a:r>
              <a:rPr lang="zh-CN" altLang="en-US"/>
              <a:t>；</a:t>
            </a:r>
          </a:p>
          <a:p>
            <a:pPr indent="457200" latinLnBrk="1"/>
            <a:endParaRPr lang="zh-CN" altLang="en-US"/>
          </a:p>
          <a:p>
            <a:pPr indent="457200" latinLnBrk="1"/>
            <a:r>
              <a:rPr lang="zh-CN" altLang="en-US"/>
              <a:t>把用户</a:t>
            </a:r>
            <a:r>
              <a:rPr lang="en-US" altLang="zh-CN"/>
              <a:t>User5</a:t>
            </a:r>
            <a:r>
              <a:rPr lang="zh-CN" altLang="en-US"/>
              <a:t>对</a:t>
            </a:r>
            <a:r>
              <a:rPr lang="en-US" altLang="zh-CN"/>
              <a:t>MANAGER</a:t>
            </a:r>
            <a:r>
              <a:rPr lang="zh-CN" altLang="en-US"/>
              <a:t>表的</a:t>
            </a:r>
            <a:r>
              <a:rPr lang="en-US" altLang="zh-CN"/>
              <a:t>INSERT</a:t>
            </a:r>
            <a:r>
              <a:rPr lang="zh-CN" altLang="en-US"/>
              <a:t>权限收回：</a:t>
            </a:r>
          </a:p>
          <a:p>
            <a:pPr indent="457200" latinLnBrk="1"/>
            <a:r>
              <a:rPr lang="en-US" altLang="zh-CN"/>
              <a:t>REVOKE INSERT </a:t>
            </a:r>
          </a:p>
          <a:p>
            <a:pPr indent="457200" latinLnBrk="1"/>
            <a:r>
              <a:rPr lang="en-US" altLang="zh-CN"/>
              <a:t>    ON TABLE MANAGER </a:t>
            </a:r>
          </a:p>
          <a:p>
            <a:pPr indent="457200" latinLnBrk="1"/>
            <a:r>
              <a:rPr lang="en-US" altLang="zh-CN"/>
              <a:t>    FROM User5</a:t>
            </a:r>
            <a:r>
              <a:rPr lang="zh-CN" altLang="en-US"/>
              <a:t>：</a:t>
            </a:r>
            <a:endParaRPr lang="zh-CN" altLang="en-US" dirty="0"/>
          </a:p>
        </p:txBody>
      </p:sp>
    </p:spTree>
    <p:extLst>
      <p:ext uri="{BB962C8B-B14F-4D97-AF65-F5344CB8AC3E}">
        <p14:creationId xmlns:p14="http://schemas.microsoft.com/office/powerpoint/2010/main" val="15257639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7791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49930" y="3972975"/>
            <a:ext cx="3857146" cy="830997"/>
          </a:xfrm>
          <a:prstGeom prst="rect">
            <a:avLst/>
          </a:prstGeom>
        </p:spPr>
        <p:txBody>
          <a:bodyPr wrap="none">
            <a:spAutoFit/>
          </a:bodyPr>
          <a:lstStyle/>
          <a:p>
            <a:r>
              <a:rPr lang="en-US" altLang="zh-CN" sz="4800" b="1"/>
              <a:t>SQL</a:t>
            </a:r>
            <a:r>
              <a:rPr lang="zh-CN" altLang="en-US" sz="4800" b="1"/>
              <a:t>语言简介</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9054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06517" y="520699"/>
            <a:ext cx="8737658"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3.1.1 </a:t>
            </a:r>
            <a:r>
              <a:rPr lang="zh-CN" altLang="en-US" b="1" dirty="0"/>
              <a:t>发展历史</a:t>
            </a:r>
            <a:endParaRPr lang="zh-CN" altLang="zh-CN" b="1" dirty="0"/>
          </a:p>
          <a:p>
            <a:pPr indent="457200" latinLnBrk="1"/>
            <a:r>
              <a:rPr lang="zh-CN" altLang="en-US" dirty="0"/>
              <a:t>结构化查询语言</a:t>
            </a:r>
            <a:r>
              <a:rPr lang="en-US" altLang="zh-CN" dirty="0"/>
              <a:t>(Structured Query Language) SQL</a:t>
            </a:r>
            <a:r>
              <a:rPr lang="zh-CN" altLang="en-US" dirty="0"/>
              <a:t>语言是在</a:t>
            </a:r>
            <a:r>
              <a:rPr lang="en-US" altLang="zh-CN" dirty="0"/>
              <a:t>1974</a:t>
            </a:r>
            <a:r>
              <a:rPr lang="zh-CN" altLang="en-US" dirty="0"/>
              <a:t>年由美国</a:t>
            </a:r>
            <a:r>
              <a:rPr lang="en-US" altLang="zh-CN" dirty="0"/>
              <a:t>IBM</a:t>
            </a:r>
            <a:r>
              <a:rPr lang="zh-CN" altLang="en-US" dirty="0"/>
              <a:t>公司的</a:t>
            </a:r>
            <a:r>
              <a:rPr lang="en-US" altLang="zh-CN" dirty="0"/>
              <a:t>San Jose</a:t>
            </a:r>
            <a:r>
              <a:rPr lang="zh-CN" altLang="en-US" dirty="0"/>
              <a:t>研究所中的科研人员</a:t>
            </a:r>
            <a:r>
              <a:rPr lang="en-US" altLang="zh-CN" dirty="0"/>
              <a:t>Boyce</a:t>
            </a:r>
            <a:r>
              <a:rPr lang="zh-CN" altLang="en-US" dirty="0"/>
              <a:t>和</a:t>
            </a:r>
            <a:r>
              <a:rPr lang="en-US" altLang="zh-CN" dirty="0"/>
              <a:t>Chamberlin</a:t>
            </a:r>
            <a:r>
              <a:rPr lang="zh-CN" altLang="en-US" dirty="0"/>
              <a:t>提出的，然后于</a:t>
            </a:r>
            <a:r>
              <a:rPr lang="en-US" altLang="zh-CN" dirty="0"/>
              <a:t>1975</a:t>
            </a:r>
            <a:r>
              <a:rPr lang="zh-CN" altLang="en-US" dirty="0"/>
              <a:t>～</a:t>
            </a:r>
            <a:r>
              <a:rPr lang="en-US" altLang="zh-CN" dirty="0"/>
              <a:t>1979</a:t>
            </a:r>
            <a:r>
              <a:rPr lang="zh-CN" altLang="en-US" dirty="0"/>
              <a:t>年在关系数据库的管理系统原型</a:t>
            </a:r>
            <a:r>
              <a:rPr lang="en-US" altLang="zh-CN" dirty="0"/>
              <a:t>System R</a:t>
            </a:r>
            <a:r>
              <a:rPr lang="zh-CN" altLang="en-US" dirty="0"/>
              <a:t>上实现了这种语言，它的前身是</a:t>
            </a:r>
            <a:r>
              <a:rPr lang="en-US" altLang="zh-CN" dirty="0"/>
              <a:t>SQUARE</a:t>
            </a:r>
            <a:r>
              <a:rPr lang="zh-CN" altLang="en-US" dirty="0"/>
              <a:t>语言。</a:t>
            </a:r>
            <a:r>
              <a:rPr lang="en-US" altLang="zh-CN" dirty="0"/>
              <a:t>SQL</a:t>
            </a:r>
            <a:r>
              <a:rPr lang="zh-CN" altLang="en-US" dirty="0"/>
              <a:t>语言结构简洁，功能强大，简单易学，所以自从</a:t>
            </a:r>
            <a:r>
              <a:rPr lang="en-US" altLang="zh-CN" dirty="0"/>
              <a:t>IBM</a:t>
            </a:r>
            <a:r>
              <a:rPr lang="zh-CN" altLang="en-US" dirty="0"/>
              <a:t>公司</a:t>
            </a:r>
            <a:r>
              <a:rPr lang="en-US" altLang="zh-CN" dirty="0"/>
              <a:t>1981</a:t>
            </a:r>
            <a:r>
              <a:rPr lang="zh-CN" altLang="en-US" dirty="0"/>
              <a:t>年推出以来，</a:t>
            </a:r>
            <a:r>
              <a:rPr lang="en-US" altLang="zh-CN" dirty="0"/>
              <a:t>SQL</a:t>
            </a:r>
            <a:r>
              <a:rPr lang="zh-CN" altLang="en-US" dirty="0"/>
              <a:t>语言得到了广泛的应用。如今</a:t>
            </a:r>
            <a:r>
              <a:rPr lang="en-US" altLang="zh-CN" dirty="0"/>
              <a:t>Oracle</a:t>
            </a:r>
            <a:r>
              <a:rPr lang="zh-CN" altLang="en-US" dirty="0"/>
              <a:t>、</a:t>
            </a:r>
            <a:r>
              <a:rPr lang="en-US" altLang="zh-CN" dirty="0"/>
              <a:t>MySQL</a:t>
            </a:r>
            <a:r>
              <a:rPr lang="zh-CN" altLang="en-US" dirty="0"/>
              <a:t>、</a:t>
            </a:r>
            <a:r>
              <a:rPr lang="en-US" altLang="zh-CN" dirty="0"/>
              <a:t>DB2</a:t>
            </a:r>
            <a:r>
              <a:rPr lang="zh-CN" altLang="en-US" dirty="0"/>
              <a:t>、</a:t>
            </a:r>
            <a:r>
              <a:rPr lang="en-US" altLang="zh-CN" dirty="0"/>
              <a:t>Informix</a:t>
            </a:r>
            <a:r>
              <a:rPr lang="zh-CN" altLang="en-US" dirty="0"/>
              <a:t>、</a:t>
            </a:r>
            <a:r>
              <a:rPr lang="en-US" altLang="zh-CN" dirty="0"/>
              <a:t>SQL Server</a:t>
            </a:r>
            <a:r>
              <a:rPr lang="zh-CN" altLang="en-US" dirty="0"/>
              <a:t>这些大型的数据库管理系统，都支持</a:t>
            </a:r>
            <a:r>
              <a:rPr lang="en-US" altLang="zh-CN" dirty="0"/>
              <a:t>SQL</a:t>
            </a:r>
            <a:r>
              <a:rPr lang="zh-CN" altLang="en-US" dirty="0"/>
              <a:t>语言作为查询语言。</a:t>
            </a:r>
            <a:endParaRPr lang="zh-CN" altLang="zh-CN" dirty="0"/>
          </a:p>
        </p:txBody>
      </p:sp>
    </p:spTree>
    <p:extLst>
      <p:ext uri="{BB962C8B-B14F-4D97-AF65-F5344CB8AC3E}">
        <p14:creationId xmlns:p14="http://schemas.microsoft.com/office/powerpoint/2010/main" val="1026326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49275"/>
            <a:ext cx="8923053"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3.1.2 </a:t>
            </a:r>
            <a:r>
              <a:rPr lang="zh-CN" altLang="en-US" b="1" dirty="0"/>
              <a:t>语言特点</a:t>
            </a:r>
            <a:endParaRPr lang="zh-CN" altLang="zh-CN" b="1" dirty="0"/>
          </a:p>
          <a:p>
            <a:pPr indent="457200" latinLnBrk="1"/>
            <a:r>
              <a:rPr lang="en-US" altLang="zh-CN" dirty="0"/>
              <a:t>SQL</a:t>
            </a:r>
            <a:r>
              <a:rPr lang="zh-CN" altLang="en-US" dirty="0"/>
              <a:t>语言的主要特点如下：</a:t>
            </a:r>
          </a:p>
          <a:p>
            <a:pPr indent="457200" latinLnBrk="1"/>
            <a:r>
              <a:rPr lang="en-US" altLang="zh-CN" dirty="0"/>
              <a:t>1</a:t>
            </a:r>
            <a:r>
              <a:rPr lang="zh-CN" altLang="en-US" dirty="0"/>
              <a:t>．综合统一</a:t>
            </a:r>
          </a:p>
          <a:p>
            <a:pPr indent="457200" latinLnBrk="1"/>
            <a:r>
              <a:rPr lang="en-US" altLang="zh-CN" dirty="0"/>
              <a:t>2</a:t>
            </a:r>
            <a:r>
              <a:rPr lang="zh-CN" altLang="en-US" dirty="0"/>
              <a:t>．语言简洁</a:t>
            </a:r>
          </a:p>
          <a:p>
            <a:pPr indent="457200" latinLnBrk="1"/>
            <a:r>
              <a:rPr lang="en-US" altLang="zh-CN" dirty="0"/>
              <a:t>3</a:t>
            </a:r>
            <a:r>
              <a:rPr lang="zh-CN" altLang="en-US" dirty="0"/>
              <a:t>．集合操作</a:t>
            </a:r>
          </a:p>
          <a:p>
            <a:pPr indent="457200" latinLnBrk="1"/>
            <a:r>
              <a:rPr lang="en-US" altLang="zh-CN" dirty="0"/>
              <a:t>4</a:t>
            </a:r>
            <a:r>
              <a:rPr lang="zh-CN" altLang="en-US" dirty="0"/>
              <a:t>．高度非过程化</a:t>
            </a:r>
          </a:p>
          <a:p>
            <a:pPr indent="457200" latinLnBrk="1"/>
            <a:r>
              <a:rPr lang="en-US" altLang="zh-CN" dirty="0"/>
              <a:t>5</a:t>
            </a:r>
            <a:r>
              <a:rPr lang="zh-CN" altLang="en-US" dirty="0"/>
              <a:t>．多样的操作形式</a:t>
            </a:r>
          </a:p>
          <a:p>
            <a:pPr indent="457200" latinLnBrk="1"/>
            <a:r>
              <a:rPr lang="en-US" altLang="zh-CN" dirty="0"/>
              <a:t>6</a:t>
            </a:r>
            <a:r>
              <a:rPr lang="zh-CN" altLang="en-US" dirty="0"/>
              <a:t>．支持三级模式结构</a:t>
            </a:r>
          </a:p>
        </p:txBody>
      </p:sp>
      <p:pic>
        <p:nvPicPr>
          <p:cNvPr id="2" name="图片 1">
            <a:extLst>
              <a:ext uri="{FF2B5EF4-FFF2-40B4-BE49-F238E27FC236}">
                <a16:creationId xmlns:a16="http://schemas.microsoft.com/office/drawing/2014/main" id="{1129D443-EF82-4BCD-91A3-043362EA3F5D}"/>
              </a:ext>
            </a:extLst>
          </p:cNvPr>
          <p:cNvPicPr>
            <a:picLocks noChangeAspect="1"/>
          </p:cNvPicPr>
          <p:nvPr/>
        </p:nvPicPr>
        <p:blipFill>
          <a:blip r:embed="rId2"/>
          <a:stretch>
            <a:fillRect/>
          </a:stretch>
        </p:blipFill>
        <p:spPr>
          <a:xfrm>
            <a:off x="5871238" y="1751176"/>
            <a:ext cx="5013743" cy="2734559"/>
          </a:xfrm>
          <a:prstGeom prst="rect">
            <a:avLst/>
          </a:prstGeom>
        </p:spPr>
      </p:pic>
    </p:spTree>
    <p:extLst>
      <p:ext uri="{BB962C8B-B14F-4D97-AF65-F5344CB8AC3E}">
        <p14:creationId xmlns:p14="http://schemas.microsoft.com/office/powerpoint/2010/main" val="2224403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387643"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3.1.3 Oracle</a:t>
            </a:r>
            <a:r>
              <a:rPr lang="zh-CN" altLang="en-US" b="1" dirty="0"/>
              <a:t>示例数据库简介</a:t>
            </a:r>
            <a:endParaRPr lang="zh-CN" altLang="zh-CN" b="1" dirty="0"/>
          </a:p>
          <a:p>
            <a:pPr indent="457200" latinLnBrk="1"/>
            <a:r>
              <a:rPr lang="en-US" altLang="zh-CN" dirty="0"/>
              <a:t>Oracle</a:t>
            </a:r>
            <a:r>
              <a:rPr lang="zh-CN" altLang="en-US" dirty="0"/>
              <a:t>的示例数据库为用户学习关系数据库及</a:t>
            </a:r>
            <a:r>
              <a:rPr lang="en-US" altLang="zh-CN" dirty="0"/>
              <a:t>SQL</a:t>
            </a:r>
            <a:r>
              <a:rPr lang="zh-CN" altLang="en-US" dirty="0"/>
              <a:t>语句提供了一个通用平台，它包含了一套完整的数据实例，以便对</a:t>
            </a:r>
            <a:r>
              <a:rPr lang="en-US" altLang="zh-CN" dirty="0"/>
              <a:t>Oracle</a:t>
            </a:r>
            <a:r>
              <a:rPr lang="zh-CN" altLang="en-US" dirty="0"/>
              <a:t>数据库的各种功能和特征进行演示。本章演示</a:t>
            </a:r>
            <a:r>
              <a:rPr lang="en-US" altLang="zh-CN" dirty="0"/>
              <a:t>SQL</a:t>
            </a:r>
            <a:r>
              <a:rPr lang="zh-CN" altLang="en-US" dirty="0"/>
              <a:t>语言均基于</a:t>
            </a:r>
            <a:r>
              <a:rPr lang="en-US" altLang="zh-CN" dirty="0"/>
              <a:t>Oracle</a:t>
            </a:r>
            <a:r>
              <a:rPr lang="zh-CN" altLang="en-US" dirty="0"/>
              <a:t>提供的示例数据库，通过本节的学习可以使读者对示例数据库有一个全面的了解。</a:t>
            </a:r>
            <a:endParaRPr lang="en-US" altLang="zh-CN" dirty="0"/>
          </a:p>
          <a:p>
            <a:pPr indent="457200" latinLnBrk="1"/>
            <a:r>
              <a:rPr lang="en-US" altLang="zh-CN" dirty="0"/>
              <a:t>Oracle</a:t>
            </a:r>
            <a:r>
              <a:rPr lang="zh-CN" altLang="en-US" dirty="0"/>
              <a:t>提供了一个经典的示例数据库，以及一个名为</a:t>
            </a:r>
            <a:r>
              <a:rPr lang="en-US" altLang="zh-CN" dirty="0" err="1"/>
              <a:t>scott</a:t>
            </a:r>
            <a:r>
              <a:rPr lang="zh-CN" altLang="en-US" dirty="0"/>
              <a:t>的用户，密码默认为</a:t>
            </a:r>
            <a:r>
              <a:rPr lang="en-US" altLang="zh-CN" dirty="0"/>
              <a:t>tiger</a:t>
            </a:r>
            <a:r>
              <a:rPr lang="zh-CN" altLang="en-US" dirty="0"/>
              <a:t>，该用户得名于甲骨文公司的第一位员工</a:t>
            </a:r>
            <a:r>
              <a:rPr lang="en-US" altLang="zh-CN" dirty="0"/>
              <a:t>Bruce Scott</a:t>
            </a:r>
            <a:r>
              <a:rPr lang="zh-CN" altLang="en-US" dirty="0"/>
              <a:t>，密码</a:t>
            </a:r>
            <a:r>
              <a:rPr lang="en-US" altLang="zh-CN" dirty="0"/>
              <a:t>tiger</a:t>
            </a:r>
            <a:r>
              <a:rPr lang="zh-CN" altLang="en-US" dirty="0"/>
              <a:t>则得名于</a:t>
            </a:r>
            <a:r>
              <a:rPr lang="en-US" altLang="zh-CN" dirty="0" err="1"/>
              <a:t>scott</a:t>
            </a:r>
            <a:r>
              <a:rPr lang="zh-CN" altLang="en-US" dirty="0"/>
              <a:t>所养的一只猫的名字。</a:t>
            </a:r>
            <a:r>
              <a:rPr lang="en-US" altLang="zh-CN" dirty="0"/>
              <a:t>Scott</a:t>
            </a:r>
            <a:r>
              <a:rPr lang="zh-CN" altLang="en-US" dirty="0"/>
              <a:t>示例数据库自很早以前就开始使用，最初是由四张表来示例关系数据库的各种特性，但是随着</a:t>
            </a:r>
            <a:r>
              <a:rPr lang="en-US" altLang="zh-CN" dirty="0"/>
              <a:t>Oracle</a:t>
            </a:r>
            <a:r>
              <a:rPr lang="zh-CN" altLang="en-US" dirty="0"/>
              <a:t>数据库技术的不断发展，这四张表已经变得不能展示</a:t>
            </a:r>
            <a:r>
              <a:rPr lang="en-US" altLang="zh-CN" dirty="0"/>
              <a:t>Oracle</a:t>
            </a:r>
            <a:r>
              <a:rPr lang="zh-CN" altLang="en-US" dirty="0"/>
              <a:t>数据库的最基本特征了，为了适应产品文档、培训课件、软件开发和应用案例的各种需求， </a:t>
            </a:r>
            <a:r>
              <a:rPr lang="en-US" altLang="zh-CN" dirty="0"/>
              <a:t>Oracle</a:t>
            </a:r>
            <a:r>
              <a:rPr lang="zh-CN" altLang="en-US" dirty="0"/>
              <a:t>提供了一个更为丰富的示例数据库。</a:t>
            </a:r>
            <a:endParaRPr lang="zh-CN" altLang="zh-CN" dirty="0"/>
          </a:p>
        </p:txBody>
      </p:sp>
    </p:spTree>
    <p:extLst>
      <p:ext uri="{BB962C8B-B14F-4D97-AF65-F5344CB8AC3E}">
        <p14:creationId xmlns:p14="http://schemas.microsoft.com/office/powerpoint/2010/main" val="13880627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1073671"/>
            <a:ext cx="9387643"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a:t>Oracle</a:t>
            </a:r>
            <a:r>
              <a:rPr lang="zh-CN" altLang="en-US"/>
              <a:t>的示例数据库是基于一个假想的通过各种渠道销售物资的公司，这些示例方案分别对应于该公司的不同部门，它们相互交织在一起，共同完成公司的各种业务，并且提供了不同层次的数据库技术方面的复杂程度。</a:t>
            </a:r>
            <a:endParaRPr lang="zh-CN" altLang="zh-CN" dirty="0"/>
          </a:p>
        </p:txBody>
      </p:sp>
    </p:spTree>
    <p:extLst>
      <p:ext uri="{BB962C8B-B14F-4D97-AF65-F5344CB8AC3E}">
        <p14:creationId xmlns:p14="http://schemas.microsoft.com/office/powerpoint/2010/main" val="31793822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7791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49930" y="3972975"/>
            <a:ext cx="2646878" cy="830997"/>
          </a:xfrm>
          <a:prstGeom prst="rect">
            <a:avLst/>
          </a:prstGeom>
        </p:spPr>
        <p:txBody>
          <a:bodyPr wrap="none">
            <a:spAutoFit/>
          </a:bodyPr>
          <a:lstStyle/>
          <a:p>
            <a:r>
              <a:rPr lang="zh-CN" altLang="en-US" sz="4800" b="1"/>
              <a:t>数据定义</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259054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16726093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1855</TotalTime>
  <Words>2697</Words>
  <Application>Microsoft Office PowerPoint</Application>
  <PresentationFormat>宽屏</PresentationFormat>
  <Paragraphs>169</Paragraphs>
  <Slides>36</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36</vt:i4>
      </vt:variant>
    </vt:vector>
  </HeadingPairs>
  <TitlesOfParts>
    <vt:vector size="43" baseType="lpstr">
      <vt:lpstr>隶书</vt: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Oracle数据库管理与应用</dc:title>
  <dc:creator>Administrator</dc:creator>
  <cp:lastModifiedBy>GS-L1</cp:lastModifiedBy>
  <cp:revision>657</cp:revision>
  <dcterms:created xsi:type="dcterms:W3CDTF">2020-06-26T11:31:00Z</dcterms:created>
  <dcterms:modified xsi:type="dcterms:W3CDTF">2024-01-03T01:11:14Z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