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535" r:id="rId6"/>
    <p:sldId id="555" r:id="rId7"/>
    <p:sldId id="536" r:id="rId8"/>
    <p:sldId id="567" r:id="rId9"/>
    <p:sldId id="570" r:id="rId10"/>
    <p:sldId id="568" r:id="rId11"/>
    <p:sldId id="569" r:id="rId12"/>
    <p:sldId id="537" r:id="rId13"/>
    <p:sldId id="538" r:id="rId14"/>
    <p:sldId id="556" r:id="rId15"/>
    <p:sldId id="571" r:id="rId16"/>
    <p:sldId id="572" r:id="rId17"/>
    <p:sldId id="544" r:id="rId18"/>
    <p:sldId id="545" r:id="rId19"/>
    <p:sldId id="547" r:id="rId20"/>
    <p:sldId id="548" r:id="rId21"/>
    <p:sldId id="573" r:id="rId22"/>
    <p:sldId id="557" r:id="rId23"/>
    <p:sldId id="550" r:id="rId24"/>
    <p:sldId id="559" r:id="rId25"/>
    <p:sldId id="560" r:id="rId26"/>
    <p:sldId id="558" r:id="rId27"/>
    <p:sldId id="577" r:id="rId28"/>
    <p:sldId id="561" r:id="rId29"/>
    <p:sldId id="562" r:id="rId30"/>
    <p:sldId id="563" r:id="rId31"/>
    <p:sldId id="564" r:id="rId32"/>
    <p:sldId id="574" r:id="rId33"/>
    <p:sldId id="578" r:id="rId34"/>
    <p:sldId id="581" r:id="rId35"/>
    <p:sldId id="582" r:id="rId36"/>
    <p:sldId id="592" r:id="rId37"/>
    <p:sldId id="583" r:id="rId38"/>
    <p:sldId id="575" r:id="rId39"/>
    <p:sldId id="579" r:id="rId40"/>
    <p:sldId id="591" r:id="rId41"/>
    <p:sldId id="584" r:id="rId42"/>
    <p:sldId id="585" r:id="rId43"/>
    <p:sldId id="586" r:id="rId44"/>
    <p:sldId id="576" r:id="rId45"/>
    <p:sldId id="580" r:id="rId46"/>
    <p:sldId id="587" r:id="rId47"/>
    <p:sldId id="588" r:id="rId48"/>
    <p:sldId id="589" r:id="rId49"/>
    <p:sldId id="590" r:id="rId50"/>
    <p:sldId id="286"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87" d="100"/>
          <a:sy n="87" d="100"/>
        </p:scale>
        <p:origin x="114"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2024/1/8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46892" y="4076241"/>
            <a:ext cx="11898216"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4</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Oracle PL/SQL</a:t>
            </a:r>
            <a:r>
              <a:rPr lang="zh-CN" altLang="en-US" sz="6000" b="1" dirty="0">
                <a:solidFill>
                  <a:schemeClr val="bg1"/>
                </a:solidFill>
                <a:latin typeface="微软雅黑" panose="020B0503020204020204" pitchFamily="34" charset="-122"/>
                <a:ea typeface="微软雅黑" panose="020B0503020204020204" pitchFamily="34" charset="-122"/>
              </a:rPr>
              <a:t>语言及编程</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8507551"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4.1.5 </a:t>
            </a:r>
            <a:r>
              <a:rPr lang="zh-CN" altLang="en-US" b="1" dirty="0"/>
              <a:t>结构控制语句 </a:t>
            </a:r>
            <a:endParaRPr lang="zh-CN" altLang="zh-CN" b="1" dirty="0"/>
          </a:p>
          <a:p>
            <a:pPr indent="457200" latinLnBrk="1"/>
            <a:r>
              <a:rPr lang="zh-CN" altLang="en-US" dirty="0"/>
              <a:t>结构控制语句是所有过程性程序语言的关键，因为只有能够进行结构控制才能灵活地实现各种操作和功能，</a:t>
            </a:r>
            <a:r>
              <a:rPr lang="en-US" altLang="zh-CN" dirty="0"/>
              <a:t>PL/SQL</a:t>
            </a:r>
            <a:r>
              <a:rPr lang="zh-CN" altLang="en-US" dirty="0"/>
              <a:t>也不例外。</a:t>
            </a:r>
            <a:endParaRPr lang="zh-CN" altLang="zh-CN" dirty="0"/>
          </a:p>
        </p:txBody>
      </p:sp>
      <p:pic>
        <p:nvPicPr>
          <p:cNvPr id="2" name="图片 1">
            <a:extLst>
              <a:ext uri="{FF2B5EF4-FFF2-40B4-BE49-F238E27FC236}">
                <a16:creationId xmlns:a16="http://schemas.microsoft.com/office/drawing/2014/main" id="{53437D13-1622-494C-B026-074ACC54568B}"/>
              </a:ext>
            </a:extLst>
          </p:cNvPr>
          <p:cNvPicPr>
            <a:picLocks noChangeAspect="1"/>
          </p:cNvPicPr>
          <p:nvPr/>
        </p:nvPicPr>
        <p:blipFill>
          <a:blip r:embed="rId2"/>
          <a:stretch>
            <a:fillRect/>
          </a:stretch>
        </p:blipFill>
        <p:spPr>
          <a:xfrm>
            <a:off x="2129715" y="2432549"/>
            <a:ext cx="7134353" cy="3123769"/>
          </a:xfrm>
          <a:prstGeom prst="rect">
            <a:avLst/>
          </a:prstGeom>
        </p:spPr>
      </p:pic>
    </p:spTree>
    <p:extLst>
      <p:ext uri="{BB962C8B-B14F-4D97-AF65-F5344CB8AC3E}">
        <p14:creationId xmlns:p14="http://schemas.microsoft.com/office/powerpoint/2010/main" val="2037908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8507551"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4.1.6 </a:t>
            </a:r>
            <a:r>
              <a:rPr lang="zh-CN" altLang="en-US" b="1" dirty="0"/>
              <a:t>表达式</a:t>
            </a:r>
            <a:endParaRPr lang="zh-CN" altLang="zh-CN" b="1" dirty="0"/>
          </a:p>
          <a:p>
            <a:pPr indent="457200" latinLnBrk="1"/>
            <a:r>
              <a:rPr lang="zh-CN" altLang="en-US" dirty="0"/>
              <a:t>表达式不能独立构成语句，表达式的结果是一个值，如果不给这个值安排一个存放的位置，则表达式本身毫无意义。通常，表达式作为赋值语句的一部分出现在赋值运算符的右边，或者作为函数的参数等。</a:t>
            </a:r>
          </a:p>
          <a:p>
            <a:pPr indent="457200" latinLnBrk="1"/>
            <a:r>
              <a:rPr lang="zh-CN" altLang="en-US" dirty="0"/>
              <a:t>表达式是由运算符串连起来的一组数，如</a:t>
            </a:r>
            <a:r>
              <a:rPr lang="en-US" altLang="zh-CN" dirty="0"/>
              <a:t>36*69-55</a:t>
            </a:r>
            <a:r>
              <a:rPr lang="zh-CN" altLang="en-US" dirty="0"/>
              <a:t>按照运算符的意义运算会得到一个运算结果，这就是表达式的值。</a:t>
            </a:r>
          </a:p>
          <a:p>
            <a:pPr indent="457200" latinLnBrk="1"/>
            <a:r>
              <a:rPr lang="zh-CN" altLang="en-US" dirty="0"/>
              <a:t>“操作数”是运算符的参数。根据所拥有的参数个数，</a:t>
            </a:r>
            <a:r>
              <a:rPr lang="en-US" altLang="zh-CN" dirty="0"/>
              <a:t>PL/SQL</a:t>
            </a:r>
            <a:r>
              <a:rPr lang="zh-CN" altLang="en-US" dirty="0"/>
              <a:t>运算符可分为一元运算符（一个参数）和二元运算符（两个参数）。表达式根据操作对象的不同，也可以分为字符表达式和布尔表达式</a:t>
            </a:r>
            <a:r>
              <a:rPr lang="en-US" altLang="zh-CN" dirty="0"/>
              <a:t>2</a:t>
            </a:r>
            <a:r>
              <a:rPr lang="zh-CN" altLang="en-US" dirty="0"/>
              <a:t>种。</a:t>
            </a:r>
          </a:p>
        </p:txBody>
      </p:sp>
    </p:spTree>
    <p:extLst>
      <p:ext uri="{BB962C8B-B14F-4D97-AF65-F5344CB8AC3E}">
        <p14:creationId xmlns:p14="http://schemas.microsoft.com/office/powerpoint/2010/main" val="1075022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1415772" cy="830997"/>
          </a:xfrm>
          <a:prstGeom prst="rect">
            <a:avLst/>
          </a:prstGeom>
        </p:spPr>
        <p:txBody>
          <a:bodyPr wrap="none">
            <a:spAutoFit/>
          </a:bodyPr>
          <a:lstStyle/>
          <a:p>
            <a:r>
              <a:rPr lang="zh-CN" altLang="en-US" sz="4800" b="1"/>
              <a:t>游标</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167260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75339" y="549275"/>
            <a:ext cx="9940385"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4.2.1 </a:t>
            </a:r>
            <a:r>
              <a:rPr lang="zh-CN" altLang="en-US" b="1" dirty="0"/>
              <a:t>游标的概念 </a:t>
            </a:r>
            <a:endParaRPr lang="zh-CN" altLang="zh-CN" b="1" dirty="0"/>
          </a:p>
          <a:p>
            <a:pPr indent="457200" latinLnBrk="1"/>
            <a:r>
              <a:rPr lang="zh-CN" altLang="en-US" dirty="0"/>
              <a:t>在</a:t>
            </a:r>
            <a:r>
              <a:rPr lang="en-US" altLang="zh-CN" dirty="0"/>
              <a:t>PL/SQL</a:t>
            </a:r>
            <a:r>
              <a:rPr lang="zh-CN" altLang="en-US" dirty="0"/>
              <a:t>块中执行</a:t>
            </a:r>
            <a:r>
              <a:rPr lang="en-US" altLang="zh-CN" dirty="0"/>
              <a:t>SELECT</a:t>
            </a:r>
            <a:r>
              <a:rPr lang="zh-CN" altLang="en-US" dirty="0"/>
              <a:t>，</a:t>
            </a:r>
            <a:r>
              <a:rPr lang="en-US" altLang="zh-CN" dirty="0"/>
              <a:t>INSERT</a:t>
            </a:r>
            <a:r>
              <a:rPr lang="zh-CN" altLang="en-US" dirty="0"/>
              <a:t>，</a:t>
            </a:r>
            <a:r>
              <a:rPr lang="en-US" altLang="zh-CN" dirty="0"/>
              <a:t>UPDATE</a:t>
            </a:r>
            <a:r>
              <a:rPr lang="zh-CN" altLang="en-US" dirty="0"/>
              <a:t>和</a:t>
            </a:r>
            <a:r>
              <a:rPr lang="en-US" altLang="zh-CN" dirty="0"/>
              <a:t>DELETE</a:t>
            </a:r>
            <a:r>
              <a:rPr lang="zh-CN" altLang="en-US" dirty="0"/>
              <a:t>语句时，</a:t>
            </a:r>
            <a:r>
              <a:rPr lang="en-US" altLang="zh-CN" dirty="0"/>
              <a:t>Oracle</a:t>
            </a:r>
            <a:r>
              <a:rPr lang="zh-CN" altLang="en-US" dirty="0"/>
              <a:t>会在内存中为其分配上下文区（</a:t>
            </a:r>
            <a:r>
              <a:rPr lang="en-US" altLang="zh-CN" dirty="0"/>
              <a:t>Context Area</a:t>
            </a:r>
            <a:r>
              <a:rPr lang="zh-CN" altLang="en-US" dirty="0"/>
              <a:t>），它是一个缓冲区，用以存放</a:t>
            </a:r>
            <a:r>
              <a:rPr lang="en-US" altLang="zh-CN" dirty="0"/>
              <a:t>SQL</a:t>
            </a:r>
            <a:r>
              <a:rPr lang="zh-CN" altLang="en-US" dirty="0"/>
              <a:t>语句的执行结果。游标是指向该区的一个指针，或是命名一个工作区（</a:t>
            </a:r>
            <a:r>
              <a:rPr lang="en-US" altLang="zh-CN" dirty="0"/>
              <a:t>Work Area</a:t>
            </a:r>
            <a:r>
              <a:rPr lang="zh-CN" altLang="en-US" dirty="0"/>
              <a:t>），或是一种结构化数据类型。它为应用程序提供了一种对具有多行数据查询结果集中的每一行数据分别进行单独处理的方法，用户可以通过游标逐一获取记录，并赋给变量，交由主语言进一步处理，这是设计嵌入式</a:t>
            </a:r>
            <a:r>
              <a:rPr lang="en-US" altLang="zh-CN" dirty="0"/>
              <a:t>SQL</a:t>
            </a:r>
            <a:r>
              <a:rPr lang="zh-CN" altLang="en-US" dirty="0"/>
              <a:t>语句的应用程序的常用编程方式。</a:t>
            </a:r>
          </a:p>
          <a:p>
            <a:pPr indent="457200" latinLnBrk="1"/>
            <a:r>
              <a:rPr lang="zh-CN" altLang="en-US" dirty="0"/>
              <a:t>游标并不是一个数据库对象，只是存留在内存中。游标分为显式游标和隐式游标两种。显式游标由用户声明和操作，而隐式游标是</a:t>
            </a:r>
            <a:r>
              <a:rPr lang="en-US" altLang="zh-CN" dirty="0"/>
              <a:t>Oracle</a:t>
            </a:r>
            <a:r>
              <a:rPr lang="zh-CN" altLang="en-US" dirty="0"/>
              <a:t>为所有数据操纵语句（包括只返回单行数据的查询语句）自动声明和操作的一种游标。在每个用户会话中，可以同时打开多个游标，其数量由数据库初始化参数文件中的</a:t>
            </a:r>
            <a:r>
              <a:rPr lang="en-US" altLang="zh-CN" dirty="0"/>
              <a:t>OPEN CURSORS</a:t>
            </a:r>
            <a:r>
              <a:rPr lang="zh-CN" altLang="en-US" dirty="0"/>
              <a:t>参数定义。</a:t>
            </a:r>
          </a:p>
        </p:txBody>
      </p:sp>
    </p:spTree>
    <p:extLst>
      <p:ext uri="{BB962C8B-B14F-4D97-AF65-F5344CB8AC3E}">
        <p14:creationId xmlns:p14="http://schemas.microsoft.com/office/powerpoint/2010/main" val="30282323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1010584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4.2.2 </a:t>
            </a:r>
            <a:r>
              <a:rPr lang="zh-CN" altLang="en-US" b="1" dirty="0"/>
              <a:t>游标的处理</a:t>
            </a:r>
            <a:endParaRPr lang="en-US" altLang="zh-CN" b="1" dirty="0"/>
          </a:p>
          <a:p>
            <a:pPr indent="457200" latinLnBrk="1"/>
            <a:r>
              <a:rPr lang="zh-CN" altLang="en-US" dirty="0"/>
              <a:t>游标的处理包括声明游标、打开游标、提取游标、关闭游标</a:t>
            </a:r>
            <a:r>
              <a:rPr lang="en-US" altLang="zh-CN" dirty="0"/>
              <a:t>4</a:t>
            </a:r>
            <a:r>
              <a:rPr lang="zh-CN" altLang="en-US" dirty="0"/>
              <a:t>个步骤。游标的声明需要在块的声明部分进行，其他的</a:t>
            </a:r>
            <a:r>
              <a:rPr lang="en-US" altLang="zh-CN" dirty="0"/>
              <a:t>3</a:t>
            </a:r>
            <a:r>
              <a:rPr lang="zh-CN" altLang="en-US" dirty="0"/>
              <a:t>个步骤都在执行部分或异常处理部分中。</a:t>
            </a:r>
          </a:p>
          <a:p>
            <a:pPr indent="457200" latinLnBrk="1"/>
            <a:r>
              <a:rPr lang="en-US" altLang="zh-CN" dirty="0"/>
              <a:t>1</a:t>
            </a:r>
            <a:r>
              <a:rPr lang="zh-CN" altLang="en-US" dirty="0"/>
              <a:t>．声明游标</a:t>
            </a:r>
          </a:p>
          <a:p>
            <a:pPr indent="457200" latinLnBrk="1"/>
            <a:r>
              <a:rPr lang="en-US" altLang="zh-CN" dirty="0"/>
              <a:t>2</a:t>
            </a:r>
            <a:r>
              <a:rPr lang="zh-CN" altLang="en-US" dirty="0"/>
              <a:t>．打开游标</a:t>
            </a:r>
          </a:p>
          <a:p>
            <a:pPr indent="457200" latinLnBrk="1"/>
            <a:r>
              <a:rPr lang="en-US" altLang="zh-CN" dirty="0"/>
              <a:t>3</a:t>
            </a:r>
            <a:r>
              <a:rPr lang="zh-CN" altLang="en-US" dirty="0"/>
              <a:t>．提取游标</a:t>
            </a:r>
            <a:endParaRPr lang="en-US" altLang="zh-CN" dirty="0"/>
          </a:p>
          <a:p>
            <a:pPr indent="457200" latinLnBrk="1"/>
            <a:r>
              <a:rPr lang="en-US" altLang="zh-CN" dirty="0"/>
              <a:t>4</a:t>
            </a:r>
            <a:r>
              <a:rPr lang="zh-CN" altLang="en-US" dirty="0"/>
              <a:t>．关闭游标</a:t>
            </a:r>
          </a:p>
          <a:p>
            <a:pPr indent="457200" latinLnBrk="1"/>
            <a:endParaRPr lang="zh-CN" altLang="en-US" dirty="0"/>
          </a:p>
        </p:txBody>
      </p:sp>
    </p:spTree>
    <p:extLst>
      <p:ext uri="{BB962C8B-B14F-4D97-AF65-F5344CB8AC3E}">
        <p14:creationId xmlns:p14="http://schemas.microsoft.com/office/powerpoint/2010/main" val="2579855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10105840"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4.2.3 </a:t>
            </a:r>
            <a:r>
              <a:rPr lang="zh-CN" altLang="en-US" b="1" dirty="0"/>
              <a:t>游标的属性</a:t>
            </a:r>
            <a:endParaRPr lang="en-US" altLang="zh-CN" b="1" dirty="0"/>
          </a:p>
          <a:p>
            <a:pPr indent="457200" latinLnBrk="1"/>
            <a:r>
              <a:rPr lang="zh-CN" altLang="en-US" dirty="0"/>
              <a:t>无论是显式游标还是隐式游标，均有％</a:t>
            </a:r>
            <a:r>
              <a:rPr lang="en-US" altLang="zh-CN" dirty="0"/>
              <a:t>ISOPEN</a:t>
            </a:r>
            <a:r>
              <a:rPr lang="zh-CN" altLang="en-US" dirty="0"/>
              <a:t>，％</a:t>
            </a:r>
            <a:r>
              <a:rPr lang="en-US" altLang="zh-CN" dirty="0"/>
              <a:t>FOUND</a:t>
            </a:r>
            <a:r>
              <a:rPr lang="zh-CN" altLang="en-US" dirty="0"/>
              <a:t>，％</a:t>
            </a:r>
            <a:r>
              <a:rPr lang="en-US" altLang="zh-CN" dirty="0"/>
              <a:t>NOTFOLJND</a:t>
            </a:r>
            <a:r>
              <a:rPr lang="zh-CN" altLang="en-US" dirty="0"/>
              <a:t>和％</a:t>
            </a:r>
            <a:r>
              <a:rPr lang="en-US" altLang="zh-CN" dirty="0"/>
              <a:t>ROWCOUNT</a:t>
            </a:r>
            <a:r>
              <a:rPr lang="zh-CN" altLang="en-US" dirty="0"/>
              <a:t>四种属性。它们描述与游标操作相关的</a:t>
            </a:r>
            <a:r>
              <a:rPr lang="en-US" altLang="zh-CN" dirty="0"/>
              <a:t>DML</a:t>
            </a:r>
            <a:r>
              <a:rPr lang="zh-CN" altLang="en-US" dirty="0"/>
              <a:t>语句的执行情况。游标属性只能用在</a:t>
            </a:r>
            <a:r>
              <a:rPr lang="en-US" altLang="zh-CN" dirty="0"/>
              <a:t>PL/SQL</a:t>
            </a:r>
            <a:r>
              <a:rPr lang="zh-CN" altLang="en-US" dirty="0"/>
              <a:t>的流程控制语句内，而不能用在</a:t>
            </a:r>
            <a:r>
              <a:rPr lang="en-US" altLang="zh-CN" dirty="0"/>
              <a:t>SQL</a:t>
            </a:r>
            <a:r>
              <a:rPr lang="zh-CN" altLang="en-US" dirty="0"/>
              <a:t>语句内。下面将对游标的属性进行介绍。</a:t>
            </a:r>
          </a:p>
          <a:p>
            <a:pPr indent="457200" latinLnBrk="1"/>
            <a:r>
              <a:rPr lang="en-US" altLang="zh-CN" dirty="0"/>
              <a:t>1</a:t>
            </a:r>
            <a:r>
              <a:rPr lang="zh-CN" altLang="en-US" dirty="0"/>
              <a:t>．％</a:t>
            </a:r>
            <a:r>
              <a:rPr lang="en-US" altLang="zh-CN" dirty="0"/>
              <a:t>FOUND</a:t>
            </a:r>
          </a:p>
          <a:p>
            <a:pPr indent="457200" latinLnBrk="1"/>
            <a:r>
              <a:rPr lang="en-US" altLang="zh-CN" dirty="0"/>
              <a:t>2</a:t>
            </a:r>
            <a:r>
              <a:rPr lang="zh-CN" altLang="en-US" dirty="0"/>
              <a:t>．％</a:t>
            </a:r>
            <a:r>
              <a:rPr lang="en-US" altLang="zh-CN" dirty="0"/>
              <a:t>NOTFOUND</a:t>
            </a:r>
          </a:p>
          <a:p>
            <a:pPr indent="457200" latinLnBrk="1"/>
            <a:r>
              <a:rPr lang="en-US" altLang="zh-CN" dirty="0"/>
              <a:t>3</a:t>
            </a:r>
            <a:r>
              <a:rPr lang="zh-CN" altLang="en-US" dirty="0"/>
              <a:t>．％</a:t>
            </a:r>
            <a:r>
              <a:rPr lang="en-US" altLang="zh-CN" dirty="0"/>
              <a:t>ROWCOUNT</a:t>
            </a:r>
          </a:p>
          <a:p>
            <a:pPr indent="457200" latinLnBrk="1"/>
            <a:r>
              <a:rPr lang="en-US" altLang="zh-CN" dirty="0"/>
              <a:t>4</a:t>
            </a:r>
            <a:r>
              <a:rPr lang="zh-CN" altLang="en-US" dirty="0"/>
              <a:t>．％</a:t>
            </a:r>
            <a:r>
              <a:rPr lang="en-US" altLang="zh-CN" dirty="0"/>
              <a:t>ISOPEN</a:t>
            </a:r>
          </a:p>
          <a:p>
            <a:pPr indent="457200" latinLnBrk="1"/>
            <a:r>
              <a:rPr lang="en-US" altLang="zh-CN" dirty="0"/>
              <a:t>5</a:t>
            </a:r>
            <a:r>
              <a:rPr lang="zh-CN" altLang="en-US" dirty="0"/>
              <a:t>．游标的参数</a:t>
            </a:r>
          </a:p>
          <a:p>
            <a:pPr indent="457200" latinLnBrk="1"/>
            <a:endParaRPr lang="zh-CN" altLang="en-US" dirty="0"/>
          </a:p>
        </p:txBody>
      </p:sp>
    </p:spTree>
    <p:extLst>
      <p:ext uri="{BB962C8B-B14F-4D97-AF65-F5344CB8AC3E}">
        <p14:creationId xmlns:p14="http://schemas.microsoft.com/office/powerpoint/2010/main" val="8130343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10105840"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4.2.4 </a:t>
            </a:r>
            <a:r>
              <a:rPr lang="zh-CN" altLang="en-US" b="1" dirty="0"/>
              <a:t> 游标变量</a:t>
            </a:r>
            <a:endParaRPr lang="en-US" altLang="zh-CN" b="1" dirty="0"/>
          </a:p>
          <a:p>
            <a:pPr indent="457200" latinLnBrk="1"/>
            <a:r>
              <a:rPr lang="zh-CN" altLang="en-US" dirty="0"/>
              <a:t>如同常量和变量的区别一样，前面所讲的游标都是与一个</a:t>
            </a:r>
            <a:r>
              <a:rPr lang="en-US" altLang="zh-CN" dirty="0"/>
              <a:t>SQL</a:t>
            </a:r>
            <a:r>
              <a:rPr lang="zh-CN" altLang="en-US" dirty="0"/>
              <a:t>语句相关联，并且在编译该块的时候此语句已经是可知的，是静态的，而游标变量可以在运行时与不同的语句关联，是动态的。游标变量被用于处理多行的查询结果集。在同一个</a:t>
            </a:r>
            <a:r>
              <a:rPr lang="en-US" altLang="zh-CN" dirty="0"/>
              <a:t>PL/SQL</a:t>
            </a:r>
            <a:r>
              <a:rPr lang="zh-CN" altLang="en-US" dirty="0"/>
              <a:t>块中，游标变量不同特定的查询绑定，而是在打开游标时才确定所对应的查询。因此，游标变量可以依次对应多个查询。</a:t>
            </a:r>
          </a:p>
          <a:p>
            <a:pPr indent="457200" latinLnBrk="1"/>
            <a:r>
              <a:rPr lang="en-US" altLang="zh-CN" dirty="0"/>
              <a:t>1</a:t>
            </a:r>
            <a:r>
              <a:rPr lang="zh-CN" altLang="en-US" dirty="0"/>
              <a:t>．游标变量的声明</a:t>
            </a:r>
          </a:p>
          <a:p>
            <a:pPr indent="457200" latinLnBrk="1"/>
            <a:r>
              <a:rPr lang="en-US" altLang="zh-CN" dirty="0"/>
              <a:t>2</a:t>
            </a:r>
            <a:r>
              <a:rPr lang="zh-CN" altLang="en-US" dirty="0"/>
              <a:t>．游标变量的打开</a:t>
            </a:r>
          </a:p>
          <a:p>
            <a:pPr indent="457200" latinLnBrk="1"/>
            <a:r>
              <a:rPr lang="en-US" altLang="zh-CN" dirty="0"/>
              <a:t>3</a:t>
            </a:r>
            <a:r>
              <a:rPr lang="zh-CN" altLang="en-US" dirty="0"/>
              <a:t>．游标变量的关闭</a:t>
            </a:r>
          </a:p>
          <a:p>
            <a:pPr indent="457200" latinLnBrk="1"/>
            <a:endParaRPr lang="zh-CN" altLang="en-US" dirty="0"/>
          </a:p>
        </p:txBody>
      </p:sp>
    </p:spTree>
    <p:extLst>
      <p:ext uri="{BB962C8B-B14F-4D97-AF65-F5344CB8AC3E}">
        <p14:creationId xmlns:p14="http://schemas.microsoft.com/office/powerpoint/2010/main" val="2940122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1415772" cy="830997"/>
          </a:xfrm>
          <a:prstGeom prst="rect">
            <a:avLst/>
          </a:prstGeom>
        </p:spPr>
        <p:txBody>
          <a:bodyPr wrap="none">
            <a:spAutoFit/>
          </a:bodyPr>
          <a:lstStyle/>
          <a:p>
            <a:r>
              <a:rPr lang="zh-CN" altLang="en-US" sz="4800" b="1"/>
              <a:t>过程</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7951262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549275"/>
            <a:ext cx="8677207"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4.3.1 </a:t>
            </a:r>
            <a:r>
              <a:rPr lang="zh-CN" altLang="en-US" b="1" dirty="0"/>
              <a:t> 过程的创建</a:t>
            </a:r>
            <a:endParaRPr lang="zh-CN" altLang="zh-CN" b="1" dirty="0"/>
          </a:p>
          <a:p>
            <a:pPr indent="457200" latinLnBrk="1"/>
            <a:r>
              <a:rPr lang="zh-CN" altLang="en-US" dirty="0"/>
              <a:t>过程用来完成一系列的操作，它的创建语法如下：</a:t>
            </a:r>
          </a:p>
          <a:p>
            <a:pPr indent="457200" latinLnBrk="1"/>
            <a:r>
              <a:rPr lang="en-US" altLang="zh-CN" dirty="0"/>
              <a:t>CREATE[OR REPLACE]PROCEDURE&lt;</a:t>
            </a:r>
            <a:r>
              <a:rPr lang="zh-CN" altLang="en-US" dirty="0"/>
              <a:t>过程名</a:t>
            </a:r>
            <a:r>
              <a:rPr lang="en-US" altLang="zh-CN" dirty="0"/>
              <a:t>&gt;</a:t>
            </a:r>
          </a:p>
          <a:p>
            <a:pPr indent="457200" latinLnBrk="1"/>
            <a:r>
              <a:rPr lang="en-US" altLang="zh-CN" dirty="0"/>
              <a:t>   	 (&lt;</a:t>
            </a:r>
            <a:r>
              <a:rPr lang="zh-CN" altLang="en-US" dirty="0"/>
              <a:t>参数</a:t>
            </a:r>
            <a:r>
              <a:rPr lang="en-US" altLang="zh-CN" dirty="0"/>
              <a:t>l&gt;</a:t>
            </a:r>
            <a:r>
              <a:rPr lang="zh-CN" altLang="en-US" dirty="0"/>
              <a:t>，</a:t>
            </a:r>
            <a:r>
              <a:rPr lang="en-US" altLang="zh-CN" dirty="0"/>
              <a:t>[</a:t>
            </a:r>
            <a:r>
              <a:rPr lang="zh-CN" altLang="en-US" dirty="0"/>
              <a:t>方式</a:t>
            </a:r>
            <a:r>
              <a:rPr lang="en-US" altLang="zh-CN" dirty="0"/>
              <a:t>l]&lt;</a:t>
            </a:r>
            <a:r>
              <a:rPr lang="zh-CN" altLang="en-US" dirty="0"/>
              <a:t>数据类型</a:t>
            </a:r>
            <a:r>
              <a:rPr lang="en-US" altLang="zh-CN" dirty="0"/>
              <a:t>1&gt;</a:t>
            </a:r>
            <a:r>
              <a:rPr lang="zh-CN" altLang="en-US" dirty="0"/>
              <a:t>，</a:t>
            </a:r>
          </a:p>
          <a:p>
            <a:pPr indent="457200" latinLnBrk="1"/>
            <a:r>
              <a:rPr lang="zh-CN" altLang="en-US" dirty="0"/>
              <a:t>  	  </a:t>
            </a:r>
            <a:r>
              <a:rPr lang="en-US" altLang="zh-CN" dirty="0"/>
              <a:t>&lt;</a:t>
            </a:r>
            <a:r>
              <a:rPr lang="zh-CN" altLang="en-US" dirty="0"/>
              <a:t>参数</a:t>
            </a:r>
            <a:r>
              <a:rPr lang="en-US" altLang="zh-CN" dirty="0"/>
              <a:t>2&gt;</a:t>
            </a:r>
            <a:r>
              <a:rPr lang="zh-CN" altLang="en-US" dirty="0"/>
              <a:t>，</a:t>
            </a:r>
            <a:r>
              <a:rPr lang="en-US" altLang="zh-CN" dirty="0"/>
              <a:t>[</a:t>
            </a:r>
            <a:r>
              <a:rPr lang="zh-CN" altLang="en-US" dirty="0"/>
              <a:t>方式</a:t>
            </a:r>
            <a:r>
              <a:rPr lang="en-US" altLang="zh-CN" dirty="0"/>
              <a:t>2]&lt;</a:t>
            </a:r>
            <a:r>
              <a:rPr lang="zh-CN" altLang="en-US" dirty="0"/>
              <a:t>数据类型</a:t>
            </a:r>
            <a:r>
              <a:rPr lang="en-US" altLang="zh-CN" dirty="0"/>
              <a:t>2&gt;</a:t>
            </a:r>
          </a:p>
          <a:p>
            <a:pPr indent="457200" latinLnBrk="1"/>
            <a:r>
              <a:rPr lang="en-US" altLang="zh-CN" dirty="0"/>
              <a:t>...)</a:t>
            </a:r>
          </a:p>
          <a:p>
            <a:pPr indent="457200" latinLnBrk="1"/>
            <a:r>
              <a:rPr lang="en-US" altLang="zh-CN" dirty="0"/>
              <a:t>IS|AS</a:t>
            </a:r>
          </a:p>
          <a:p>
            <a:pPr indent="457200" latinLnBrk="1"/>
            <a:r>
              <a:rPr lang="en-US" altLang="zh-CN" dirty="0"/>
              <a:t>PL/SQL</a:t>
            </a:r>
            <a:r>
              <a:rPr lang="zh-CN" altLang="en-US" dirty="0"/>
              <a:t>过程体；</a:t>
            </a:r>
          </a:p>
          <a:p>
            <a:pPr indent="457200" latinLnBrk="1"/>
            <a:endParaRPr lang="zh-CN" altLang="zh-CN" dirty="0"/>
          </a:p>
        </p:txBody>
      </p:sp>
    </p:spTree>
    <p:extLst>
      <p:ext uri="{BB962C8B-B14F-4D97-AF65-F5344CB8AC3E}">
        <p14:creationId xmlns:p14="http://schemas.microsoft.com/office/powerpoint/2010/main" val="21960080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298519"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4.3.2 </a:t>
            </a:r>
            <a:r>
              <a:rPr lang="zh-CN" altLang="en-US" b="1" dirty="0"/>
              <a:t>过程的调用</a:t>
            </a:r>
            <a:endParaRPr lang="zh-CN" altLang="zh-CN" b="1" dirty="0"/>
          </a:p>
          <a:p>
            <a:pPr indent="457200" latinLnBrk="1"/>
            <a:r>
              <a:rPr lang="zh-CN" altLang="en-US" dirty="0"/>
              <a:t>调用过程的命令是</a:t>
            </a:r>
            <a:r>
              <a:rPr lang="en-US" altLang="zh-CN" dirty="0"/>
              <a:t>EXECUTE</a:t>
            </a:r>
            <a:r>
              <a:rPr lang="zh-CN" altLang="en-US" dirty="0"/>
              <a:t>。如执行上述创建过程</a:t>
            </a:r>
            <a:r>
              <a:rPr lang="en-US" altLang="zh-CN" dirty="0" err="1"/>
              <a:t>count_num</a:t>
            </a:r>
            <a:r>
              <a:rPr lang="zh-CN" altLang="en-US" dirty="0"/>
              <a:t>来查看男女教师的数量。</a:t>
            </a:r>
          </a:p>
          <a:p>
            <a:pPr indent="457200" latinLnBrk="1"/>
            <a:r>
              <a:rPr lang="en-US" altLang="zh-CN" dirty="0"/>
              <a:t>EXECUTE </a:t>
            </a:r>
            <a:r>
              <a:rPr lang="en-US" altLang="zh-CN" dirty="0" err="1"/>
              <a:t>count_num</a:t>
            </a:r>
            <a:r>
              <a:rPr lang="en-US" altLang="zh-CN" dirty="0"/>
              <a:t>('M');</a:t>
            </a:r>
          </a:p>
          <a:p>
            <a:pPr indent="457200" latinLnBrk="1"/>
            <a:r>
              <a:rPr lang="en-US" altLang="zh-CN" dirty="0"/>
              <a:t>EXECUTE </a:t>
            </a:r>
            <a:r>
              <a:rPr lang="en-US" altLang="zh-CN" dirty="0" err="1"/>
              <a:t>count_num</a:t>
            </a:r>
            <a:r>
              <a:rPr lang="en-US" altLang="zh-CN" dirty="0"/>
              <a:t>('F');</a:t>
            </a:r>
          </a:p>
          <a:p>
            <a:pPr indent="457200" latinLnBrk="1"/>
            <a:r>
              <a:rPr lang="zh-CN" altLang="en-US" dirty="0"/>
              <a:t>以</a:t>
            </a:r>
            <a:r>
              <a:rPr lang="en-US" altLang="zh-CN" dirty="0"/>
              <a:t>COURSEADMIN</a:t>
            </a:r>
            <a:r>
              <a:rPr lang="zh-CN" altLang="en-US" dirty="0"/>
              <a:t>身份在</a:t>
            </a:r>
            <a:r>
              <a:rPr lang="en-US" altLang="zh-CN" dirty="0"/>
              <a:t>SQL*Plus</a:t>
            </a:r>
            <a:r>
              <a:rPr lang="zh-CN" altLang="en-US" dirty="0"/>
              <a:t>的执行结果。</a:t>
            </a:r>
          </a:p>
        </p:txBody>
      </p:sp>
      <p:pic>
        <p:nvPicPr>
          <p:cNvPr id="3" name="图片 2">
            <a:extLst>
              <a:ext uri="{FF2B5EF4-FFF2-40B4-BE49-F238E27FC236}">
                <a16:creationId xmlns:a16="http://schemas.microsoft.com/office/drawing/2014/main" id="{139334ED-5A0C-4948-8C0A-4F0B7D2926BE}"/>
              </a:ext>
            </a:extLst>
          </p:cNvPr>
          <p:cNvPicPr>
            <a:picLocks noChangeAspect="1"/>
          </p:cNvPicPr>
          <p:nvPr/>
        </p:nvPicPr>
        <p:blipFill>
          <a:blip r:embed="rId2"/>
          <a:stretch>
            <a:fillRect/>
          </a:stretch>
        </p:blipFill>
        <p:spPr>
          <a:xfrm>
            <a:off x="3312515" y="3758858"/>
            <a:ext cx="5786639" cy="1848312"/>
          </a:xfrm>
          <a:prstGeom prst="rect">
            <a:avLst/>
          </a:prstGeom>
        </p:spPr>
      </p:pic>
    </p:spTree>
    <p:extLst>
      <p:ext uri="{BB962C8B-B14F-4D97-AF65-F5344CB8AC3E}">
        <p14:creationId xmlns:p14="http://schemas.microsoft.com/office/powerpoint/2010/main" val="36405825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37669"/>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941DACB2-96BE-4F8E-8E47-2A1BB8582795}"/>
              </a:ext>
            </a:extLst>
          </p:cNvPr>
          <p:cNvSpPr txBox="1"/>
          <p:nvPr/>
        </p:nvSpPr>
        <p:spPr>
          <a:xfrm>
            <a:off x="1559241" y="1867366"/>
            <a:ext cx="9115444"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a:t>前面章节介绍的</a:t>
            </a:r>
            <a:r>
              <a:rPr lang="en-US" altLang="zh-CN"/>
              <a:t>SQL</a:t>
            </a:r>
            <a:r>
              <a:rPr lang="zh-CN" altLang="en-US"/>
              <a:t>语言只是访问、操作数据库的语言，并不是一种具有流程控制的程序设计语言，而只有程序设计语言才能用于应用软件的开发。为了扩展</a:t>
            </a:r>
            <a:r>
              <a:rPr lang="en-US" altLang="zh-CN"/>
              <a:t>SQL</a:t>
            </a:r>
            <a:r>
              <a:rPr lang="zh-CN" altLang="en-US"/>
              <a:t>语言的功能，实现更加灵活的数据操作，</a:t>
            </a:r>
            <a:r>
              <a:rPr lang="en-US" altLang="zh-CN"/>
              <a:t>Oracle</a:t>
            </a:r>
            <a:r>
              <a:rPr lang="zh-CN" altLang="en-US"/>
              <a:t>在</a:t>
            </a:r>
            <a:r>
              <a:rPr lang="en-US" altLang="zh-CN"/>
              <a:t>SQL 92</a:t>
            </a:r>
            <a:r>
              <a:rPr lang="zh-CN" altLang="en-US"/>
              <a:t>的标准上推出了扩展版的</a:t>
            </a:r>
            <a:r>
              <a:rPr lang="en-US" altLang="zh-CN"/>
              <a:t>PL/SQL</a:t>
            </a:r>
            <a:r>
              <a:rPr lang="zh-CN" altLang="en-US"/>
              <a:t>（</a:t>
            </a:r>
            <a:r>
              <a:rPr lang="en-US" altLang="zh-CN"/>
              <a:t>Procedural Language/SQL</a:t>
            </a:r>
            <a:r>
              <a:rPr lang="zh-CN" altLang="en-US"/>
              <a:t>）语言。</a:t>
            </a:r>
            <a:r>
              <a:rPr lang="en-US" altLang="zh-CN"/>
              <a:t>PL/SQL</a:t>
            </a:r>
            <a:r>
              <a:rPr lang="zh-CN" altLang="en-US"/>
              <a:t>是一种</a:t>
            </a:r>
            <a:r>
              <a:rPr lang="en-US" altLang="zh-CN"/>
              <a:t>Oracle</a:t>
            </a:r>
            <a:r>
              <a:rPr lang="zh-CN" altLang="en-US"/>
              <a:t>数据库特有的、支持应用开发的高级数据库程序设计语言。</a:t>
            </a:r>
            <a:endParaRPr lang="zh-CN" altLang="zh-CN" dirty="0"/>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6740" y="549275"/>
            <a:ext cx="9298519"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4.3.3 </a:t>
            </a:r>
            <a:r>
              <a:rPr lang="zh-CN" altLang="en-US" b="1" dirty="0"/>
              <a:t> 过程的删除</a:t>
            </a:r>
            <a:endParaRPr lang="en-US" altLang="zh-CN" b="1" dirty="0"/>
          </a:p>
          <a:p>
            <a:pPr indent="457200" latinLnBrk="1"/>
            <a:r>
              <a:rPr lang="zh-CN" altLang="en-US" dirty="0"/>
              <a:t>当一个过程不再需要时，要将此过程从内存中删除，以释放相应的内存空间，可以使用下面的语句：</a:t>
            </a:r>
          </a:p>
          <a:p>
            <a:pPr indent="457200" latinLnBrk="1"/>
            <a:r>
              <a:rPr lang="en-US" altLang="zh-CN" dirty="0"/>
              <a:t>DROP PROCEDURE </a:t>
            </a:r>
            <a:r>
              <a:rPr lang="en-US" altLang="zh-CN" dirty="0" err="1"/>
              <a:t>count_num</a:t>
            </a:r>
            <a:r>
              <a:rPr lang="zh-CN" altLang="en-US" dirty="0"/>
              <a:t>；</a:t>
            </a:r>
          </a:p>
          <a:p>
            <a:pPr indent="457200" latinLnBrk="1"/>
            <a:r>
              <a:rPr lang="zh-CN" altLang="en-US" dirty="0"/>
              <a:t>当一个过程已经过时，想重新定义时，不必先删除再创建，而只需在</a:t>
            </a:r>
            <a:r>
              <a:rPr lang="en-US" altLang="zh-CN" dirty="0"/>
              <a:t>CREATE</a:t>
            </a:r>
            <a:r>
              <a:rPr lang="zh-CN" altLang="en-US" dirty="0"/>
              <a:t>语句后面加上</a:t>
            </a:r>
            <a:r>
              <a:rPr lang="en-US" altLang="zh-CN" dirty="0"/>
              <a:t>OR REPLACE</a:t>
            </a:r>
            <a:r>
              <a:rPr lang="zh-CN" altLang="en-US" dirty="0"/>
              <a:t>关键字即可。如：</a:t>
            </a:r>
          </a:p>
          <a:p>
            <a:pPr indent="457200" latinLnBrk="1"/>
            <a:r>
              <a:rPr lang="en-US" altLang="zh-CN" dirty="0"/>
              <a:t>CREATE OR REPLACE PROCEDURE </a:t>
            </a:r>
            <a:r>
              <a:rPr lang="en-US" altLang="zh-CN" dirty="0" err="1"/>
              <a:t>count_num</a:t>
            </a:r>
            <a:endParaRPr lang="en-US" altLang="zh-CN" dirty="0"/>
          </a:p>
          <a:p>
            <a:pPr indent="457200" latinLnBrk="1"/>
            <a:endParaRPr lang="zh-CN" altLang="en-US" dirty="0"/>
          </a:p>
        </p:txBody>
      </p:sp>
    </p:spTree>
    <p:extLst>
      <p:ext uri="{BB962C8B-B14F-4D97-AF65-F5344CB8AC3E}">
        <p14:creationId xmlns:p14="http://schemas.microsoft.com/office/powerpoint/2010/main" val="28504813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6740" y="549275"/>
            <a:ext cx="929851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4.3.4 </a:t>
            </a:r>
            <a:r>
              <a:rPr lang="zh-CN" altLang="en-US" b="1" dirty="0"/>
              <a:t>参数类型及传递</a:t>
            </a:r>
            <a:endParaRPr lang="en-US" altLang="zh-CN" b="1" dirty="0"/>
          </a:p>
          <a:p>
            <a:pPr indent="457200" latinLnBrk="1"/>
            <a:r>
              <a:rPr lang="zh-CN" altLang="en-US" dirty="0"/>
              <a:t>过程的参数有</a:t>
            </a:r>
            <a:r>
              <a:rPr lang="en-US" altLang="zh-CN" dirty="0"/>
              <a:t>3</a:t>
            </a:r>
            <a:r>
              <a:rPr lang="zh-CN" altLang="en-US" dirty="0"/>
              <a:t>种类型，分别如下：</a:t>
            </a:r>
          </a:p>
          <a:p>
            <a:pPr indent="457200" latinLnBrk="1"/>
            <a:r>
              <a:rPr lang="en-US" altLang="zh-CN" dirty="0"/>
              <a:t>1</a:t>
            </a:r>
            <a:r>
              <a:rPr lang="zh-CN" altLang="en-US" dirty="0"/>
              <a:t>．</a:t>
            </a:r>
            <a:r>
              <a:rPr lang="en-US" altLang="zh-CN" dirty="0"/>
              <a:t>in</a:t>
            </a:r>
            <a:r>
              <a:rPr lang="zh-CN" altLang="en-US" dirty="0"/>
              <a:t>参数类型</a:t>
            </a:r>
          </a:p>
          <a:p>
            <a:pPr indent="457200" latinLnBrk="1"/>
            <a:r>
              <a:rPr lang="zh-CN" altLang="en-US" dirty="0"/>
              <a:t>这是个输入类型的参数，表示这个参数值输入给过程，供过程使用。</a:t>
            </a:r>
          </a:p>
          <a:p>
            <a:pPr indent="457200" latinLnBrk="1"/>
            <a:r>
              <a:rPr lang="en-US" altLang="zh-CN" dirty="0"/>
              <a:t>2</a:t>
            </a:r>
            <a:r>
              <a:rPr lang="zh-CN" altLang="en-US" dirty="0"/>
              <a:t>．</a:t>
            </a:r>
            <a:r>
              <a:rPr lang="en-US" altLang="zh-CN" dirty="0"/>
              <a:t>out</a:t>
            </a:r>
            <a:r>
              <a:rPr lang="zh-CN" altLang="en-US" dirty="0"/>
              <a:t>参数类型</a:t>
            </a:r>
          </a:p>
          <a:p>
            <a:pPr indent="457200" latinLnBrk="1"/>
            <a:r>
              <a:rPr lang="zh-CN" altLang="en-US" dirty="0"/>
              <a:t>这是个输出类型的参数，表示这个参数在过程中被赋值，可以传给过程体以外的部分或环境。</a:t>
            </a:r>
          </a:p>
          <a:p>
            <a:pPr indent="457200" latinLnBrk="1"/>
            <a:r>
              <a:rPr lang="en-US" altLang="zh-CN" dirty="0"/>
              <a:t>3</a:t>
            </a:r>
            <a:r>
              <a:rPr lang="zh-CN" altLang="en-US" dirty="0"/>
              <a:t>．</a:t>
            </a:r>
            <a:r>
              <a:rPr lang="en-US" altLang="zh-CN" dirty="0"/>
              <a:t>in out</a:t>
            </a:r>
            <a:r>
              <a:rPr lang="zh-CN" altLang="en-US" dirty="0"/>
              <a:t>参数类型</a:t>
            </a:r>
          </a:p>
          <a:p>
            <a:pPr indent="457200" latinLnBrk="1"/>
            <a:r>
              <a:rPr lang="zh-CN" altLang="en-US" dirty="0"/>
              <a:t>这种类型的参数其实是综合了上述两种参数类型，既向过程体传值，在过程体中也被赋值而传向过程体外。</a:t>
            </a:r>
          </a:p>
          <a:p>
            <a:pPr indent="457200" latinLnBrk="1"/>
            <a:endParaRPr lang="zh-CN" altLang="en-US" dirty="0"/>
          </a:p>
        </p:txBody>
      </p:sp>
    </p:spTree>
    <p:extLst>
      <p:ext uri="{BB962C8B-B14F-4D97-AF65-F5344CB8AC3E}">
        <p14:creationId xmlns:p14="http://schemas.microsoft.com/office/powerpoint/2010/main" val="2114313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1415772" cy="830997"/>
          </a:xfrm>
          <a:prstGeom prst="rect">
            <a:avLst/>
          </a:prstGeom>
        </p:spPr>
        <p:txBody>
          <a:bodyPr wrap="none">
            <a:spAutoFit/>
          </a:bodyPr>
          <a:lstStyle/>
          <a:p>
            <a:r>
              <a:rPr lang="zh-CN" altLang="en-US" sz="4800" b="1"/>
              <a:t>函数</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253933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4.4.1 </a:t>
            </a:r>
            <a:r>
              <a:rPr lang="zh-CN" altLang="en-US" b="1" dirty="0"/>
              <a:t> 函数的创建</a:t>
            </a:r>
            <a:endParaRPr lang="zh-CN" altLang="zh-CN" b="1" dirty="0"/>
          </a:p>
          <a:p>
            <a:pPr indent="457200" latinLnBrk="1"/>
            <a:r>
              <a:rPr lang="zh-CN" altLang="en-US" dirty="0"/>
              <a:t>创建函数的语法格式如下：</a:t>
            </a:r>
          </a:p>
          <a:p>
            <a:pPr indent="457200" latinLnBrk="1"/>
            <a:r>
              <a:rPr lang="en-US" altLang="zh-CN" dirty="0"/>
              <a:t>CREATE    [OR REPLACE] FUNCTION&lt;&gt;   </a:t>
            </a:r>
          </a:p>
          <a:p>
            <a:pPr indent="457200" latinLnBrk="1"/>
            <a:r>
              <a:rPr lang="en-US" altLang="zh-CN" dirty="0"/>
              <a:t>  		(&lt;</a:t>
            </a:r>
            <a:r>
              <a:rPr lang="zh-CN" altLang="en-US" dirty="0"/>
              <a:t>参数</a:t>
            </a:r>
            <a:r>
              <a:rPr lang="en-US" altLang="zh-CN" dirty="0"/>
              <a:t>1&gt;,[</a:t>
            </a:r>
            <a:r>
              <a:rPr lang="zh-CN" altLang="en-US" dirty="0"/>
              <a:t>方式</a:t>
            </a:r>
            <a:r>
              <a:rPr lang="en-US" altLang="zh-CN" dirty="0"/>
              <a:t>1]&lt;</a:t>
            </a:r>
            <a:r>
              <a:rPr lang="zh-CN" altLang="en-US" dirty="0"/>
              <a:t>数据类型</a:t>
            </a:r>
            <a:r>
              <a:rPr lang="en-US" altLang="zh-CN" dirty="0"/>
              <a:t>1&gt;,&lt;</a:t>
            </a:r>
            <a:r>
              <a:rPr lang="zh-CN" altLang="en-US" dirty="0"/>
              <a:t>参数</a:t>
            </a:r>
            <a:r>
              <a:rPr lang="en-US" altLang="zh-CN" dirty="0"/>
              <a:t>2&gt;,[</a:t>
            </a:r>
            <a:r>
              <a:rPr lang="zh-CN" altLang="en-US" dirty="0"/>
              <a:t>方式</a:t>
            </a:r>
            <a:r>
              <a:rPr lang="en-US" altLang="zh-CN" dirty="0"/>
              <a:t>2]&lt;</a:t>
            </a:r>
            <a:r>
              <a:rPr lang="zh-CN" altLang="en-US" dirty="0"/>
              <a:t>数据类型</a:t>
            </a:r>
            <a:r>
              <a:rPr lang="en-US" altLang="zh-CN" dirty="0"/>
              <a:t>2&gt;…)</a:t>
            </a:r>
          </a:p>
          <a:p>
            <a:pPr indent="457200" latinLnBrk="1"/>
            <a:r>
              <a:rPr lang="en-US" altLang="zh-CN" dirty="0"/>
              <a:t>RETURN&lt;</a:t>
            </a:r>
            <a:r>
              <a:rPr lang="zh-CN" altLang="en-US" dirty="0"/>
              <a:t>表达式</a:t>
            </a:r>
            <a:r>
              <a:rPr lang="en-US" altLang="zh-CN" dirty="0"/>
              <a:t>&gt;</a:t>
            </a:r>
          </a:p>
          <a:p>
            <a:pPr indent="457200" latinLnBrk="1"/>
            <a:r>
              <a:rPr lang="en-US" altLang="zh-CN" dirty="0"/>
              <a:t>IS |AS</a:t>
            </a:r>
          </a:p>
          <a:p>
            <a:pPr indent="457200" latinLnBrk="1"/>
            <a:r>
              <a:rPr lang="en-US" altLang="zh-CN" dirty="0"/>
              <a:t>PL/SQL</a:t>
            </a:r>
            <a:r>
              <a:rPr lang="zh-CN" altLang="en-US" dirty="0"/>
              <a:t>程序体        </a:t>
            </a:r>
            <a:r>
              <a:rPr lang="en-US" altLang="zh-CN" dirty="0"/>
              <a:t>-- </a:t>
            </a:r>
            <a:r>
              <a:rPr lang="zh-CN" altLang="en-US" dirty="0"/>
              <a:t>其中必须要有一个</a:t>
            </a:r>
            <a:r>
              <a:rPr lang="en-US" altLang="zh-CN" dirty="0"/>
              <a:t>RETURN</a:t>
            </a:r>
            <a:r>
              <a:rPr lang="zh-CN" altLang="en-US" dirty="0"/>
              <a:t>子句</a:t>
            </a:r>
          </a:p>
        </p:txBody>
      </p:sp>
    </p:spTree>
    <p:extLst>
      <p:ext uri="{BB962C8B-B14F-4D97-AF65-F5344CB8AC3E}">
        <p14:creationId xmlns:p14="http://schemas.microsoft.com/office/powerpoint/2010/main" val="33902246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697176"/>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4.4.2 </a:t>
            </a:r>
            <a:r>
              <a:rPr lang="zh-CN" altLang="en-US" b="1" dirty="0"/>
              <a:t> 函数的调用</a:t>
            </a:r>
            <a:endParaRPr lang="zh-CN" altLang="zh-CN" b="1" dirty="0"/>
          </a:p>
          <a:p>
            <a:pPr indent="457200" latinLnBrk="1"/>
            <a:r>
              <a:rPr lang="zh-CN" altLang="en-US" dirty="0"/>
              <a:t>调用函数时可以用全局变量接收其返回值。如：</a:t>
            </a:r>
          </a:p>
          <a:p>
            <a:pPr indent="457200" latinLnBrk="1"/>
            <a:r>
              <a:rPr lang="en-US" altLang="zh-CN" dirty="0"/>
              <a:t>SQL&gt;VARIABLE </a:t>
            </a:r>
            <a:r>
              <a:rPr lang="en-US" altLang="zh-CN" dirty="0" err="1"/>
              <a:t>man_num</a:t>
            </a:r>
            <a:r>
              <a:rPr lang="en-US" altLang="zh-CN" dirty="0"/>
              <a:t> NUMBER</a:t>
            </a:r>
          </a:p>
          <a:p>
            <a:pPr indent="457200" latinLnBrk="1"/>
            <a:r>
              <a:rPr lang="en-US" altLang="zh-CN" dirty="0"/>
              <a:t>SQL&gt;VARIABLE </a:t>
            </a:r>
            <a:r>
              <a:rPr lang="en-US" altLang="zh-CN" dirty="0" err="1"/>
              <a:t>woman_num</a:t>
            </a:r>
            <a:r>
              <a:rPr lang="en-US" altLang="zh-CN" dirty="0"/>
              <a:t> NUMBER</a:t>
            </a:r>
          </a:p>
          <a:p>
            <a:pPr indent="457200" latinLnBrk="1"/>
            <a:r>
              <a:rPr lang="en-US" altLang="zh-CN" dirty="0"/>
              <a:t>SQL&gt;EXECUTE </a:t>
            </a:r>
            <a:r>
              <a:rPr lang="en-US" altLang="zh-CN" dirty="0" err="1"/>
              <a:t>man_num</a:t>
            </a:r>
            <a:r>
              <a:rPr lang="en-US" altLang="zh-CN" dirty="0"/>
              <a:t>:=</a:t>
            </a:r>
            <a:r>
              <a:rPr lang="en-US" altLang="zh-CN" dirty="0" err="1"/>
              <a:t>count_num</a:t>
            </a:r>
            <a:r>
              <a:rPr lang="en-US" altLang="zh-CN" dirty="0"/>
              <a:t>('m')</a:t>
            </a:r>
          </a:p>
          <a:p>
            <a:pPr indent="457200" latinLnBrk="1"/>
            <a:r>
              <a:rPr lang="en-US" altLang="zh-CN" dirty="0"/>
              <a:t>SQL&gt;EXECUTE </a:t>
            </a:r>
            <a:r>
              <a:rPr lang="en-US" altLang="zh-CN" dirty="0" err="1"/>
              <a:t>woman_num</a:t>
            </a:r>
            <a:r>
              <a:rPr lang="en-US" altLang="zh-CN" dirty="0"/>
              <a:t>:=</a:t>
            </a:r>
            <a:r>
              <a:rPr lang="en-US" altLang="zh-CN" dirty="0" err="1"/>
              <a:t>count_num</a:t>
            </a:r>
            <a:r>
              <a:rPr lang="en-US" altLang="zh-CN" dirty="0"/>
              <a:t>('f')</a:t>
            </a:r>
          </a:p>
          <a:p>
            <a:pPr indent="457200" latinLnBrk="1"/>
            <a:endParaRPr lang="zh-CN" altLang="zh-CN" dirty="0"/>
          </a:p>
        </p:txBody>
      </p:sp>
      <p:pic>
        <p:nvPicPr>
          <p:cNvPr id="2" name="图片 1">
            <a:extLst>
              <a:ext uri="{FF2B5EF4-FFF2-40B4-BE49-F238E27FC236}">
                <a16:creationId xmlns:a16="http://schemas.microsoft.com/office/drawing/2014/main" id="{36DCB96C-D30F-4ACC-A0FD-03FE859058B5}"/>
              </a:ext>
            </a:extLst>
          </p:cNvPr>
          <p:cNvPicPr>
            <a:picLocks noChangeAspect="1"/>
          </p:cNvPicPr>
          <p:nvPr/>
        </p:nvPicPr>
        <p:blipFill>
          <a:blip r:embed="rId2"/>
          <a:stretch>
            <a:fillRect/>
          </a:stretch>
        </p:blipFill>
        <p:spPr>
          <a:xfrm>
            <a:off x="2545040" y="3966789"/>
            <a:ext cx="6281700" cy="1872429"/>
          </a:xfrm>
          <a:prstGeom prst="rect">
            <a:avLst/>
          </a:prstGeom>
        </p:spPr>
      </p:pic>
    </p:spTree>
    <p:extLst>
      <p:ext uri="{BB962C8B-B14F-4D97-AF65-F5344CB8AC3E}">
        <p14:creationId xmlns:p14="http://schemas.microsoft.com/office/powerpoint/2010/main" val="25806076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4.4.3 </a:t>
            </a:r>
            <a:r>
              <a:rPr lang="zh-CN" altLang="en-US" b="1" dirty="0"/>
              <a:t>函数的删除</a:t>
            </a:r>
            <a:endParaRPr lang="zh-CN" altLang="zh-CN" b="1" dirty="0"/>
          </a:p>
          <a:p>
            <a:pPr indent="457200" latinLnBrk="1"/>
            <a:r>
              <a:rPr lang="zh-CN" altLang="en-US" dirty="0"/>
              <a:t>当一个函数不再使用时，要从系统中删除它。例如：</a:t>
            </a:r>
          </a:p>
          <a:p>
            <a:pPr indent="457200" latinLnBrk="1"/>
            <a:r>
              <a:rPr lang="en-US" altLang="zh-CN" dirty="0"/>
              <a:t>DROP FUNCTION </a:t>
            </a:r>
            <a:r>
              <a:rPr lang="en-US" altLang="zh-CN" dirty="0" err="1"/>
              <a:t>count_num</a:t>
            </a:r>
            <a:r>
              <a:rPr lang="en-US" altLang="zh-CN" dirty="0"/>
              <a:t>;</a:t>
            </a:r>
          </a:p>
          <a:p>
            <a:pPr indent="457200" latinLnBrk="1"/>
            <a:r>
              <a:rPr lang="zh-CN" altLang="en-US" dirty="0"/>
              <a:t>当一个函数已经过时，想重新定义时，也不必先删除再创建，同样只需在</a:t>
            </a:r>
            <a:r>
              <a:rPr lang="en-US" altLang="zh-CN" dirty="0"/>
              <a:t>CREATE</a:t>
            </a:r>
            <a:r>
              <a:rPr lang="zh-CN" altLang="en-US" dirty="0"/>
              <a:t>语句后面加上</a:t>
            </a:r>
            <a:r>
              <a:rPr lang="en-US" altLang="zh-CN" dirty="0"/>
              <a:t>OR REPLACE</a:t>
            </a:r>
            <a:r>
              <a:rPr lang="zh-CN" altLang="en-US" dirty="0"/>
              <a:t>关键字即可，如下所示：</a:t>
            </a:r>
          </a:p>
          <a:p>
            <a:pPr indent="457200" latinLnBrk="1"/>
            <a:r>
              <a:rPr lang="en-US" altLang="zh-CN" dirty="0"/>
              <a:t>CREATE OR REPLACE FUNCTION </a:t>
            </a:r>
            <a:r>
              <a:rPr lang="en-US" altLang="zh-CN" dirty="0" err="1"/>
              <a:t>count_num</a:t>
            </a:r>
            <a:r>
              <a:rPr lang="en-US" altLang="zh-CN" dirty="0"/>
              <a:t>;</a:t>
            </a:r>
          </a:p>
          <a:p>
            <a:pPr indent="457200" latinLnBrk="1"/>
            <a:endParaRPr lang="zh-CN" altLang="zh-CN" dirty="0"/>
          </a:p>
        </p:txBody>
      </p:sp>
    </p:spTree>
    <p:extLst>
      <p:ext uri="{BB962C8B-B14F-4D97-AF65-F5344CB8AC3E}">
        <p14:creationId xmlns:p14="http://schemas.microsoft.com/office/powerpoint/2010/main" val="25629628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800219" cy="830997"/>
          </a:xfrm>
          <a:prstGeom prst="rect">
            <a:avLst/>
          </a:prstGeom>
        </p:spPr>
        <p:txBody>
          <a:bodyPr wrap="none">
            <a:spAutoFit/>
          </a:bodyPr>
          <a:lstStyle/>
          <a:p>
            <a:r>
              <a:rPr lang="zh-CN" altLang="en-US" sz="4800" b="1"/>
              <a:t>包</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927463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4.5.1 </a:t>
            </a:r>
            <a:r>
              <a:rPr lang="zh-CN" altLang="en-US" b="1" dirty="0"/>
              <a:t>基本原理</a:t>
            </a:r>
            <a:endParaRPr lang="zh-CN" altLang="zh-CN" b="1" dirty="0"/>
          </a:p>
          <a:p>
            <a:pPr indent="457200" latinLnBrk="1"/>
            <a:r>
              <a:rPr lang="zh-CN" altLang="en-US" dirty="0"/>
              <a:t>包有两个独立的部分：说明部分和包体部分。这两部分独立的存储在数据字典中。说明部分是包与应用程序之间的接口，只是过程、函数、游标等的名称或首部。包体部分才是这些过程、函数、游标等的具体实现。包体部分在开始构建应用程序框架时可暂不需要。一般而言，可以先独立的进行过程和函数的编写，当其较为完善后，在逐步的将其按照逻辑相关性进行打包。</a:t>
            </a:r>
          </a:p>
          <a:p>
            <a:pPr indent="457200" latinLnBrk="1"/>
            <a:r>
              <a:rPr lang="zh-CN" altLang="en-US" dirty="0"/>
              <a:t>在编写包时，应该将公用的、通用的过程和函数编写进去，以便再次共享使用，</a:t>
            </a:r>
            <a:r>
              <a:rPr lang="en-US" altLang="zh-CN" dirty="0"/>
              <a:t>Oracle</a:t>
            </a:r>
            <a:r>
              <a:rPr lang="zh-CN" altLang="en-US" dirty="0"/>
              <a:t>也提供了许多程序包可供使用。为了减少重新编译调用包的应用程序的可能性，应该尽可能的减少包说明部分的内容，因为对包体的更新不会导致重新编译包的的应用程序，而对说明部分的更新则需要重新编译每一个调用包的应用程序。</a:t>
            </a:r>
          </a:p>
          <a:p>
            <a:pPr indent="457200" latinLnBrk="1"/>
            <a:endParaRPr lang="zh-CN" altLang="zh-CN" dirty="0"/>
          </a:p>
        </p:txBody>
      </p:sp>
    </p:spTree>
    <p:extLst>
      <p:ext uri="{BB962C8B-B14F-4D97-AF65-F5344CB8AC3E}">
        <p14:creationId xmlns:p14="http://schemas.microsoft.com/office/powerpoint/2010/main" val="13862968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4.5.1 </a:t>
            </a:r>
            <a:r>
              <a:rPr lang="zh-CN" altLang="en-US" b="1" dirty="0"/>
              <a:t>基本原理</a:t>
            </a:r>
            <a:endParaRPr lang="zh-CN" altLang="zh-CN" b="1" dirty="0"/>
          </a:p>
          <a:p>
            <a:pPr indent="457200" latinLnBrk="1"/>
            <a:r>
              <a:rPr lang="zh-CN" altLang="en-US" dirty="0"/>
              <a:t>包有两个独立的部分：说明部分和包体部分。这两部分独立的存储在数据字典中。说明部分是包与应用程序之间的接口，只是过程、函数、游标等的名称或首部。包体部分才是这些过程、函数、游标等的具体实现。包体部分在开始构建应用程序框架时可暂不需要。一般而言，可以先独立的进行过程和函数的编写，当其较为完善后，在逐步的将其按照逻辑相关性进行打包。</a:t>
            </a:r>
          </a:p>
          <a:p>
            <a:pPr indent="457200" latinLnBrk="1"/>
            <a:r>
              <a:rPr lang="zh-CN" altLang="en-US" dirty="0"/>
              <a:t>在编写包时，应该将公用的、通用的过程和函数编写进去，以便再次共享使用，</a:t>
            </a:r>
            <a:r>
              <a:rPr lang="en-US" altLang="zh-CN" dirty="0"/>
              <a:t>Oracle</a:t>
            </a:r>
            <a:r>
              <a:rPr lang="zh-CN" altLang="en-US" dirty="0"/>
              <a:t>也提供了许多程序包可供使用。为了减少重新编译调用包的应用程序的可能性，应该尽可能的减少包说明部分的内容，因为对包体的更新不会导致重新编译包的的应用程序，而对说明部分的更新则需要重新编译每一个调用包的应用程序。</a:t>
            </a:r>
          </a:p>
          <a:p>
            <a:pPr indent="457200" latinLnBrk="1"/>
            <a:endParaRPr lang="zh-CN" altLang="zh-CN" dirty="0"/>
          </a:p>
        </p:txBody>
      </p:sp>
    </p:spTree>
    <p:extLst>
      <p:ext uri="{BB962C8B-B14F-4D97-AF65-F5344CB8AC3E}">
        <p14:creationId xmlns:p14="http://schemas.microsoft.com/office/powerpoint/2010/main" val="27462125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46811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4.5.2 </a:t>
            </a:r>
            <a:r>
              <a:rPr lang="zh-CN" altLang="en-US" b="1" dirty="0"/>
              <a:t>包的创建</a:t>
            </a:r>
            <a:endParaRPr lang="zh-CN" altLang="zh-CN" b="1" dirty="0"/>
          </a:p>
          <a:p>
            <a:pPr indent="457200" latinLnBrk="1"/>
            <a:r>
              <a:rPr lang="zh-CN" altLang="en-US" dirty="0"/>
              <a:t>包由说明部分和包体两部分组成，说明部分相当于一个包的头，它对包的所有部件进行一个简单声明，这些部件可以被外界应用程序访问，其中的过程、函数、变量、常量和游标都是公共的，可在应用程序执行过程中调用。</a:t>
            </a:r>
          </a:p>
          <a:p>
            <a:pPr indent="457200" latinLnBrk="1"/>
            <a:r>
              <a:rPr lang="en-US" altLang="zh-CN" dirty="0"/>
              <a:t>1</a:t>
            </a:r>
            <a:r>
              <a:rPr lang="zh-CN" altLang="en-US" dirty="0"/>
              <a:t>．说明部分</a:t>
            </a:r>
          </a:p>
          <a:p>
            <a:pPr indent="457200" latinLnBrk="1"/>
            <a:r>
              <a:rPr lang="en-US" altLang="zh-CN" dirty="0"/>
              <a:t>2</a:t>
            </a:r>
            <a:r>
              <a:rPr lang="zh-CN" altLang="en-US" dirty="0"/>
              <a:t>．包体部分</a:t>
            </a:r>
            <a:endParaRPr lang="zh-CN" altLang="zh-CN" dirty="0"/>
          </a:p>
        </p:txBody>
      </p:sp>
    </p:spTree>
    <p:extLst>
      <p:ext uri="{BB962C8B-B14F-4D97-AF65-F5344CB8AC3E}">
        <p14:creationId xmlns:p14="http://schemas.microsoft.com/office/powerpoint/2010/main" val="273300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26B31927-7DFF-472D-ACC5-12EE2D0580D2}"/>
              </a:ext>
            </a:extLst>
          </p:cNvPr>
          <p:cNvGrpSpPr/>
          <p:nvPr/>
        </p:nvGrpSpPr>
        <p:grpSpPr>
          <a:xfrm>
            <a:off x="7472756" y="796408"/>
            <a:ext cx="620052" cy="557534"/>
            <a:chOff x="7428647" y="814868"/>
            <a:chExt cx="915799" cy="778837"/>
          </a:xfrm>
        </p:grpSpPr>
        <p:sp>
          <p:nvSpPr>
            <p:cNvPr id="2" name="文本框 1">
              <a:extLst>
                <a:ext uri="{FF2B5EF4-FFF2-40B4-BE49-F238E27FC236}">
                  <a16:creationId xmlns:a16="http://schemas.microsoft.com/office/drawing/2014/main" id="{51462C79-EED8-4446-9394-C84809A93914}"/>
                </a:ext>
              </a:extLst>
            </p:cNvPr>
            <p:cNvSpPr txBox="1"/>
            <p:nvPr/>
          </p:nvSpPr>
          <p:spPr>
            <a:xfrm>
              <a:off x="7428647" y="814868"/>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a:cxnSpLocks/>
            </p:cNvCxnSpPr>
            <p:nvPr/>
          </p:nvCxnSpPr>
          <p:spPr>
            <a:xfrm flipH="1">
              <a:off x="7428647" y="103423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A76DE036-878A-497D-951B-F25BD6B7E6CE}"/>
              </a:ext>
            </a:extLst>
          </p:cNvPr>
          <p:cNvGrpSpPr/>
          <p:nvPr/>
        </p:nvGrpSpPr>
        <p:grpSpPr>
          <a:xfrm>
            <a:off x="7472757" y="1458881"/>
            <a:ext cx="620052" cy="540950"/>
            <a:chOff x="7464829" y="1664857"/>
            <a:chExt cx="915799" cy="788117"/>
          </a:xfrm>
        </p:grpSpPr>
        <p:sp>
          <p:nvSpPr>
            <p:cNvPr id="4" name="文本框 3">
              <a:extLst>
                <a:ext uri="{FF2B5EF4-FFF2-40B4-BE49-F238E27FC236}">
                  <a16:creationId xmlns:a16="http://schemas.microsoft.com/office/drawing/2014/main" id="{E3E11741-E0AE-4C99-8BB0-FA2B455F1FD4}"/>
                </a:ext>
              </a:extLst>
            </p:cNvPr>
            <p:cNvSpPr txBox="1"/>
            <p:nvPr/>
          </p:nvSpPr>
          <p:spPr>
            <a:xfrm>
              <a:off x="7464829" y="166485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a:cxnSpLocks/>
            </p:cNvCxnSpPr>
            <p:nvPr/>
          </p:nvCxnSpPr>
          <p:spPr>
            <a:xfrm flipH="1">
              <a:off x="7464829" y="189350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D1D4B1E1-B749-40EB-B2B9-AFDC429435BE}"/>
              </a:ext>
            </a:extLst>
          </p:cNvPr>
          <p:cNvGrpSpPr/>
          <p:nvPr/>
        </p:nvGrpSpPr>
        <p:grpSpPr>
          <a:xfrm>
            <a:off x="7437368" y="2121355"/>
            <a:ext cx="685552" cy="522626"/>
            <a:chOff x="7566593" y="2506239"/>
            <a:chExt cx="1012542" cy="731588"/>
          </a:xfrm>
        </p:grpSpPr>
        <p:sp>
          <p:nvSpPr>
            <p:cNvPr id="5" name="文本框 4">
              <a:extLst>
                <a:ext uri="{FF2B5EF4-FFF2-40B4-BE49-F238E27FC236}">
                  <a16:creationId xmlns:a16="http://schemas.microsoft.com/office/drawing/2014/main" id="{EFCD55F1-7E53-4D94-B849-03B234E0F197}"/>
                </a:ext>
              </a:extLst>
            </p:cNvPr>
            <p:cNvSpPr txBox="1"/>
            <p:nvPr/>
          </p:nvSpPr>
          <p:spPr>
            <a:xfrm>
              <a:off x="7566593" y="250623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a:cxnSpLocks/>
            </p:cNvCxnSpPr>
            <p:nvPr/>
          </p:nvCxnSpPr>
          <p:spPr>
            <a:xfrm flipH="1">
              <a:off x="7663336" y="267835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8314969" y="1379128"/>
            <a:ext cx="69762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游标</a:t>
            </a:r>
          </a:p>
        </p:txBody>
      </p:sp>
      <p:sp>
        <p:nvSpPr>
          <p:cNvPr id="12" name="文本框 11">
            <a:hlinkClick r:id="" action="ppaction://noaction"/>
            <a:extLst>
              <a:ext uri="{FF2B5EF4-FFF2-40B4-BE49-F238E27FC236}">
                <a16:creationId xmlns:a16="http://schemas.microsoft.com/office/drawing/2014/main" id="{434003EC-243D-457F-A944-3C9706F6BB77}"/>
              </a:ext>
            </a:extLst>
          </p:cNvPr>
          <p:cNvSpPr txBox="1"/>
          <p:nvPr/>
        </p:nvSpPr>
        <p:spPr>
          <a:xfrm>
            <a:off x="8329723" y="2687659"/>
            <a:ext cx="69762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函数</a:t>
            </a:r>
          </a:p>
        </p:txBody>
      </p:sp>
      <p:sp>
        <p:nvSpPr>
          <p:cNvPr id="20" name="文本框 19">
            <a:hlinkClick r:id="" action="ppaction://noaction"/>
            <a:extLst>
              <a:ext uri="{FF2B5EF4-FFF2-40B4-BE49-F238E27FC236}">
                <a16:creationId xmlns:a16="http://schemas.microsoft.com/office/drawing/2014/main" id="{3122339D-CDC1-4187-945F-E2820B411B1E}"/>
              </a:ext>
            </a:extLst>
          </p:cNvPr>
          <p:cNvSpPr txBox="1"/>
          <p:nvPr/>
        </p:nvSpPr>
        <p:spPr>
          <a:xfrm>
            <a:off x="8399204" y="825491"/>
            <a:ext cx="1582484"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PL/SQL</a:t>
            </a:r>
            <a:r>
              <a:rPr lang="zh-CN" altLang="en-US" dirty="0"/>
              <a:t>简介</a:t>
            </a:r>
          </a:p>
        </p:txBody>
      </p:sp>
      <p:pic>
        <p:nvPicPr>
          <p:cNvPr id="19" name="图片 18">
            <a:extLst>
              <a:ext uri="{FF2B5EF4-FFF2-40B4-BE49-F238E27FC236}">
                <a16:creationId xmlns:a16="http://schemas.microsoft.com/office/drawing/2014/main" id="{A60D28A4-EE87-4BA5-A9E2-3A264076BE33}"/>
              </a:ext>
            </a:extLst>
          </p:cNvPr>
          <p:cNvPicPr>
            <a:picLocks noChangeAspect="1"/>
          </p:cNvPicPr>
          <p:nvPr/>
        </p:nvPicPr>
        <p:blipFill>
          <a:blip r:embed="rId2"/>
          <a:stretch>
            <a:fillRect/>
          </a:stretch>
        </p:blipFill>
        <p:spPr>
          <a:xfrm>
            <a:off x="7472756" y="2800412"/>
            <a:ext cx="744741" cy="522625"/>
          </a:xfrm>
          <a:prstGeom prst="rect">
            <a:avLst/>
          </a:prstGeom>
        </p:spPr>
      </p:pic>
      <p:pic>
        <p:nvPicPr>
          <p:cNvPr id="24" name="图片 23">
            <a:extLst>
              <a:ext uri="{FF2B5EF4-FFF2-40B4-BE49-F238E27FC236}">
                <a16:creationId xmlns:a16="http://schemas.microsoft.com/office/drawing/2014/main" id="{5771A011-7640-473D-A5CA-20DDFEDA18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77796">
            <a:off x="7980157" y="4988448"/>
            <a:ext cx="838095" cy="485714"/>
          </a:xfrm>
          <a:prstGeom prst="rect">
            <a:avLst/>
          </a:prstGeom>
        </p:spPr>
      </p:pic>
      <p:pic>
        <p:nvPicPr>
          <p:cNvPr id="27" name="图片 26">
            <a:extLst>
              <a:ext uri="{FF2B5EF4-FFF2-40B4-BE49-F238E27FC236}">
                <a16:creationId xmlns:a16="http://schemas.microsoft.com/office/drawing/2014/main" id="{83634BDA-C67B-4FF1-9365-279B4F06D3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639914">
            <a:off x="9796856" y="5205936"/>
            <a:ext cx="838095" cy="485714"/>
          </a:xfrm>
          <a:prstGeom prst="rect">
            <a:avLst/>
          </a:prstGeom>
        </p:spPr>
      </p:pic>
      <p:sp>
        <p:nvSpPr>
          <p:cNvPr id="46" name="文本框 45">
            <a:hlinkClick r:id="" action="ppaction://noaction"/>
            <a:extLst>
              <a:ext uri="{FF2B5EF4-FFF2-40B4-BE49-F238E27FC236}">
                <a16:creationId xmlns:a16="http://schemas.microsoft.com/office/drawing/2014/main" id="{1EFC7867-B96E-47FF-A686-9A8C84325DEF}"/>
              </a:ext>
            </a:extLst>
          </p:cNvPr>
          <p:cNvSpPr txBox="1"/>
          <p:nvPr/>
        </p:nvSpPr>
        <p:spPr>
          <a:xfrm>
            <a:off x="8314969" y="3373370"/>
            <a:ext cx="525381" cy="400110"/>
          </a:xfrm>
          <a:prstGeom prst="rect">
            <a:avLst/>
          </a:prstGeom>
          <a:noFill/>
        </p:spPr>
        <p:txBody>
          <a:bodyPr wrap="squar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包</a:t>
            </a:r>
          </a:p>
        </p:txBody>
      </p:sp>
      <p:sp>
        <p:nvSpPr>
          <p:cNvPr id="47" name="文本框 46">
            <a:hlinkClick r:id="" action="ppaction://noaction"/>
            <a:extLst>
              <a:ext uri="{FF2B5EF4-FFF2-40B4-BE49-F238E27FC236}">
                <a16:creationId xmlns:a16="http://schemas.microsoft.com/office/drawing/2014/main" id="{2ADED5DD-3369-4697-8BF6-FA3B3BD6DC6A}"/>
              </a:ext>
            </a:extLst>
          </p:cNvPr>
          <p:cNvSpPr txBox="1"/>
          <p:nvPr/>
        </p:nvSpPr>
        <p:spPr>
          <a:xfrm>
            <a:off x="8384441" y="4769507"/>
            <a:ext cx="95410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同义词</a:t>
            </a:r>
          </a:p>
        </p:txBody>
      </p:sp>
      <p:pic>
        <p:nvPicPr>
          <p:cNvPr id="9" name="图片 8">
            <a:extLst>
              <a:ext uri="{FF2B5EF4-FFF2-40B4-BE49-F238E27FC236}">
                <a16:creationId xmlns:a16="http://schemas.microsoft.com/office/drawing/2014/main" id="{FB5D1C5B-44E7-407E-A3E0-66B97DF9E3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1348" y="4107034"/>
            <a:ext cx="695454" cy="612000"/>
          </a:xfrm>
          <a:prstGeom prst="rect">
            <a:avLst/>
          </a:prstGeom>
        </p:spPr>
      </p:pic>
      <p:pic>
        <p:nvPicPr>
          <p:cNvPr id="13" name="图片 12">
            <a:extLst>
              <a:ext uri="{FF2B5EF4-FFF2-40B4-BE49-F238E27FC236}">
                <a16:creationId xmlns:a16="http://schemas.microsoft.com/office/drawing/2014/main" id="{34B89847-C32E-4477-8749-E9A07D1713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41075" y="4769507"/>
            <a:ext cx="816000" cy="612000"/>
          </a:xfrm>
          <a:prstGeom prst="rect">
            <a:avLst/>
          </a:prstGeom>
        </p:spPr>
      </p:pic>
      <p:pic>
        <p:nvPicPr>
          <p:cNvPr id="15" name="图片 14">
            <a:extLst>
              <a:ext uri="{FF2B5EF4-FFF2-40B4-BE49-F238E27FC236}">
                <a16:creationId xmlns:a16="http://schemas.microsoft.com/office/drawing/2014/main" id="{84F9AEDB-4914-4623-8FA0-B571FE447D2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38972" y="5431979"/>
            <a:ext cx="820206" cy="612000"/>
          </a:xfrm>
          <a:prstGeom prst="rect">
            <a:avLst/>
          </a:prstGeom>
        </p:spPr>
      </p:pic>
      <p:pic>
        <p:nvPicPr>
          <p:cNvPr id="25" name="图片 24">
            <a:extLst>
              <a:ext uri="{FF2B5EF4-FFF2-40B4-BE49-F238E27FC236}">
                <a16:creationId xmlns:a16="http://schemas.microsoft.com/office/drawing/2014/main" id="{883D7530-6D31-45E2-976A-E6DD3C39AA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94218" y="3444561"/>
            <a:ext cx="709715" cy="612000"/>
          </a:xfrm>
          <a:prstGeom prst="rect">
            <a:avLst/>
          </a:prstGeom>
        </p:spPr>
      </p:pic>
      <p:sp>
        <p:nvSpPr>
          <p:cNvPr id="42" name="文本框 41">
            <a:hlinkClick r:id="" action="ppaction://noaction"/>
            <a:extLst>
              <a:ext uri="{FF2B5EF4-FFF2-40B4-BE49-F238E27FC236}">
                <a16:creationId xmlns:a16="http://schemas.microsoft.com/office/drawing/2014/main" id="{E28C8FEB-0A95-4160-B192-AAAA663FE07E}"/>
              </a:ext>
            </a:extLst>
          </p:cNvPr>
          <p:cNvSpPr txBox="1"/>
          <p:nvPr/>
        </p:nvSpPr>
        <p:spPr>
          <a:xfrm>
            <a:off x="8288083" y="2008530"/>
            <a:ext cx="69762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过程</a:t>
            </a:r>
          </a:p>
        </p:txBody>
      </p:sp>
      <p:sp>
        <p:nvSpPr>
          <p:cNvPr id="43" name="文本框 42">
            <a:hlinkClick r:id="" action="ppaction://noaction"/>
            <a:extLst>
              <a:ext uri="{FF2B5EF4-FFF2-40B4-BE49-F238E27FC236}">
                <a16:creationId xmlns:a16="http://schemas.microsoft.com/office/drawing/2014/main" id="{37DB679A-44DF-46DE-A424-600084229973}"/>
              </a:ext>
            </a:extLst>
          </p:cNvPr>
          <p:cNvSpPr txBox="1"/>
          <p:nvPr/>
        </p:nvSpPr>
        <p:spPr>
          <a:xfrm>
            <a:off x="8384441" y="4112029"/>
            <a:ext cx="95410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触发器</a:t>
            </a:r>
          </a:p>
        </p:txBody>
      </p:sp>
      <p:sp>
        <p:nvSpPr>
          <p:cNvPr id="44" name="文本框 43">
            <a:hlinkClick r:id="" action="ppaction://noaction"/>
            <a:extLst>
              <a:ext uri="{FF2B5EF4-FFF2-40B4-BE49-F238E27FC236}">
                <a16:creationId xmlns:a16="http://schemas.microsoft.com/office/drawing/2014/main" id="{3786758D-2A24-423F-A56F-5BDCD4DA3BDC}"/>
              </a:ext>
            </a:extLst>
          </p:cNvPr>
          <p:cNvSpPr txBox="1"/>
          <p:nvPr/>
        </p:nvSpPr>
        <p:spPr>
          <a:xfrm>
            <a:off x="8431899" y="5476672"/>
            <a:ext cx="69762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t>序列</a:t>
            </a: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549275"/>
            <a:ext cx="946811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4.5.3 </a:t>
            </a:r>
            <a:r>
              <a:rPr lang="zh-CN" altLang="en-US" b="1" dirty="0"/>
              <a:t>包的调用</a:t>
            </a:r>
            <a:endParaRPr lang="zh-CN" altLang="zh-CN" b="1" dirty="0"/>
          </a:p>
          <a:p>
            <a:pPr indent="457200" latinLnBrk="1"/>
            <a:r>
              <a:rPr lang="zh-CN" altLang="en-US" dirty="0"/>
              <a:t>包的调用方式为：</a:t>
            </a:r>
          </a:p>
          <a:p>
            <a:pPr indent="457200" latinLnBrk="1"/>
            <a:r>
              <a:rPr lang="zh-CN" altLang="en-US" dirty="0"/>
              <a:t>包名．变量名</a:t>
            </a:r>
            <a:r>
              <a:rPr lang="en-US" altLang="zh-CN" dirty="0"/>
              <a:t>(</a:t>
            </a:r>
            <a:r>
              <a:rPr lang="zh-CN" altLang="en-US" dirty="0"/>
              <a:t>常量名</a:t>
            </a:r>
            <a:r>
              <a:rPr lang="en-US" altLang="zh-CN" dirty="0"/>
              <a:t>)</a:t>
            </a:r>
          </a:p>
          <a:p>
            <a:pPr indent="457200" latinLnBrk="1"/>
            <a:r>
              <a:rPr lang="zh-CN" altLang="en-US" dirty="0"/>
              <a:t>包名．游标名</a:t>
            </a:r>
          </a:p>
          <a:p>
            <a:pPr indent="457200" latinLnBrk="1"/>
            <a:r>
              <a:rPr lang="zh-CN" altLang="en-US" dirty="0"/>
              <a:t>包名．函数名</a:t>
            </a:r>
            <a:r>
              <a:rPr lang="en-US" altLang="zh-CN" dirty="0"/>
              <a:t>(</a:t>
            </a:r>
            <a:r>
              <a:rPr lang="zh-CN" altLang="en-US" dirty="0"/>
              <a:t>过程名</a:t>
            </a:r>
            <a:r>
              <a:rPr lang="en-US" altLang="zh-CN" dirty="0"/>
              <a:t>)</a:t>
            </a:r>
          </a:p>
          <a:p>
            <a:pPr indent="457200" latinLnBrk="1"/>
            <a:r>
              <a:rPr lang="zh-CN" altLang="en-US" dirty="0"/>
              <a:t>一旦包创建之后，便可以随时调用其中的内容。</a:t>
            </a:r>
          </a:p>
          <a:p>
            <a:pPr indent="457200" latinLnBrk="1"/>
            <a:r>
              <a:rPr lang="zh-CN" altLang="en-US" dirty="0"/>
              <a:t>对已定义好的包的调用示例。</a:t>
            </a:r>
          </a:p>
          <a:p>
            <a:pPr indent="457200" latinLnBrk="1"/>
            <a:r>
              <a:rPr lang="en-US" altLang="zh-CN" dirty="0"/>
              <a:t>SQL&gt;VARIABLE </a:t>
            </a:r>
            <a:r>
              <a:rPr lang="en-US" altLang="zh-CN" dirty="0" err="1"/>
              <a:t>man_num</a:t>
            </a:r>
            <a:r>
              <a:rPr lang="en-US" altLang="zh-CN" dirty="0"/>
              <a:t> NUMBER</a:t>
            </a:r>
          </a:p>
          <a:p>
            <a:pPr indent="457200" latinLnBrk="1"/>
            <a:r>
              <a:rPr lang="en-US" altLang="zh-CN" dirty="0"/>
              <a:t>SQL&gt;EXECUTE </a:t>
            </a:r>
            <a:r>
              <a:rPr lang="en-US" altLang="zh-CN" dirty="0" err="1"/>
              <a:t>man_num</a:t>
            </a:r>
            <a:r>
              <a:rPr lang="zh-CN" altLang="en-US" dirty="0"/>
              <a:t>：</a:t>
            </a:r>
            <a:r>
              <a:rPr lang="en-US" altLang="zh-CN" dirty="0"/>
              <a:t>=</a:t>
            </a:r>
            <a:r>
              <a:rPr lang="en-US" altLang="zh-CN" dirty="0" err="1"/>
              <a:t>my_package.F_count_num</a:t>
            </a:r>
            <a:r>
              <a:rPr lang="en-US" altLang="zh-CN" dirty="0"/>
              <a:t>('M')</a:t>
            </a:r>
          </a:p>
        </p:txBody>
      </p:sp>
    </p:spTree>
    <p:extLst>
      <p:ext uri="{BB962C8B-B14F-4D97-AF65-F5344CB8AC3E}">
        <p14:creationId xmlns:p14="http://schemas.microsoft.com/office/powerpoint/2010/main" val="66899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621052"/>
            <a:ext cx="946811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4.5.4 </a:t>
            </a:r>
            <a:r>
              <a:rPr lang="zh-CN" altLang="en-US" b="1" dirty="0"/>
              <a:t>删除包</a:t>
            </a:r>
            <a:endParaRPr lang="zh-CN" altLang="zh-CN" b="1" dirty="0"/>
          </a:p>
          <a:p>
            <a:pPr indent="457200" latinLnBrk="1"/>
            <a:r>
              <a:rPr lang="zh-CN" altLang="en-US" dirty="0"/>
              <a:t>与函数和过程一样，当一个包不再使用时，要从内存中删除它。例如：</a:t>
            </a:r>
          </a:p>
          <a:p>
            <a:pPr indent="457200" latinLnBrk="1"/>
            <a:r>
              <a:rPr lang="en-US" altLang="zh-CN" dirty="0"/>
              <a:t>DROP PACKAGE </a:t>
            </a:r>
            <a:r>
              <a:rPr lang="en-US" altLang="zh-CN" dirty="0" err="1"/>
              <a:t>my_package</a:t>
            </a:r>
            <a:endParaRPr lang="en-US" altLang="zh-CN" dirty="0"/>
          </a:p>
          <a:p>
            <a:pPr indent="457200" latinLnBrk="1"/>
            <a:r>
              <a:rPr lang="zh-CN" altLang="en-US" dirty="0"/>
              <a:t>当一个包已经过时，想重新定义时，也不必先删除再创建，同样只需在</a:t>
            </a:r>
            <a:r>
              <a:rPr lang="en-US" altLang="zh-CN" dirty="0"/>
              <a:t>CREATE</a:t>
            </a:r>
            <a:r>
              <a:rPr lang="zh-CN" altLang="en-US" dirty="0"/>
              <a:t>语句后面加上</a:t>
            </a:r>
            <a:r>
              <a:rPr lang="en-US" altLang="zh-CN" dirty="0"/>
              <a:t>OR REPLACE</a:t>
            </a:r>
            <a:r>
              <a:rPr lang="zh-CN" altLang="en-US" dirty="0"/>
              <a:t>关键字即可，如：</a:t>
            </a:r>
          </a:p>
          <a:p>
            <a:pPr indent="457200" latinLnBrk="1"/>
            <a:r>
              <a:rPr lang="en-US" altLang="zh-CN" dirty="0"/>
              <a:t>CREATE OR REPLACE PACKAGE </a:t>
            </a:r>
            <a:r>
              <a:rPr lang="en-US" altLang="zh-CN" dirty="0" err="1"/>
              <a:t>my_package</a:t>
            </a:r>
            <a:endParaRPr lang="en-US" altLang="zh-CN" dirty="0"/>
          </a:p>
        </p:txBody>
      </p:sp>
    </p:spTree>
    <p:extLst>
      <p:ext uri="{BB962C8B-B14F-4D97-AF65-F5344CB8AC3E}">
        <p14:creationId xmlns:p14="http://schemas.microsoft.com/office/powerpoint/2010/main" val="38270000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2031325" cy="830997"/>
          </a:xfrm>
          <a:prstGeom prst="rect">
            <a:avLst/>
          </a:prstGeom>
        </p:spPr>
        <p:txBody>
          <a:bodyPr wrap="none">
            <a:spAutoFit/>
          </a:bodyPr>
          <a:lstStyle/>
          <a:p>
            <a:r>
              <a:rPr lang="zh-CN" altLang="en-US" sz="4800" b="1"/>
              <a:t>触发器</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06</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143806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4.6.1 </a:t>
            </a:r>
            <a:r>
              <a:rPr lang="zh-CN" altLang="en-US" b="1" dirty="0"/>
              <a:t> 基本原理</a:t>
            </a:r>
            <a:endParaRPr lang="zh-CN" altLang="zh-CN" b="1" dirty="0"/>
          </a:p>
          <a:p>
            <a:pPr indent="457200" latinLnBrk="1"/>
            <a:r>
              <a:rPr lang="zh-CN" altLang="en-US" dirty="0"/>
              <a:t>触发器类似于过程、函数，其包括声明部分、异常处理部分，并且都有名称、都被存储在数据库中。但与普通的过程、函数不同的是：函数需要用户显式地调用才执行，而触发器则是当某些事件发生时，由</a:t>
            </a:r>
            <a:r>
              <a:rPr lang="en-US" altLang="zh-CN" dirty="0"/>
              <a:t>Oracle</a:t>
            </a:r>
            <a:r>
              <a:rPr lang="zh-CN" altLang="en-US" dirty="0"/>
              <a:t>自动执行，触发器的执行对用户来说是透明的。</a:t>
            </a:r>
          </a:p>
          <a:p>
            <a:pPr indent="457200" latinLnBrk="1"/>
            <a:r>
              <a:rPr lang="en-US" altLang="zh-CN" dirty="0"/>
              <a:t>1</a:t>
            </a:r>
            <a:r>
              <a:rPr lang="zh-CN" altLang="en-US" dirty="0"/>
              <a:t>．	触发器类型</a:t>
            </a:r>
          </a:p>
          <a:p>
            <a:pPr indent="457200" latinLnBrk="1"/>
            <a:r>
              <a:rPr lang="en-US" altLang="zh-CN" dirty="0"/>
              <a:t>2</a:t>
            </a:r>
            <a:r>
              <a:rPr lang="zh-CN" altLang="en-US" dirty="0"/>
              <a:t>．相关概念</a:t>
            </a:r>
            <a:endParaRPr lang="zh-CN" altLang="zh-CN" dirty="0"/>
          </a:p>
        </p:txBody>
      </p:sp>
    </p:spTree>
    <p:extLst>
      <p:ext uri="{BB962C8B-B14F-4D97-AF65-F5344CB8AC3E}">
        <p14:creationId xmlns:p14="http://schemas.microsoft.com/office/powerpoint/2010/main" val="4052319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4.6.2 </a:t>
            </a:r>
            <a:r>
              <a:rPr lang="zh-CN" altLang="en-US" b="1" dirty="0"/>
              <a:t>触发器的创建</a:t>
            </a:r>
            <a:endParaRPr lang="zh-CN" altLang="zh-CN" b="1" dirty="0"/>
          </a:p>
          <a:p>
            <a:pPr indent="457200" latinLnBrk="1"/>
            <a:r>
              <a:rPr lang="zh-CN" altLang="en-US" dirty="0"/>
              <a:t>创建触发器的语句是</a:t>
            </a:r>
            <a:r>
              <a:rPr lang="en-US" altLang="zh-CN" dirty="0"/>
              <a:t>CREATE TRIGGER</a:t>
            </a:r>
            <a:r>
              <a:rPr lang="zh-CN" altLang="en-US" dirty="0"/>
              <a:t>，其语法格式如下：</a:t>
            </a:r>
          </a:p>
          <a:p>
            <a:pPr indent="457200" latinLnBrk="1"/>
            <a:r>
              <a:rPr lang="en-US" altLang="zh-CN" dirty="0"/>
              <a:t>CREATE OR REPLACE TRIGGER&lt;</a:t>
            </a:r>
            <a:r>
              <a:rPr lang="zh-CN" altLang="en-US" dirty="0"/>
              <a:t>触发器名</a:t>
            </a:r>
            <a:r>
              <a:rPr lang="en-US" altLang="zh-CN" dirty="0"/>
              <a:t>&gt;</a:t>
            </a:r>
          </a:p>
          <a:p>
            <a:pPr indent="457200" latinLnBrk="1"/>
            <a:r>
              <a:rPr lang="zh-CN" altLang="en-US" dirty="0"/>
              <a:t>触发条件</a:t>
            </a:r>
          </a:p>
          <a:p>
            <a:pPr indent="457200" latinLnBrk="1"/>
            <a:r>
              <a:rPr lang="zh-CN" altLang="en-US" dirty="0"/>
              <a:t>触发体</a:t>
            </a:r>
          </a:p>
          <a:p>
            <a:pPr indent="457200" latinLnBrk="1"/>
            <a:endParaRPr lang="zh-CN" altLang="zh-CN" dirty="0"/>
          </a:p>
        </p:txBody>
      </p:sp>
    </p:spTree>
    <p:extLst>
      <p:ext uri="{BB962C8B-B14F-4D97-AF65-F5344CB8AC3E}">
        <p14:creationId xmlns:p14="http://schemas.microsoft.com/office/powerpoint/2010/main" val="35410264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4.6.3 </a:t>
            </a:r>
            <a:r>
              <a:rPr lang="zh-CN" altLang="en-US" b="1" dirty="0"/>
              <a:t>触发器的执行</a:t>
            </a:r>
            <a:endParaRPr lang="zh-CN" altLang="zh-CN" b="1" dirty="0"/>
          </a:p>
          <a:p>
            <a:pPr indent="457200" latinLnBrk="1"/>
            <a:r>
              <a:rPr lang="zh-CN" altLang="en-US" dirty="0"/>
              <a:t>当某些事件发生时，由</a:t>
            </a:r>
            <a:r>
              <a:rPr lang="en-US" altLang="zh-CN" dirty="0"/>
              <a:t>Oracle</a:t>
            </a:r>
            <a:r>
              <a:rPr lang="zh-CN" altLang="en-US" dirty="0"/>
              <a:t>自动执行触发器。对一张表上的触发器最好加以限制，否则会因为触发器过多而加重负载，影响性能。另外，最好将一张表的触发事件编写在一个触发体中，这也可以大大改善性能。</a:t>
            </a:r>
          </a:p>
          <a:p>
            <a:pPr indent="457200" latinLnBrk="1"/>
            <a:r>
              <a:rPr lang="zh-CN" altLang="en-US" dirty="0"/>
              <a:t>把与表</a:t>
            </a:r>
            <a:r>
              <a:rPr lang="en-US" altLang="zh-CN" dirty="0"/>
              <a:t>TEACHERS</a:t>
            </a:r>
            <a:r>
              <a:rPr lang="zh-CN" altLang="en-US" dirty="0"/>
              <a:t>有关的所有触发事件都放在触发器</a:t>
            </a:r>
            <a:r>
              <a:rPr lang="en-US" altLang="zh-CN" dirty="0"/>
              <a:t>my_trigger1</a:t>
            </a:r>
            <a:r>
              <a:rPr lang="zh-CN" altLang="en-US" dirty="0"/>
              <a:t>中。</a:t>
            </a:r>
          </a:p>
          <a:p>
            <a:pPr indent="457200" latinLnBrk="1"/>
            <a:r>
              <a:rPr lang="zh-CN" altLang="en-US" dirty="0"/>
              <a:t>    </a:t>
            </a:r>
            <a:r>
              <a:rPr lang="en-US" altLang="zh-CN" dirty="0"/>
              <a:t>CREATE TRIGGER my_trigger1</a:t>
            </a:r>
          </a:p>
          <a:p>
            <a:pPr indent="457200" latinLnBrk="1"/>
            <a:r>
              <a:rPr lang="en-US" altLang="zh-CN" dirty="0"/>
              <a:t>    	AFTER INSERT or UPDATE or DELETE on STUDENTS</a:t>
            </a:r>
          </a:p>
          <a:p>
            <a:pPr indent="457200" latinLnBrk="1"/>
            <a:r>
              <a:rPr lang="en-US" altLang="zh-CN" dirty="0"/>
              <a:t>    	FOR each row</a:t>
            </a:r>
            <a:r>
              <a:rPr lang="zh-CN" altLang="en-US" dirty="0"/>
              <a:t>；</a:t>
            </a:r>
          </a:p>
          <a:p>
            <a:pPr indent="457200" latinLnBrk="1"/>
            <a:r>
              <a:rPr lang="zh-CN" altLang="en-US" dirty="0"/>
              <a:t>    </a:t>
            </a:r>
            <a:r>
              <a:rPr lang="en-US" altLang="zh-CN" dirty="0"/>
              <a:t>DECLARE</a:t>
            </a:r>
          </a:p>
          <a:p>
            <a:pPr indent="457200" latinLnBrk="1"/>
            <a:r>
              <a:rPr lang="en-US" altLang="zh-CN" dirty="0"/>
              <a:t>    	info CHAR(10)</a:t>
            </a:r>
            <a:r>
              <a:rPr lang="zh-CN" altLang="en-US" dirty="0"/>
              <a:t>；</a:t>
            </a:r>
          </a:p>
          <a:p>
            <a:pPr indent="457200" latinLnBrk="1"/>
            <a:r>
              <a:rPr lang="zh-CN" altLang="en-US" dirty="0"/>
              <a:t>    </a:t>
            </a:r>
            <a:r>
              <a:rPr lang="en-US" altLang="zh-CN" dirty="0"/>
              <a:t>BEGIN</a:t>
            </a:r>
          </a:p>
          <a:p>
            <a:pPr indent="457200" latinLnBrk="1"/>
            <a:endParaRPr lang="zh-CN" altLang="zh-CN" dirty="0"/>
          </a:p>
        </p:txBody>
      </p:sp>
    </p:spTree>
    <p:extLst>
      <p:ext uri="{BB962C8B-B14F-4D97-AF65-F5344CB8AC3E}">
        <p14:creationId xmlns:p14="http://schemas.microsoft.com/office/powerpoint/2010/main" val="24529312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1332528"/>
            <a:ext cx="946811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	IF inserting THEN   --</a:t>
            </a:r>
            <a:r>
              <a:rPr lang="zh-CN" altLang="en-US"/>
              <a:t>如果进行插入操作</a:t>
            </a:r>
          </a:p>
          <a:p>
            <a:pPr indent="457200" latinLnBrk="1"/>
            <a:r>
              <a:rPr lang="zh-CN" altLang="en-US"/>
              <a:t>    		</a:t>
            </a:r>
            <a:r>
              <a:rPr lang="en-US" altLang="zh-CN"/>
              <a:t>info:='INSERT';</a:t>
            </a:r>
          </a:p>
          <a:p>
            <a:pPr indent="457200" latinLnBrk="1"/>
            <a:r>
              <a:rPr lang="en-US" altLang="zh-CN"/>
              <a:t>    	ELSIF updating THEN  --</a:t>
            </a:r>
            <a:r>
              <a:rPr lang="zh-CN" altLang="en-US"/>
              <a:t>如果进行修改操作</a:t>
            </a:r>
          </a:p>
          <a:p>
            <a:pPr indent="457200" latinLnBrk="1"/>
            <a:r>
              <a:rPr lang="zh-CN" altLang="en-US"/>
              <a:t>    		</a:t>
            </a:r>
            <a:r>
              <a:rPr lang="en-US" altLang="zh-CN"/>
              <a:t>info:='Update';</a:t>
            </a:r>
          </a:p>
          <a:p>
            <a:pPr indent="457200" latinLnBrk="1"/>
            <a:r>
              <a:rPr lang="en-US" altLang="zh-CN"/>
              <a:t>    	ELSE    --</a:t>
            </a:r>
            <a:r>
              <a:rPr lang="zh-CN" altLang="en-US"/>
              <a:t>如果进行删除操作</a:t>
            </a:r>
          </a:p>
          <a:p>
            <a:pPr indent="457200" latinLnBrk="1"/>
            <a:r>
              <a:rPr lang="zh-CN" altLang="en-US"/>
              <a:t>    		</a:t>
            </a:r>
            <a:r>
              <a:rPr lang="en-US" altLang="zh-CN"/>
              <a:t>info:='Delete';</a:t>
            </a:r>
          </a:p>
          <a:p>
            <a:pPr indent="457200" latinLnBrk="1"/>
            <a:r>
              <a:rPr lang="en-US" altLang="zh-CN"/>
              <a:t>    	END IF;</a:t>
            </a:r>
          </a:p>
          <a:p>
            <a:pPr indent="457200" latinLnBrk="1"/>
            <a:r>
              <a:rPr lang="en-US" altLang="zh-CN"/>
              <a:t>    	INSERT INTO SQL_INFO VALUES(info); --</a:t>
            </a:r>
            <a:r>
              <a:rPr lang="zh-CN" altLang="en-US"/>
              <a:t>记录这次操作信息</a:t>
            </a:r>
          </a:p>
          <a:p>
            <a:pPr indent="457200" latinLnBrk="1"/>
            <a:r>
              <a:rPr lang="zh-CN" altLang="en-US"/>
              <a:t>    </a:t>
            </a:r>
            <a:r>
              <a:rPr lang="en-US" altLang="zh-CN"/>
              <a:t>END my_trigger1;</a:t>
            </a:r>
            <a:endParaRPr lang="en-US" altLang="zh-CN" dirty="0"/>
          </a:p>
        </p:txBody>
      </p:sp>
    </p:spTree>
    <p:extLst>
      <p:ext uri="{BB962C8B-B14F-4D97-AF65-F5344CB8AC3E}">
        <p14:creationId xmlns:p14="http://schemas.microsoft.com/office/powerpoint/2010/main" val="27028941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4.6.4 </a:t>
            </a:r>
            <a:r>
              <a:rPr lang="zh-CN" altLang="en-US" b="1" dirty="0"/>
              <a:t>触发器的删除</a:t>
            </a:r>
            <a:endParaRPr lang="zh-CN" altLang="zh-CN" b="1" dirty="0"/>
          </a:p>
          <a:p>
            <a:pPr indent="457200" latinLnBrk="1"/>
            <a:r>
              <a:rPr lang="zh-CN" altLang="en-US" dirty="0"/>
              <a:t>当一个触发器不再使用时，要从内存中删除它。例如：</a:t>
            </a:r>
          </a:p>
          <a:p>
            <a:pPr indent="457200" latinLnBrk="1"/>
            <a:r>
              <a:rPr lang="en-US" altLang="zh-CN" dirty="0"/>
              <a:t>DROP TRIGGER </a:t>
            </a:r>
            <a:r>
              <a:rPr lang="en-US" altLang="zh-CN" dirty="0" err="1"/>
              <a:t>my_trigger</a:t>
            </a:r>
            <a:r>
              <a:rPr lang="en-US" altLang="zh-CN" dirty="0"/>
              <a:t>;</a:t>
            </a:r>
          </a:p>
          <a:p>
            <a:pPr indent="457200" latinLnBrk="1"/>
            <a:r>
              <a:rPr lang="zh-CN" altLang="en-US" dirty="0"/>
              <a:t>当一个触发器已经过时，想重新定义时，不必先删除再创建，同样只需在</a:t>
            </a:r>
            <a:r>
              <a:rPr lang="en-US" altLang="zh-CN" dirty="0"/>
              <a:t>CREATE</a:t>
            </a:r>
            <a:r>
              <a:rPr lang="zh-CN" altLang="en-US" dirty="0"/>
              <a:t>语句后面加上</a:t>
            </a:r>
            <a:r>
              <a:rPr lang="en-US" altLang="zh-CN" dirty="0"/>
              <a:t>OR REPLACE</a:t>
            </a:r>
            <a:r>
              <a:rPr lang="zh-CN" altLang="en-US" dirty="0"/>
              <a:t>关键字即可。如：</a:t>
            </a:r>
          </a:p>
          <a:p>
            <a:pPr indent="457200" latinLnBrk="1"/>
            <a:r>
              <a:rPr lang="en-US" altLang="zh-CN" dirty="0"/>
              <a:t>CREATE OR REPLACE TRIGGER </a:t>
            </a:r>
            <a:r>
              <a:rPr lang="en-US" altLang="zh-CN" dirty="0" err="1"/>
              <a:t>my_trigger</a:t>
            </a:r>
            <a:r>
              <a:rPr lang="en-US" altLang="zh-CN" dirty="0"/>
              <a:t>;</a:t>
            </a:r>
          </a:p>
          <a:p>
            <a:pPr indent="457200" latinLnBrk="1"/>
            <a:endParaRPr lang="zh-CN" altLang="zh-CN" dirty="0"/>
          </a:p>
        </p:txBody>
      </p:sp>
    </p:spTree>
    <p:extLst>
      <p:ext uri="{BB962C8B-B14F-4D97-AF65-F5344CB8AC3E}">
        <p14:creationId xmlns:p14="http://schemas.microsoft.com/office/powerpoint/2010/main" val="27537500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2031325" cy="830997"/>
          </a:xfrm>
          <a:prstGeom prst="rect">
            <a:avLst/>
          </a:prstGeom>
        </p:spPr>
        <p:txBody>
          <a:bodyPr wrap="none">
            <a:spAutoFit/>
          </a:bodyPr>
          <a:lstStyle/>
          <a:p>
            <a:r>
              <a:rPr lang="zh-CN" altLang="en-US" sz="4800" b="1"/>
              <a:t>同义词</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07</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0941445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549275"/>
            <a:ext cx="946811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4.7.1 </a:t>
            </a:r>
            <a:r>
              <a:rPr lang="zh-CN" altLang="en-US" b="1" dirty="0"/>
              <a:t> 同义词的创建</a:t>
            </a:r>
            <a:endParaRPr lang="zh-CN" altLang="zh-CN" b="1" dirty="0"/>
          </a:p>
          <a:p>
            <a:pPr indent="457200" latinLnBrk="1"/>
            <a:r>
              <a:rPr lang="zh-CN" altLang="en-US" dirty="0"/>
              <a:t>同义词分为私有同义词和公有同义词，其中私有同义词也称为方案同义词，只能被创建它的用户所拥有，该用户可以控制其他用户是否有权使用该同义词。公有同义词被用户组</a:t>
            </a:r>
            <a:r>
              <a:rPr lang="en-US" altLang="zh-CN" dirty="0"/>
              <a:t>PUBLIC</a:t>
            </a:r>
            <a:r>
              <a:rPr lang="zh-CN" altLang="en-US" dirty="0"/>
              <a:t>拥有，数据库所有用户都可以使用公有同义词。</a:t>
            </a:r>
          </a:p>
          <a:p>
            <a:pPr indent="457200" latinLnBrk="1"/>
            <a:r>
              <a:rPr lang="zh-CN" altLang="en-US" dirty="0"/>
              <a:t>具有</a:t>
            </a:r>
            <a:r>
              <a:rPr lang="en-US" altLang="zh-CN" dirty="0"/>
              <a:t>CREATE SYNONYM</a:t>
            </a:r>
            <a:r>
              <a:rPr lang="zh-CN" altLang="en-US" dirty="0"/>
              <a:t>的系统权限的用户可以创建私有同义词，其语法格式为：</a:t>
            </a:r>
          </a:p>
          <a:p>
            <a:pPr indent="457200" latinLnBrk="1"/>
            <a:r>
              <a:rPr lang="en-US" altLang="zh-CN" dirty="0"/>
              <a:t>CREATE [OR REPLACE] SYNONYM </a:t>
            </a:r>
            <a:r>
              <a:rPr lang="en-US" altLang="zh-CN" dirty="0" err="1"/>
              <a:t>synonym_name</a:t>
            </a:r>
            <a:endParaRPr lang="en-US" altLang="zh-CN" dirty="0"/>
          </a:p>
          <a:p>
            <a:pPr indent="457200" latinLnBrk="1"/>
            <a:r>
              <a:rPr lang="en-US" altLang="zh-CN" dirty="0"/>
              <a:t>FOR </a:t>
            </a:r>
            <a:r>
              <a:rPr lang="en-US" altLang="zh-CN" dirty="0" err="1"/>
              <a:t>object_name</a:t>
            </a:r>
            <a:r>
              <a:rPr lang="en-US" altLang="zh-CN" dirty="0"/>
              <a:t>;</a:t>
            </a:r>
          </a:p>
          <a:p>
            <a:pPr indent="457200" latinLnBrk="1"/>
            <a:r>
              <a:rPr lang="zh-CN" altLang="en-US" dirty="0"/>
              <a:t>默认情况下，</a:t>
            </a:r>
            <a:r>
              <a:rPr lang="en-US" altLang="zh-CN" dirty="0"/>
              <a:t>SCOTT</a:t>
            </a:r>
            <a:r>
              <a:rPr lang="zh-CN" altLang="en-US" dirty="0"/>
              <a:t>用户没有</a:t>
            </a:r>
            <a:r>
              <a:rPr lang="en-US" altLang="zh-CN" dirty="0"/>
              <a:t>CREATE SYNONYM</a:t>
            </a:r>
            <a:r>
              <a:rPr lang="zh-CN" altLang="en-US" dirty="0"/>
              <a:t>的权限，而</a:t>
            </a:r>
            <a:r>
              <a:rPr lang="en-US" altLang="zh-CN" dirty="0"/>
              <a:t>HR</a:t>
            </a:r>
            <a:r>
              <a:rPr lang="zh-CN" altLang="en-US" dirty="0"/>
              <a:t>用户有。</a:t>
            </a:r>
          </a:p>
          <a:p>
            <a:pPr indent="457200" latinLnBrk="1"/>
            <a:endParaRPr lang="zh-CN" altLang="zh-CN" dirty="0"/>
          </a:p>
        </p:txBody>
      </p:sp>
    </p:spTree>
    <p:extLst>
      <p:ext uri="{BB962C8B-B14F-4D97-AF65-F5344CB8AC3E}">
        <p14:creationId xmlns:p14="http://schemas.microsoft.com/office/powerpoint/2010/main" val="382667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5109091" cy="830997"/>
          </a:xfrm>
          <a:prstGeom prst="rect">
            <a:avLst/>
          </a:prstGeom>
        </p:spPr>
        <p:txBody>
          <a:bodyPr wrap="none">
            <a:spAutoFit/>
          </a:bodyPr>
          <a:lstStyle/>
          <a:p>
            <a:r>
              <a:rPr lang="zh-CN" altLang="en-US" sz="4800" b="1"/>
              <a:t>数据库的基本概念</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1291146"/>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a:t>具有</a:t>
            </a:r>
            <a:r>
              <a:rPr lang="en-US" altLang="zh-CN"/>
              <a:t>CREATE PUBLIC SYNONYM</a:t>
            </a:r>
            <a:r>
              <a:rPr lang="zh-CN" altLang="en-US"/>
              <a:t>的系统权限的用户可以创建公有同义词，其语法格式为：</a:t>
            </a:r>
          </a:p>
          <a:p>
            <a:pPr indent="457200" latinLnBrk="1"/>
            <a:r>
              <a:rPr lang="en-US" altLang="zh-CN"/>
              <a:t>CREATE [OR REPLACE] PUBLIC SYNONYM synonym_name</a:t>
            </a:r>
          </a:p>
          <a:p>
            <a:pPr indent="457200" latinLnBrk="1"/>
            <a:r>
              <a:rPr lang="en-US" altLang="zh-CN"/>
              <a:t>FOR object_name;</a:t>
            </a:r>
          </a:p>
          <a:p>
            <a:pPr indent="457200" latinLnBrk="1"/>
            <a:r>
              <a:rPr lang="zh-CN" altLang="en-US"/>
              <a:t>默认情况下，</a:t>
            </a:r>
            <a:r>
              <a:rPr lang="en-US" altLang="zh-CN"/>
              <a:t>SCOTT</a:t>
            </a:r>
            <a:r>
              <a:rPr lang="zh-CN" altLang="en-US"/>
              <a:t>用户和</a:t>
            </a:r>
            <a:r>
              <a:rPr lang="en-US" altLang="zh-CN"/>
              <a:t>HR</a:t>
            </a:r>
            <a:r>
              <a:rPr lang="zh-CN" altLang="en-US"/>
              <a:t>用户都没有</a:t>
            </a:r>
            <a:r>
              <a:rPr lang="en-US" altLang="zh-CN"/>
              <a:t>CREATE PUBLIC SYNONYM</a:t>
            </a:r>
            <a:r>
              <a:rPr lang="zh-CN" altLang="en-US"/>
              <a:t>的权限。</a:t>
            </a:r>
          </a:p>
          <a:p>
            <a:pPr indent="457200" latinLnBrk="1"/>
            <a:r>
              <a:rPr lang="zh-CN" altLang="en-US"/>
              <a:t>可以创建同义词的对象包括：表、视图、同义词、序列、存储过程、函数、包、对象等。</a:t>
            </a:r>
            <a:endParaRPr lang="zh-CN" altLang="en-US" dirty="0"/>
          </a:p>
        </p:txBody>
      </p:sp>
    </p:spTree>
    <p:extLst>
      <p:ext uri="{BB962C8B-B14F-4D97-AF65-F5344CB8AC3E}">
        <p14:creationId xmlns:p14="http://schemas.microsoft.com/office/powerpoint/2010/main" val="24378878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4.7.2 </a:t>
            </a:r>
            <a:r>
              <a:rPr lang="zh-CN" altLang="en-US" b="1" dirty="0"/>
              <a:t>同义词的使用</a:t>
            </a:r>
            <a:endParaRPr lang="zh-CN" altLang="zh-CN" b="1" dirty="0"/>
          </a:p>
          <a:p>
            <a:pPr indent="457200" latinLnBrk="1"/>
            <a:r>
              <a:rPr lang="zh-CN" altLang="en-US" dirty="0"/>
              <a:t>方案用户可以使用自己的私有同义词，而其他用户不能使用私有同义词，除非在方案同义词前面加上方案对象名来访问其他方案中的对象。</a:t>
            </a:r>
          </a:p>
          <a:p>
            <a:pPr indent="457200" latinLnBrk="1"/>
            <a:r>
              <a:rPr lang="zh-CN" altLang="en-US" dirty="0"/>
              <a:t>通过在自己的方案中创建指向其他方案中对象的私有同义词，在被授予了访问该对象的对象权限后，就可以按对象权限访问该对象。</a:t>
            </a:r>
          </a:p>
          <a:p>
            <a:pPr indent="457200" latinLnBrk="1"/>
            <a:r>
              <a:rPr lang="zh-CN" altLang="en-US" dirty="0"/>
              <a:t>如果使用公有同义词访问其他方案中的对象，就不需要在该公有同义词前面添加方案名。但是，如果用户没有被授予相应的对象权限，仍然不能使用该公用同义词。</a:t>
            </a:r>
          </a:p>
          <a:p>
            <a:pPr indent="457200" latinLnBrk="1"/>
            <a:r>
              <a:rPr lang="zh-CN" altLang="en-US" dirty="0"/>
              <a:t>利用同义词可以实现对数据库对象的操作。</a:t>
            </a:r>
          </a:p>
          <a:p>
            <a:pPr indent="457200" latinLnBrk="1"/>
            <a:r>
              <a:rPr lang="en-US" altLang="zh-CN" dirty="0"/>
              <a:t>UPDATE scott_syn_1 SET </a:t>
            </a:r>
            <a:r>
              <a:rPr lang="en-US" altLang="zh-CN" dirty="0" err="1"/>
              <a:t>ename</a:t>
            </a:r>
            <a:r>
              <a:rPr lang="en-US" altLang="zh-CN" dirty="0"/>
              <a:t>='</a:t>
            </a:r>
            <a:r>
              <a:rPr lang="en-US" altLang="zh-CN" dirty="0" err="1"/>
              <a:t>yhy</a:t>
            </a:r>
            <a:r>
              <a:rPr lang="en-US" altLang="zh-CN" dirty="0"/>
              <a:t>'</a:t>
            </a:r>
          </a:p>
          <a:p>
            <a:pPr indent="457200" latinLnBrk="1"/>
            <a:r>
              <a:rPr lang="en-US" altLang="zh-CN" dirty="0"/>
              <a:t>WHERE </a:t>
            </a:r>
            <a:r>
              <a:rPr lang="en-US" altLang="zh-CN" dirty="0" err="1"/>
              <a:t>empno</a:t>
            </a:r>
            <a:r>
              <a:rPr lang="en-US" altLang="zh-CN" dirty="0"/>
              <a:t>=7884;</a:t>
            </a:r>
          </a:p>
          <a:p>
            <a:pPr indent="457200" latinLnBrk="1"/>
            <a:endParaRPr lang="zh-CN" altLang="zh-CN" dirty="0"/>
          </a:p>
        </p:txBody>
      </p:sp>
    </p:spTree>
    <p:extLst>
      <p:ext uri="{BB962C8B-B14F-4D97-AF65-F5344CB8AC3E}">
        <p14:creationId xmlns:p14="http://schemas.microsoft.com/office/powerpoint/2010/main" val="27573558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4.7.3 </a:t>
            </a:r>
            <a:r>
              <a:rPr lang="zh-CN" altLang="en-US" b="1" dirty="0"/>
              <a:t>同义词的删除</a:t>
            </a:r>
            <a:endParaRPr lang="zh-CN" altLang="zh-CN" b="1" dirty="0"/>
          </a:p>
          <a:p>
            <a:pPr indent="457200" latinLnBrk="1"/>
            <a:r>
              <a:rPr lang="zh-CN" altLang="en-US" dirty="0"/>
              <a:t>当基础对象的名称或位置被修改以后，之前的同义词就可以删除。删除同义词后，同义词的基础对象不会受到任何影响，但是所有引用该同义词的对象将失效。</a:t>
            </a:r>
          </a:p>
          <a:p>
            <a:pPr indent="457200" latinLnBrk="1"/>
            <a:r>
              <a:rPr lang="zh-CN" altLang="en-US" dirty="0"/>
              <a:t>使用</a:t>
            </a:r>
            <a:r>
              <a:rPr lang="en-US" altLang="zh-CN" dirty="0"/>
              <a:t>DROP SYNONYM</a:t>
            </a:r>
            <a:r>
              <a:rPr lang="zh-CN" altLang="en-US" dirty="0"/>
              <a:t>语句来删除同义词，其语法格式为：</a:t>
            </a:r>
          </a:p>
          <a:p>
            <a:pPr indent="457200" latinLnBrk="1"/>
            <a:r>
              <a:rPr lang="en-US" altLang="zh-CN" dirty="0"/>
              <a:t>DROP [PUBLIC] SYNONYM </a:t>
            </a:r>
            <a:r>
              <a:rPr lang="en-US" altLang="zh-CN" dirty="0" err="1"/>
              <a:t>synonym_name</a:t>
            </a:r>
            <a:r>
              <a:rPr lang="en-US" altLang="zh-CN" dirty="0"/>
              <a:t>;</a:t>
            </a:r>
          </a:p>
          <a:p>
            <a:pPr indent="457200" latinLnBrk="1"/>
            <a:endParaRPr lang="zh-CN" altLang="zh-CN" dirty="0"/>
          </a:p>
        </p:txBody>
      </p:sp>
    </p:spTree>
    <p:extLst>
      <p:ext uri="{BB962C8B-B14F-4D97-AF65-F5344CB8AC3E}">
        <p14:creationId xmlns:p14="http://schemas.microsoft.com/office/powerpoint/2010/main" val="20526365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4.7.4 </a:t>
            </a:r>
            <a:r>
              <a:rPr lang="zh-CN" altLang="en-US" b="1" dirty="0"/>
              <a:t>同义词的查看</a:t>
            </a:r>
            <a:endParaRPr lang="zh-CN" altLang="zh-CN" b="1" dirty="0"/>
          </a:p>
          <a:p>
            <a:pPr indent="457200" latinLnBrk="1"/>
            <a:endParaRPr lang="en-US" altLang="zh-CN" dirty="0"/>
          </a:p>
          <a:p>
            <a:pPr indent="457200" latinLnBrk="1"/>
            <a:r>
              <a:rPr lang="zh-CN" altLang="en-US" dirty="0"/>
              <a:t>可以使用数据字典视图查看同义词信息：</a:t>
            </a:r>
          </a:p>
          <a:p>
            <a:pPr marL="342900" indent="-342900" latinLnBrk="1">
              <a:buFont typeface="Wingdings" panose="05000000000000000000" pitchFamily="2" charset="2"/>
              <a:buChar char="u"/>
            </a:pPr>
            <a:r>
              <a:rPr lang="en-US" altLang="zh-CN" dirty="0"/>
              <a:t>DBA_SYNONYMS</a:t>
            </a:r>
            <a:r>
              <a:rPr lang="zh-CN" altLang="en-US" dirty="0"/>
              <a:t>，</a:t>
            </a:r>
            <a:r>
              <a:rPr lang="en-US" altLang="zh-CN" dirty="0"/>
              <a:t>ALL_SYNONYMS</a:t>
            </a:r>
            <a:r>
              <a:rPr lang="zh-CN" altLang="en-US" dirty="0"/>
              <a:t>，</a:t>
            </a:r>
            <a:r>
              <a:rPr lang="en-US" altLang="zh-CN" dirty="0"/>
              <a:t>USER_SYNONYMS</a:t>
            </a:r>
            <a:r>
              <a:rPr lang="zh-CN" altLang="en-US" dirty="0"/>
              <a:t>：包含同义词信息；</a:t>
            </a:r>
          </a:p>
          <a:p>
            <a:pPr marL="342900" indent="-342900" latinLnBrk="1">
              <a:buFont typeface="Wingdings" panose="05000000000000000000" pitchFamily="2" charset="2"/>
              <a:buChar char="u"/>
            </a:pPr>
            <a:r>
              <a:rPr lang="en-US" altLang="zh-CN" dirty="0"/>
              <a:t>DBA_DB_LINK</a:t>
            </a:r>
            <a:r>
              <a:rPr lang="zh-CN" altLang="en-US" dirty="0"/>
              <a:t>，</a:t>
            </a:r>
            <a:r>
              <a:rPr lang="en-US" altLang="zh-CN" dirty="0"/>
              <a:t>ALL_DB_LINK</a:t>
            </a:r>
            <a:r>
              <a:rPr lang="zh-CN" altLang="en-US" dirty="0"/>
              <a:t>，</a:t>
            </a:r>
            <a:r>
              <a:rPr lang="en-US" altLang="zh-CN" dirty="0"/>
              <a:t>USER_DB_LINK</a:t>
            </a:r>
            <a:r>
              <a:rPr lang="zh-CN" altLang="en-US" dirty="0"/>
              <a:t>：包含数据库链接信息。</a:t>
            </a:r>
          </a:p>
          <a:p>
            <a:pPr indent="457200" latinLnBrk="1"/>
            <a:endParaRPr lang="zh-CN" altLang="zh-CN" dirty="0"/>
          </a:p>
        </p:txBody>
      </p:sp>
    </p:spTree>
    <p:extLst>
      <p:ext uri="{BB962C8B-B14F-4D97-AF65-F5344CB8AC3E}">
        <p14:creationId xmlns:p14="http://schemas.microsoft.com/office/powerpoint/2010/main" val="27770840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1598515" cy="830997"/>
          </a:xfrm>
          <a:prstGeom prst="rect">
            <a:avLst/>
          </a:prstGeom>
        </p:spPr>
        <p:txBody>
          <a:bodyPr wrap="none">
            <a:spAutoFit/>
          </a:bodyPr>
          <a:lstStyle/>
          <a:p>
            <a:r>
              <a:rPr lang="zh-CN" altLang="en-US" sz="4800" b="1"/>
              <a:t> 序列</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08</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2410693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4.8.1 </a:t>
            </a:r>
            <a:r>
              <a:rPr lang="zh-CN" altLang="en-US" b="1" dirty="0"/>
              <a:t>序列的创建</a:t>
            </a:r>
            <a:endParaRPr lang="zh-CN" altLang="zh-CN" b="1" dirty="0"/>
          </a:p>
          <a:p>
            <a:pPr indent="457200" latinLnBrk="1"/>
            <a:r>
              <a:rPr lang="zh-CN" altLang="en-US" dirty="0"/>
              <a:t>具有</a:t>
            </a:r>
            <a:r>
              <a:rPr lang="en-US" altLang="zh-CN" dirty="0"/>
              <a:t>CREATE SEQUENCE</a:t>
            </a:r>
            <a:r>
              <a:rPr lang="zh-CN" altLang="en-US" dirty="0"/>
              <a:t>系统权限的用户可以创建序列，其语法格式为：</a:t>
            </a:r>
          </a:p>
          <a:p>
            <a:pPr indent="457200" latinLnBrk="1"/>
            <a:r>
              <a:rPr lang="en-US" altLang="zh-CN" dirty="0"/>
              <a:t>CREATE SEQUENCE </a:t>
            </a:r>
            <a:r>
              <a:rPr lang="en-US" altLang="zh-CN" dirty="0" err="1"/>
              <a:t>sequence</a:t>
            </a:r>
            <a:endParaRPr lang="en-US" altLang="zh-CN" dirty="0"/>
          </a:p>
          <a:p>
            <a:pPr indent="457200" latinLnBrk="1"/>
            <a:r>
              <a:rPr lang="en-US" altLang="zh-CN" dirty="0"/>
              <a:t>[INCREMENT BY n]   </a:t>
            </a:r>
          </a:p>
          <a:p>
            <a:pPr indent="457200" latinLnBrk="1"/>
            <a:r>
              <a:rPr lang="en-US" altLang="zh-CN" dirty="0"/>
              <a:t>[START WITH n]    </a:t>
            </a:r>
          </a:p>
          <a:p>
            <a:pPr indent="457200" latinLnBrk="1"/>
            <a:r>
              <a:rPr lang="en-US" altLang="zh-CN" dirty="0"/>
              <a:t>[MAXVALUE n | NOMAXVALUE]  </a:t>
            </a:r>
          </a:p>
          <a:p>
            <a:pPr indent="457200" latinLnBrk="1"/>
            <a:r>
              <a:rPr lang="en-US" altLang="zh-CN" dirty="0"/>
              <a:t>[MINVALUE n | NOMINVALUE]  </a:t>
            </a:r>
          </a:p>
          <a:p>
            <a:pPr indent="457200" latinLnBrk="1"/>
            <a:r>
              <a:rPr lang="en-US" altLang="zh-CN" dirty="0"/>
              <a:t>[CYCLE | NOCYCLE]         </a:t>
            </a:r>
          </a:p>
          <a:p>
            <a:pPr indent="457200" latinLnBrk="1"/>
            <a:r>
              <a:rPr lang="en-US" altLang="zh-CN" dirty="0"/>
              <a:t>[CACHE n | NOCACHE];</a:t>
            </a:r>
          </a:p>
          <a:p>
            <a:pPr indent="457200" latinLnBrk="1"/>
            <a:endParaRPr lang="zh-CN" altLang="zh-CN" dirty="0"/>
          </a:p>
        </p:txBody>
      </p:sp>
    </p:spTree>
    <p:extLst>
      <p:ext uri="{BB962C8B-B14F-4D97-AF65-F5344CB8AC3E}">
        <p14:creationId xmlns:p14="http://schemas.microsoft.com/office/powerpoint/2010/main" val="23308353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603960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4.8.2 </a:t>
            </a:r>
            <a:r>
              <a:rPr lang="zh-CN" altLang="en-US" b="1" dirty="0"/>
              <a:t>序列的使用</a:t>
            </a:r>
            <a:endParaRPr lang="zh-CN" altLang="zh-CN" b="1" dirty="0"/>
          </a:p>
          <a:p>
            <a:pPr indent="457200" latinLnBrk="1"/>
            <a:r>
              <a:rPr lang="zh-CN" altLang="en-US" dirty="0"/>
              <a:t>在引用序列时，可以使用序列的</a:t>
            </a:r>
            <a:r>
              <a:rPr lang="en-US" altLang="zh-CN" dirty="0"/>
              <a:t>NEXTVAL</a:t>
            </a:r>
            <a:r>
              <a:rPr lang="zh-CN" altLang="en-US" dirty="0"/>
              <a:t>与</a:t>
            </a:r>
            <a:r>
              <a:rPr lang="en-US" altLang="zh-CN" dirty="0"/>
              <a:t>CURRVAL</a:t>
            </a:r>
            <a:r>
              <a:rPr lang="zh-CN" altLang="en-US" dirty="0"/>
              <a:t>两个伪列。其中，</a:t>
            </a:r>
            <a:r>
              <a:rPr lang="en-US" altLang="zh-CN" dirty="0"/>
              <a:t>NEXTVAL</a:t>
            </a:r>
            <a:r>
              <a:rPr lang="zh-CN" altLang="en-US" dirty="0"/>
              <a:t>伪列返回序列生成器的下一个值，</a:t>
            </a:r>
            <a:r>
              <a:rPr lang="en-US" altLang="zh-CN" dirty="0"/>
              <a:t>CURRVAL</a:t>
            </a:r>
            <a:r>
              <a:rPr lang="zh-CN" altLang="en-US" dirty="0"/>
              <a:t>返回序列的当前值。</a:t>
            </a:r>
          </a:p>
          <a:p>
            <a:pPr indent="457200" latinLnBrk="1"/>
            <a:r>
              <a:rPr lang="zh-CN" altLang="en-US" dirty="0"/>
              <a:t>序列值可以应用于查询的选择列表、</a:t>
            </a:r>
            <a:r>
              <a:rPr lang="en-US" altLang="zh-CN" dirty="0"/>
              <a:t>INSERT</a:t>
            </a:r>
            <a:r>
              <a:rPr lang="zh-CN" altLang="en-US" dirty="0"/>
              <a:t>语句的</a:t>
            </a:r>
            <a:r>
              <a:rPr lang="en-US" altLang="zh-CN" dirty="0"/>
              <a:t>VALUES</a:t>
            </a:r>
            <a:r>
              <a:rPr lang="zh-CN" altLang="en-US" dirty="0"/>
              <a:t>子句、</a:t>
            </a:r>
            <a:r>
              <a:rPr lang="en-US" altLang="zh-CN" dirty="0"/>
              <a:t>UPDATE</a:t>
            </a:r>
            <a:r>
              <a:rPr lang="zh-CN" altLang="en-US" dirty="0"/>
              <a:t>语句的</a:t>
            </a:r>
            <a:r>
              <a:rPr lang="en-US" altLang="zh-CN" dirty="0"/>
              <a:t>SET</a:t>
            </a:r>
            <a:r>
              <a:rPr lang="zh-CN" altLang="en-US" dirty="0"/>
              <a:t>子句、触发器中等，但不能应用在</a:t>
            </a:r>
            <a:r>
              <a:rPr lang="en-US" altLang="zh-CN" dirty="0"/>
              <a:t>WHERE</a:t>
            </a:r>
            <a:r>
              <a:rPr lang="zh-CN" altLang="en-US" dirty="0"/>
              <a:t>子句或</a:t>
            </a:r>
            <a:r>
              <a:rPr lang="en-US" altLang="zh-CN" dirty="0"/>
              <a:t>PL/SQL</a:t>
            </a:r>
            <a:r>
              <a:rPr lang="zh-CN" altLang="en-US" dirty="0"/>
              <a:t>过程性语句中。</a:t>
            </a:r>
          </a:p>
          <a:p>
            <a:pPr indent="457200" latinLnBrk="1"/>
            <a:r>
              <a:rPr lang="zh-CN" altLang="en-US" dirty="0"/>
              <a:t>创建触发器</a:t>
            </a:r>
            <a:r>
              <a:rPr lang="en-US" altLang="zh-CN" dirty="0" err="1"/>
              <a:t>BBS_USER_TRIGGER.sql</a:t>
            </a:r>
            <a:r>
              <a:rPr lang="zh-CN" altLang="en-US" dirty="0"/>
              <a:t>。</a:t>
            </a:r>
          </a:p>
          <a:p>
            <a:pPr indent="457200" latinLnBrk="1"/>
            <a:r>
              <a:rPr lang="en-US" altLang="zh-CN" dirty="0"/>
              <a:t>CREATE OR REPLACE TRIGGER BBS_USERS_TRIGGER</a:t>
            </a:r>
          </a:p>
          <a:p>
            <a:pPr indent="457200" latinLnBrk="1"/>
            <a:r>
              <a:rPr lang="en-US" altLang="zh-CN" dirty="0"/>
              <a:t>BEFORE INSERT ON BBS_USERS</a:t>
            </a:r>
          </a:p>
          <a:p>
            <a:pPr indent="457200" latinLnBrk="1"/>
            <a:r>
              <a:rPr lang="en-US" altLang="zh-CN" dirty="0"/>
              <a:t>FOR EACH ROW</a:t>
            </a:r>
          </a:p>
          <a:p>
            <a:pPr indent="457200" latinLnBrk="1"/>
            <a:r>
              <a:rPr lang="en-US" altLang="zh-CN" dirty="0"/>
              <a:t>BEGIN</a:t>
            </a:r>
          </a:p>
          <a:p>
            <a:pPr indent="457200" latinLnBrk="1"/>
            <a:r>
              <a:rPr lang="en-US" altLang="zh-CN" dirty="0"/>
              <a:t>SELECT BBS_USERS_SEQ.NEXTVAL INTO:NEW.ID FROM DUAL;</a:t>
            </a:r>
          </a:p>
          <a:p>
            <a:pPr indent="457200" latinLnBrk="1"/>
            <a:r>
              <a:rPr lang="en-US" altLang="zh-CN" dirty="0"/>
              <a:t>END;</a:t>
            </a:r>
          </a:p>
          <a:p>
            <a:pPr indent="457200" latinLnBrk="1"/>
            <a:endParaRPr lang="zh-CN" altLang="zh-CN" dirty="0"/>
          </a:p>
        </p:txBody>
      </p:sp>
    </p:spTree>
    <p:extLst>
      <p:ext uri="{BB962C8B-B14F-4D97-AF65-F5344CB8AC3E}">
        <p14:creationId xmlns:p14="http://schemas.microsoft.com/office/powerpoint/2010/main" val="10337702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4.8.3 </a:t>
            </a:r>
            <a:r>
              <a:rPr lang="zh-CN" altLang="en-US" b="1" dirty="0"/>
              <a:t>序列的修改</a:t>
            </a:r>
            <a:endParaRPr lang="zh-CN" altLang="zh-CN" b="1" dirty="0"/>
          </a:p>
          <a:p>
            <a:pPr indent="457200" latinLnBrk="1"/>
            <a:r>
              <a:rPr lang="zh-CN" altLang="en-US" dirty="0"/>
              <a:t>具有</a:t>
            </a:r>
            <a:r>
              <a:rPr lang="en-US" altLang="zh-CN" dirty="0"/>
              <a:t>ALTER SEQUENCE</a:t>
            </a:r>
            <a:r>
              <a:rPr lang="zh-CN" altLang="en-US" dirty="0"/>
              <a:t>系统权限的用户可以使用</a:t>
            </a:r>
            <a:r>
              <a:rPr lang="en-US" altLang="zh-CN" dirty="0"/>
              <a:t>ALTER SEQUENCE</a:t>
            </a:r>
            <a:r>
              <a:rPr lang="zh-CN" altLang="en-US" dirty="0"/>
              <a:t>语句修改的序列。除了不能修改序列的起始值外，可以对序列的其他任何子句和参数进行修改。</a:t>
            </a:r>
          </a:p>
          <a:p>
            <a:pPr indent="457200" latinLnBrk="1"/>
            <a:r>
              <a:rPr lang="zh-CN" altLang="en-US" dirty="0"/>
              <a:t>如果要修改</a:t>
            </a:r>
            <a:r>
              <a:rPr lang="en-US" altLang="zh-CN" dirty="0"/>
              <a:t>MAXVALUE</a:t>
            </a:r>
            <a:r>
              <a:rPr lang="zh-CN" altLang="en-US" dirty="0"/>
              <a:t>参数值，需要保证修改后的最大值大于序列的当前值。序列的修改只影响以后生成的序列号。</a:t>
            </a:r>
          </a:p>
          <a:p>
            <a:pPr indent="457200" latinLnBrk="1"/>
            <a:r>
              <a:rPr lang="zh-CN" altLang="en-US" dirty="0"/>
              <a:t>修改序列</a:t>
            </a:r>
            <a:r>
              <a:rPr lang="en-US" altLang="zh-CN" dirty="0"/>
              <a:t>BBS_USERS_SEQ</a:t>
            </a:r>
            <a:r>
              <a:rPr lang="zh-CN" altLang="en-US" dirty="0"/>
              <a:t>的设置。</a:t>
            </a:r>
          </a:p>
          <a:p>
            <a:pPr indent="457200" latinLnBrk="1"/>
            <a:r>
              <a:rPr lang="en-US" altLang="zh-CN" dirty="0"/>
              <a:t>ALTER SEQUENCE BBS_USERS_SEQ</a:t>
            </a:r>
          </a:p>
          <a:p>
            <a:pPr indent="457200" latinLnBrk="1"/>
            <a:r>
              <a:rPr lang="en-US" altLang="zh-CN" dirty="0"/>
              <a:t>INCREMENT BY 10  </a:t>
            </a:r>
          </a:p>
          <a:p>
            <a:pPr indent="457200" latinLnBrk="1"/>
            <a:r>
              <a:rPr lang="en-US" altLang="zh-CN" dirty="0"/>
              <a:t>MAXVALUE 10000  CYCLE  CACHE 20; </a:t>
            </a:r>
          </a:p>
          <a:p>
            <a:pPr indent="457200" latinLnBrk="1"/>
            <a:endParaRPr lang="zh-CN" altLang="zh-CN" dirty="0"/>
          </a:p>
        </p:txBody>
      </p:sp>
    </p:spTree>
    <p:extLst>
      <p:ext uri="{BB962C8B-B14F-4D97-AF65-F5344CB8AC3E}">
        <p14:creationId xmlns:p14="http://schemas.microsoft.com/office/powerpoint/2010/main" val="2301644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4.8.4 </a:t>
            </a:r>
            <a:r>
              <a:rPr lang="zh-CN" altLang="en-US" b="1" dirty="0"/>
              <a:t>序列的删除</a:t>
            </a:r>
            <a:endParaRPr lang="zh-CN" altLang="zh-CN" b="1" dirty="0"/>
          </a:p>
          <a:p>
            <a:pPr indent="457200" latinLnBrk="1"/>
            <a:r>
              <a:rPr lang="zh-CN" altLang="en-US" dirty="0"/>
              <a:t>当一个序列不再需要时，具有</a:t>
            </a:r>
            <a:r>
              <a:rPr lang="en-US" altLang="zh-CN" dirty="0"/>
              <a:t>DROP SEQUENCE</a:t>
            </a:r>
            <a:r>
              <a:rPr lang="zh-CN" altLang="en-US" dirty="0"/>
              <a:t>系统权限的用户可以使用</a:t>
            </a:r>
            <a:r>
              <a:rPr lang="en-US" altLang="zh-CN" dirty="0"/>
              <a:t>DROP SEQUENCE</a:t>
            </a:r>
            <a:r>
              <a:rPr lang="zh-CN" altLang="en-US" dirty="0"/>
              <a:t>语句删除用户自己方案中的序列。如果要删除其他方案中的序列，用户需要具有</a:t>
            </a:r>
            <a:r>
              <a:rPr lang="en-US" altLang="zh-CN" dirty="0"/>
              <a:t>DROP ANY SEQUENCE</a:t>
            </a:r>
            <a:r>
              <a:rPr lang="zh-CN" altLang="en-US" dirty="0"/>
              <a:t>的系统权限。</a:t>
            </a:r>
          </a:p>
          <a:p>
            <a:pPr indent="457200" latinLnBrk="1"/>
            <a:r>
              <a:rPr lang="zh-CN" altLang="en-US" dirty="0"/>
              <a:t>删除序列</a:t>
            </a:r>
            <a:r>
              <a:rPr lang="en-US" altLang="zh-CN" dirty="0"/>
              <a:t>BBS_USERS_SEQ</a:t>
            </a:r>
            <a:r>
              <a:rPr lang="zh-CN" altLang="en-US" dirty="0"/>
              <a:t>。</a:t>
            </a:r>
          </a:p>
          <a:p>
            <a:pPr indent="457200" latinLnBrk="1"/>
            <a:r>
              <a:rPr lang="en-US" altLang="zh-CN" dirty="0"/>
              <a:t>DROP SEQUENCE BBS_USERS_SEQ; </a:t>
            </a:r>
          </a:p>
          <a:p>
            <a:pPr indent="457200" latinLnBrk="1"/>
            <a:endParaRPr lang="zh-CN" altLang="zh-CN" dirty="0"/>
          </a:p>
        </p:txBody>
      </p:sp>
    </p:spTree>
    <p:extLst>
      <p:ext uri="{BB962C8B-B14F-4D97-AF65-F5344CB8AC3E}">
        <p14:creationId xmlns:p14="http://schemas.microsoft.com/office/powerpoint/2010/main" val="5029399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006" y="460195"/>
            <a:ext cx="946811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4.8.5 </a:t>
            </a:r>
            <a:r>
              <a:rPr lang="zh-CN" altLang="en-US" b="1" dirty="0"/>
              <a:t>序列的查看</a:t>
            </a:r>
            <a:endParaRPr lang="zh-CN" altLang="zh-CN" b="1" dirty="0"/>
          </a:p>
          <a:p>
            <a:pPr indent="457200" latinLnBrk="1"/>
            <a:r>
              <a:rPr lang="zh-CN" altLang="en-US" dirty="0"/>
              <a:t>可以使用数据字典视图来查看序列的信息：</a:t>
            </a:r>
          </a:p>
          <a:p>
            <a:pPr indent="457200" latinLnBrk="1"/>
            <a:r>
              <a:rPr lang="en-US" altLang="zh-CN" dirty="0"/>
              <a:t>DBA_SEQUENCES</a:t>
            </a:r>
            <a:r>
              <a:rPr lang="zh-CN" altLang="en-US" dirty="0"/>
              <a:t>：</a:t>
            </a:r>
            <a:r>
              <a:rPr lang="en-US" altLang="zh-CN" dirty="0"/>
              <a:t>DBA</a:t>
            </a:r>
            <a:r>
              <a:rPr lang="zh-CN" altLang="en-US" dirty="0"/>
              <a:t>视图描述数据库中的所有序列。</a:t>
            </a:r>
          </a:p>
          <a:p>
            <a:pPr indent="457200" latinLnBrk="1"/>
            <a:r>
              <a:rPr lang="en-US" altLang="zh-CN" dirty="0"/>
              <a:t>ALL_SEQUENCES</a:t>
            </a:r>
            <a:r>
              <a:rPr lang="zh-CN" altLang="en-US" dirty="0"/>
              <a:t>：</a:t>
            </a:r>
            <a:r>
              <a:rPr lang="en-US" altLang="zh-CN" dirty="0"/>
              <a:t>ALL</a:t>
            </a:r>
            <a:r>
              <a:rPr lang="zh-CN" altLang="en-US" dirty="0"/>
              <a:t>视图描述数据库中的所有序列。</a:t>
            </a:r>
          </a:p>
          <a:p>
            <a:pPr indent="457200" latinLnBrk="1"/>
            <a:r>
              <a:rPr lang="en-US" altLang="zh-CN" dirty="0"/>
              <a:t>USER_SEQUENCES</a:t>
            </a:r>
            <a:r>
              <a:rPr lang="zh-CN" altLang="en-US" dirty="0"/>
              <a:t>：</a:t>
            </a:r>
            <a:r>
              <a:rPr lang="en-US" altLang="zh-CN" dirty="0"/>
              <a:t>USER</a:t>
            </a:r>
            <a:r>
              <a:rPr lang="zh-CN" altLang="en-US" dirty="0"/>
              <a:t>视图描述用户拥有的序列信息。</a:t>
            </a:r>
          </a:p>
          <a:p>
            <a:pPr indent="457200" latinLnBrk="1"/>
            <a:r>
              <a:rPr lang="zh-CN" altLang="en-US" dirty="0"/>
              <a:t>查看序列。</a:t>
            </a:r>
          </a:p>
          <a:p>
            <a:pPr indent="457200" latinLnBrk="1"/>
            <a:r>
              <a:rPr lang="en-US" altLang="zh-CN" dirty="0"/>
              <a:t>SELECT</a:t>
            </a:r>
          </a:p>
          <a:p>
            <a:pPr indent="457200" latinLnBrk="1"/>
            <a:r>
              <a:rPr lang="en-US" altLang="zh-CN" dirty="0"/>
              <a:t>SEQUENCE_NAME,MIN_VALUE,MAX_VALUE,INCREMENT_BY,LAST_NUMBER</a:t>
            </a:r>
          </a:p>
          <a:p>
            <a:pPr indent="457200" latinLnBrk="1"/>
            <a:r>
              <a:rPr lang="en-US" altLang="zh-CN" dirty="0"/>
              <a:t>FROM USER_SEQUENCES;</a:t>
            </a:r>
          </a:p>
          <a:p>
            <a:pPr indent="457200" latinLnBrk="1"/>
            <a:endParaRPr lang="zh-CN" altLang="zh-CN" dirty="0"/>
          </a:p>
        </p:txBody>
      </p:sp>
    </p:spTree>
    <p:extLst>
      <p:ext uri="{BB962C8B-B14F-4D97-AF65-F5344CB8AC3E}">
        <p14:creationId xmlns:p14="http://schemas.microsoft.com/office/powerpoint/2010/main" val="1637514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6517" y="520699"/>
            <a:ext cx="8737658"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4.1.1 </a:t>
            </a:r>
            <a:r>
              <a:rPr lang="zh-CN" altLang="en-US" b="1" dirty="0"/>
              <a:t>程序结构</a:t>
            </a:r>
            <a:endParaRPr lang="zh-CN" altLang="zh-CN" b="1" dirty="0"/>
          </a:p>
          <a:p>
            <a:pPr indent="457200" latinLnBrk="1"/>
            <a:r>
              <a:rPr lang="zh-CN" altLang="en-US" dirty="0"/>
              <a:t>和所有过程化语言一样，</a:t>
            </a:r>
            <a:r>
              <a:rPr lang="en-US" altLang="zh-CN" dirty="0"/>
              <a:t>PL/SQL</a:t>
            </a:r>
            <a:r>
              <a:rPr lang="zh-CN" altLang="en-US" dirty="0"/>
              <a:t>也是一种模块式结构的语言，包含</a:t>
            </a:r>
            <a:r>
              <a:rPr lang="en-US" altLang="zh-CN" dirty="0"/>
              <a:t>3</a:t>
            </a:r>
            <a:r>
              <a:rPr lang="zh-CN" altLang="en-US" dirty="0"/>
              <a:t>个基本部分：声明部分（</a:t>
            </a:r>
            <a:r>
              <a:rPr lang="en-US" altLang="zh-CN" dirty="0"/>
              <a:t>declarative section</a:t>
            </a:r>
            <a:r>
              <a:rPr lang="zh-CN" altLang="en-US" dirty="0"/>
              <a:t>）、执行部分（</a:t>
            </a:r>
            <a:r>
              <a:rPr lang="en-US" altLang="zh-CN" dirty="0"/>
              <a:t>executable section</a:t>
            </a:r>
            <a:r>
              <a:rPr lang="zh-CN" altLang="en-US" dirty="0"/>
              <a:t>）和异常处理部分（</a:t>
            </a:r>
            <a:r>
              <a:rPr lang="en-US" altLang="zh-CN" dirty="0"/>
              <a:t>exception section</a:t>
            </a:r>
            <a:r>
              <a:rPr lang="zh-CN" altLang="en-US" dirty="0"/>
              <a:t>）。</a:t>
            </a:r>
            <a:r>
              <a:rPr lang="en-US" altLang="zh-CN" dirty="0"/>
              <a:t>PL/SQL</a:t>
            </a:r>
            <a:r>
              <a:rPr lang="zh-CN" altLang="en-US" dirty="0"/>
              <a:t>程序结构如下：</a:t>
            </a:r>
          </a:p>
          <a:p>
            <a:pPr indent="457200" latinLnBrk="1"/>
            <a:r>
              <a:rPr lang="zh-CN" altLang="en-US" dirty="0"/>
              <a:t>   	</a:t>
            </a:r>
            <a:r>
              <a:rPr lang="en-US" altLang="zh-CN" dirty="0"/>
              <a:t>DECLARE</a:t>
            </a:r>
          </a:p>
          <a:p>
            <a:pPr indent="457200" latinLnBrk="1"/>
            <a:r>
              <a:rPr lang="en-US" altLang="zh-CN" dirty="0"/>
              <a:t>    	--</a:t>
            </a:r>
            <a:r>
              <a:rPr lang="zh-CN" altLang="en-US" dirty="0"/>
              <a:t>声明一些变量、常量、用户定义的数据类型以及游标等</a:t>
            </a:r>
          </a:p>
          <a:p>
            <a:pPr indent="457200" latinLnBrk="1"/>
            <a:r>
              <a:rPr lang="zh-CN" altLang="en-US" dirty="0"/>
              <a:t>    	</a:t>
            </a:r>
            <a:r>
              <a:rPr lang="en-US" altLang="zh-CN" dirty="0"/>
              <a:t>--</a:t>
            </a:r>
            <a:r>
              <a:rPr lang="zh-CN" altLang="en-US" dirty="0"/>
              <a:t>这一部分可选，如不需要可以不写</a:t>
            </a:r>
          </a:p>
          <a:p>
            <a:pPr indent="457200" latinLnBrk="1"/>
            <a:r>
              <a:rPr lang="zh-CN" altLang="en-US" dirty="0"/>
              <a:t>    </a:t>
            </a:r>
            <a:r>
              <a:rPr lang="en-US" altLang="zh-CN" dirty="0"/>
              <a:t>BEGIN</a:t>
            </a:r>
          </a:p>
          <a:p>
            <a:pPr indent="457200" latinLnBrk="1"/>
            <a:r>
              <a:rPr lang="en-US" altLang="zh-CN" dirty="0"/>
              <a:t>    	--</a:t>
            </a:r>
            <a:r>
              <a:rPr lang="zh-CN" altLang="en-US" dirty="0"/>
              <a:t>主程序体，在这可以加入各种合法语句</a:t>
            </a:r>
          </a:p>
          <a:p>
            <a:pPr indent="457200" latinLnBrk="1"/>
            <a:r>
              <a:rPr lang="zh-CN" altLang="en-US" dirty="0"/>
              <a:t>   	</a:t>
            </a:r>
            <a:r>
              <a:rPr lang="en-US" altLang="zh-CN" dirty="0" err="1"/>
              <a:t>EXCEPTlON</a:t>
            </a:r>
            <a:endParaRPr lang="en-US" altLang="zh-CN" dirty="0"/>
          </a:p>
          <a:p>
            <a:pPr indent="457200" latinLnBrk="1"/>
            <a:r>
              <a:rPr lang="en-US" altLang="zh-CN" dirty="0"/>
              <a:t>    	--</a:t>
            </a:r>
            <a:r>
              <a:rPr lang="zh-CN" altLang="en-US" dirty="0"/>
              <a:t>异常处理程序，当程序中出现错误时执行这一部分</a:t>
            </a:r>
          </a:p>
          <a:p>
            <a:pPr indent="457200" latinLnBrk="1"/>
            <a:r>
              <a:rPr lang="zh-CN" altLang="en-US" dirty="0"/>
              <a:t>    </a:t>
            </a:r>
            <a:r>
              <a:rPr lang="en-US" altLang="zh-CN" dirty="0"/>
              <a:t>END;	--</a:t>
            </a:r>
            <a:r>
              <a:rPr lang="zh-CN" altLang="en-US" dirty="0"/>
              <a:t>主程序体结束</a:t>
            </a:r>
          </a:p>
        </p:txBody>
      </p:sp>
    </p:spTree>
    <p:extLst>
      <p:ext uri="{BB962C8B-B14F-4D97-AF65-F5344CB8AC3E}">
        <p14:creationId xmlns:p14="http://schemas.microsoft.com/office/powerpoint/2010/main" val="10263264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549275"/>
            <a:ext cx="8923053"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4.1.2 </a:t>
            </a:r>
            <a:r>
              <a:rPr lang="zh-CN" altLang="en-US" b="1" dirty="0"/>
              <a:t> 注释</a:t>
            </a:r>
            <a:endParaRPr lang="zh-CN" altLang="zh-CN" b="1" dirty="0"/>
          </a:p>
          <a:p>
            <a:pPr indent="457200" latinLnBrk="1"/>
            <a:r>
              <a:rPr lang="zh-CN" altLang="en-US" dirty="0"/>
              <a:t>注释（</a:t>
            </a:r>
            <a:r>
              <a:rPr lang="en-US" altLang="zh-CN" dirty="0"/>
              <a:t>comment</a:t>
            </a:r>
            <a:r>
              <a:rPr lang="zh-CN" altLang="en-US" dirty="0"/>
              <a:t>）增强了程序的阅读性，使得程序更易于理解。这些注释在进行编译时被相应的编译器忽略。与许多高级语言的注释风格相同，</a:t>
            </a:r>
            <a:r>
              <a:rPr lang="en-US" altLang="zh-CN" dirty="0"/>
              <a:t>PL/SQL</a:t>
            </a:r>
            <a:r>
              <a:rPr lang="zh-CN" altLang="en-US" dirty="0"/>
              <a:t>提供的注释有单行注释和多行注释两种。</a:t>
            </a:r>
          </a:p>
          <a:p>
            <a:pPr indent="457200" latinLnBrk="1"/>
            <a:r>
              <a:rPr lang="en-US" altLang="zh-CN" dirty="0"/>
              <a:t>1</a:t>
            </a:r>
            <a:r>
              <a:rPr lang="zh-CN" altLang="en-US" dirty="0"/>
              <a:t>．单行注释</a:t>
            </a:r>
            <a:endParaRPr lang="en-US" altLang="zh-CN" dirty="0"/>
          </a:p>
          <a:p>
            <a:pPr indent="457200" latinLnBrk="1"/>
            <a:r>
              <a:rPr lang="zh-CN" altLang="en-US" dirty="0"/>
              <a:t>单行注释由两个连字符“</a:t>
            </a:r>
            <a:r>
              <a:rPr lang="en-US" altLang="zh-CN" dirty="0"/>
              <a:t>--”</a:t>
            </a:r>
            <a:r>
              <a:rPr lang="zh-CN" altLang="en-US" dirty="0"/>
              <a:t>开始，一直到行尾（回车符标志着注释的结束）。在写</a:t>
            </a:r>
            <a:r>
              <a:rPr lang="en-US" altLang="zh-CN" dirty="0"/>
              <a:t>PL/SQL</a:t>
            </a:r>
            <a:r>
              <a:rPr lang="zh-CN" altLang="en-US" dirty="0"/>
              <a:t>程序时，用户可以加上单行注释，使得此块更加容易理解。</a:t>
            </a:r>
            <a:endParaRPr lang="en-US" altLang="zh-CN" dirty="0"/>
          </a:p>
          <a:p>
            <a:pPr indent="457200" latinLnBrk="1"/>
            <a:r>
              <a:rPr lang="en-US" altLang="zh-CN" dirty="0"/>
              <a:t>2</a:t>
            </a:r>
            <a:r>
              <a:rPr lang="zh-CN" altLang="en-US" dirty="0"/>
              <a:t>．多行注释</a:t>
            </a:r>
            <a:endParaRPr lang="en-US" altLang="zh-CN" dirty="0"/>
          </a:p>
          <a:p>
            <a:pPr indent="457200" latinLnBrk="1"/>
            <a:r>
              <a:rPr lang="zh-CN" altLang="en-US" dirty="0"/>
              <a:t>和</a:t>
            </a:r>
            <a:r>
              <a:rPr lang="en-US" altLang="zh-CN" dirty="0"/>
              <a:t>C</a:t>
            </a:r>
            <a:r>
              <a:rPr lang="zh-CN" altLang="en-US" dirty="0"/>
              <a:t>语言的注释方法相同，</a:t>
            </a:r>
            <a:r>
              <a:rPr lang="en-US" altLang="zh-CN" dirty="0"/>
              <a:t>PL/SQL</a:t>
            </a:r>
            <a:r>
              <a:rPr lang="zh-CN" altLang="en-US" dirty="0"/>
              <a:t>中多行注释由</a:t>
            </a:r>
            <a:r>
              <a:rPr lang="en-US" altLang="zh-CN" dirty="0"/>
              <a:t>/*</a:t>
            </a:r>
            <a:r>
              <a:rPr lang="zh-CN" altLang="en-US" dirty="0"/>
              <a:t>开头，由*</a:t>
            </a:r>
            <a:r>
              <a:rPr lang="en-US" altLang="zh-CN" dirty="0"/>
              <a:t>/</a:t>
            </a:r>
            <a:r>
              <a:rPr lang="zh-CN" altLang="en-US" dirty="0"/>
              <a:t>结尾。</a:t>
            </a:r>
          </a:p>
        </p:txBody>
      </p:sp>
    </p:spTree>
    <p:extLst>
      <p:ext uri="{BB962C8B-B14F-4D97-AF65-F5344CB8AC3E}">
        <p14:creationId xmlns:p14="http://schemas.microsoft.com/office/powerpoint/2010/main" val="2224403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8507551"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4.1.3 </a:t>
            </a:r>
            <a:r>
              <a:rPr lang="zh-CN" altLang="en-US" b="1" dirty="0"/>
              <a:t>数据类型</a:t>
            </a:r>
            <a:endParaRPr lang="zh-CN" altLang="zh-CN" b="1" dirty="0"/>
          </a:p>
          <a:p>
            <a:pPr indent="457200" latinLnBrk="1"/>
            <a:r>
              <a:rPr lang="en-US" altLang="zh-CN" dirty="0"/>
              <a:t>PL/SQL</a:t>
            </a:r>
            <a:r>
              <a:rPr lang="zh-CN" altLang="en-US" dirty="0"/>
              <a:t>定义的数据类型很多，在这里只讨论最经常使用的数据类型，掌握这些简单的数据类型有助于编写一些复杂的程序。下面将对常用数据类型进行介绍。</a:t>
            </a:r>
          </a:p>
          <a:p>
            <a:pPr indent="457200" latinLnBrk="1"/>
            <a:r>
              <a:rPr lang="en-US" altLang="zh-CN" dirty="0"/>
              <a:t>1</a:t>
            </a:r>
            <a:r>
              <a:rPr lang="zh-CN" altLang="en-US" dirty="0"/>
              <a:t>．字符类型</a:t>
            </a:r>
          </a:p>
          <a:p>
            <a:pPr indent="457200" latinLnBrk="1"/>
            <a:r>
              <a:rPr lang="en-US" altLang="zh-CN" dirty="0"/>
              <a:t>2</a:t>
            </a:r>
            <a:r>
              <a:rPr lang="zh-CN" altLang="en-US" dirty="0"/>
              <a:t>．数值类型</a:t>
            </a:r>
          </a:p>
          <a:p>
            <a:pPr indent="457200" latinLnBrk="1"/>
            <a:r>
              <a:rPr lang="en-US" altLang="zh-CN" dirty="0"/>
              <a:t>3</a:t>
            </a:r>
            <a:r>
              <a:rPr lang="zh-CN" altLang="en-US" dirty="0"/>
              <a:t>．布尔类型</a:t>
            </a:r>
          </a:p>
          <a:p>
            <a:pPr indent="457200" latinLnBrk="1"/>
            <a:r>
              <a:rPr lang="en-US" altLang="zh-CN" dirty="0"/>
              <a:t>4</a:t>
            </a:r>
            <a:r>
              <a:rPr lang="zh-CN" altLang="en-US" dirty="0"/>
              <a:t>．日期类型</a:t>
            </a:r>
          </a:p>
          <a:p>
            <a:pPr indent="457200" latinLnBrk="1"/>
            <a:r>
              <a:rPr lang="en-US" altLang="zh-CN" dirty="0"/>
              <a:t>5</a:t>
            </a:r>
            <a:r>
              <a:rPr lang="zh-CN" altLang="en-US" dirty="0"/>
              <a:t>．自定义数据类型</a:t>
            </a:r>
          </a:p>
        </p:txBody>
      </p:sp>
    </p:spTree>
    <p:extLst>
      <p:ext uri="{BB962C8B-B14F-4D97-AF65-F5344CB8AC3E}">
        <p14:creationId xmlns:p14="http://schemas.microsoft.com/office/powerpoint/2010/main" val="1388062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49275"/>
            <a:ext cx="8507551"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4.1.4 </a:t>
            </a:r>
            <a:r>
              <a:rPr lang="zh-CN" altLang="en-US" b="1" dirty="0"/>
              <a:t>变量和常量</a:t>
            </a:r>
            <a:endParaRPr lang="zh-CN" altLang="zh-CN" b="1" dirty="0"/>
          </a:p>
          <a:p>
            <a:pPr indent="457200" latinLnBrk="1"/>
            <a:r>
              <a:rPr lang="en-US" altLang="zh-CN" dirty="0"/>
              <a:t>PL/SQL</a:t>
            </a:r>
            <a:r>
              <a:rPr lang="zh-CN" altLang="en-US" dirty="0"/>
              <a:t>程序运行时，需要定义一些变量来存放一些数据，常量和变量定义如下。</a:t>
            </a:r>
          </a:p>
          <a:p>
            <a:pPr indent="457200" latinLnBrk="1"/>
            <a:r>
              <a:rPr lang="en-US" altLang="zh-CN" dirty="0"/>
              <a:t>1</a:t>
            </a:r>
            <a:r>
              <a:rPr lang="zh-CN" altLang="en-US" dirty="0"/>
              <a:t>．常量的定义</a:t>
            </a:r>
            <a:endParaRPr lang="en-US" altLang="zh-CN" dirty="0"/>
          </a:p>
          <a:p>
            <a:pPr indent="457200" latinLnBrk="1"/>
            <a:r>
              <a:rPr lang="zh-CN" altLang="en-US" dirty="0"/>
              <a:t>定义常量的语句格式如下：</a:t>
            </a:r>
          </a:p>
          <a:p>
            <a:pPr indent="457200" latinLnBrk="1"/>
            <a:r>
              <a:rPr lang="en-US" altLang="zh-CN" dirty="0"/>
              <a:t>&lt;</a:t>
            </a:r>
            <a:r>
              <a:rPr lang="zh-CN" altLang="en-US" dirty="0"/>
              <a:t>常量名</a:t>
            </a:r>
            <a:r>
              <a:rPr lang="en-US" altLang="zh-CN" dirty="0"/>
              <a:t>&gt;constant&lt;</a:t>
            </a:r>
            <a:r>
              <a:rPr lang="zh-CN" altLang="en-US" dirty="0"/>
              <a:t>数据类型</a:t>
            </a:r>
            <a:r>
              <a:rPr lang="en-US" altLang="zh-CN" dirty="0"/>
              <a:t>&gt;:=&lt;</a:t>
            </a:r>
            <a:r>
              <a:rPr lang="zh-CN" altLang="en-US" dirty="0"/>
              <a:t>值</a:t>
            </a:r>
            <a:r>
              <a:rPr lang="en-US" altLang="zh-CN" dirty="0"/>
              <a:t>&gt;</a:t>
            </a:r>
            <a:r>
              <a:rPr lang="zh-CN" altLang="en-US" dirty="0"/>
              <a:t>；</a:t>
            </a:r>
          </a:p>
          <a:p>
            <a:pPr indent="457200" latinLnBrk="1"/>
            <a:r>
              <a:rPr lang="zh-CN" altLang="en-US" dirty="0"/>
              <a:t>其中，关键字</a:t>
            </a:r>
            <a:r>
              <a:rPr lang="en-US" altLang="zh-CN" dirty="0"/>
              <a:t>constant</a:t>
            </a:r>
            <a:r>
              <a:rPr lang="zh-CN" altLang="en-US" dirty="0"/>
              <a:t>表示是在定义常量。常量一旦定义，在以后的使用中其值将不再改变。一些固定的大小为了防止有人改变，最好定义成常量。</a:t>
            </a:r>
          </a:p>
          <a:p>
            <a:pPr indent="457200" latinLnBrk="1"/>
            <a:endParaRPr lang="zh-CN" altLang="en-US" dirty="0"/>
          </a:p>
        </p:txBody>
      </p:sp>
    </p:spTree>
    <p:extLst>
      <p:ext uri="{BB962C8B-B14F-4D97-AF65-F5344CB8AC3E}">
        <p14:creationId xmlns:p14="http://schemas.microsoft.com/office/powerpoint/2010/main" val="2497315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308399"/>
            <a:ext cx="8507551"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2</a:t>
            </a:r>
            <a:r>
              <a:rPr lang="zh-CN" altLang="en-US" dirty="0"/>
              <a:t>．变量的定义</a:t>
            </a:r>
          </a:p>
          <a:p>
            <a:pPr indent="457200" latinLnBrk="1"/>
            <a:r>
              <a:rPr lang="zh-CN" altLang="en-US" dirty="0"/>
              <a:t>定义变量的语句格式如下：</a:t>
            </a:r>
          </a:p>
          <a:p>
            <a:pPr indent="457200" latinLnBrk="1"/>
            <a:r>
              <a:rPr lang="en-US" altLang="zh-CN" dirty="0"/>
              <a:t>&lt;</a:t>
            </a:r>
            <a:r>
              <a:rPr lang="zh-CN" altLang="en-US" dirty="0"/>
              <a:t>变量名</a:t>
            </a:r>
            <a:r>
              <a:rPr lang="en-US" altLang="zh-CN" dirty="0"/>
              <a:t>&gt;&lt;</a:t>
            </a:r>
            <a:r>
              <a:rPr lang="zh-CN" altLang="en-US" dirty="0"/>
              <a:t>数据类型</a:t>
            </a:r>
            <a:r>
              <a:rPr lang="en-US" altLang="zh-CN" dirty="0"/>
              <a:t>&gt;[(</a:t>
            </a:r>
            <a:r>
              <a:rPr lang="zh-CN" altLang="en-US" dirty="0"/>
              <a:t>宽度</a:t>
            </a:r>
            <a:r>
              <a:rPr lang="en-US" altLang="zh-CN" dirty="0"/>
              <a:t>)</a:t>
            </a:r>
            <a:r>
              <a:rPr lang="zh-CN" altLang="en-US" dirty="0"/>
              <a:t>：</a:t>
            </a:r>
            <a:r>
              <a:rPr lang="en-US" altLang="zh-CN" dirty="0"/>
              <a:t>=&lt;</a:t>
            </a:r>
            <a:r>
              <a:rPr lang="zh-CN" altLang="en-US" dirty="0"/>
              <a:t>初始值</a:t>
            </a:r>
            <a:r>
              <a:rPr lang="en-US" altLang="zh-CN" dirty="0"/>
              <a:t>&gt;]</a:t>
            </a:r>
            <a:r>
              <a:rPr lang="zh-CN" altLang="en-US" dirty="0"/>
              <a:t>；</a:t>
            </a:r>
          </a:p>
          <a:p>
            <a:pPr indent="457200" latinLnBrk="1"/>
            <a:r>
              <a:rPr lang="zh-CN" altLang="en-US" dirty="0"/>
              <a:t>可见，变量定义时没有关键字，但要指定数据类型，宽度和初始值可以定义也可以不定义，根据需要灵活使用。</a:t>
            </a:r>
          </a:p>
          <a:p>
            <a:pPr indent="457200" latinLnBrk="1"/>
            <a:endParaRPr lang="zh-CN" altLang="en-US" dirty="0"/>
          </a:p>
        </p:txBody>
      </p:sp>
    </p:spTree>
    <p:extLst>
      <p:ext uri="{BB962C8B-B14F-4D97-AF65-F5344CB8AC3E}">
        <p14:creationId xmlns:p14="http://schemas.microsoft.com/office/powerpoint/2010/main" val="321676144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TotalTime>
  <Words>3650</Words>
  <Application>Microsoft Office PowerPoint</Application>
  <PresentationFormat>宽屏</PresentationFormat>
  <Paragraphs>257</Paragraphs>
  <Slides>50</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50</vt:i4>
      </vt:variant>
    </vt:vector>
  </HeadingPairs>
  <TitlesOfParts>
    <vt:vector size="57"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Oracle数据库管理与应用</dc:title>
  <dc:creator>Administrator</dc:creator>
  <cp:lastModifiedBy>Administrator</cp:lastModifiedBy>
  <cp:revision>659</cp:revision>
  <dcterms:created xsi:type="dcterms:W3CDTF">2020-06-26T11:31:00Z</dcterms:created>
  <dcterms:modified xsi:type="dcterms:W3CDTF">2024-01-08T03:14:16Z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