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535" r:id="rId6"/>
    <p:sldId id="555" r:id="rId7"/>
    <p:sldId id="537" r:id="rId8"/>
    <p:sldId id="538" r:id="rId9"/>
    <p:sldId id="556" r:id="rId10"/>
    <p:sldId id="568" r:id="rId11"/>
    <p:sldId id="567" r:id="rId12"/>
    <p:sldId id="544" r:id="rId13"/>
    <p:sldId id="545" r:id="rId14"/>
    <p:sldId id="569" r:id="rId15"/>
    <p:sldId id="547" r:id="rId16"/>
    <p:sldId id="548" r:id="rId17"/>
    <p:sldId id="557" r:id="rId18"/>
    <p:sldId id="550" r:id="rId19"/>
    <p:sldId id="570" r:id="rId20"/>
    <p:sldId id="559" r:id="rId21"/>
    <p:sldId id="558" r:id="rId22"/>
    <p:sldId id="561" r:id="rId23"/>
    <p:sldId id="571" r:id="rId24"/>
    <p:sldId id="572" r:id="rId25"/>
    <p:sldId id="562" r:id="rId26"/>
    <p:sldId id="563" r:id="rId27"/>
    <p:sldId id="28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081091" y="4186262"/>
            <a:ext cx="11110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Oracle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对象的操作基础</a:t>
            </a:r>
            <a:endParaRPr lang="zh-CN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1377411"/>
            <a:ext cx="10105840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dirty="0"/>
              <a:t>[ON COMMIT (DELETE| PRESERVE}ROWS]</a:t>
            </a:r>
          </a:p>
          <a:p>
            <a:pPr indent="457200" latinLnBrk="1"/>
            <a:r>
              <a:rPr lang="en-US" altLang="zh-CN" dirty="0"/>
              <a:t>[ORGANIZITION {HEAP | INDEX |EXTERNAL...}]</a:t>
            </a:r>
          </a:p>
          <a:p>
            <a:pPr indent="457200" latinLnBrk="1"/>
            <a:r>
              <a:rPr lang="en-US" altLang="zh-CN" dirty="0"/>
              <a:t>[PARTITION BY...(...)]</a:t>
            </a:r>
          </a:p>
          <a:p>
            <a:pPr indent="457200" latinLnBrk="1"/>
            <a:r>
              <a:rPr lang="en-US" altLang="zh-CN" dirty="0"/>
              <a:t>[TABLESPACE </a:t>
            </a:r>
            <a:r>
              <a:rPr lang="en-US" altLang="zh-CN" dirty="0" err="1"/>
              <a:t>tablespace_name</a:t>
            </a:r>
            <a:r>
              <a:rPr lang="en-US" altLang="zh-CN" dirty="0"/>
              <a:t>]</a:t>
            </a:r>
          </a:p>
          <a:p>
            <a:pPr indent="457200" latinLnBrk="1"/>
            <a:r>
              <a:rPr lang="en-US" altLang="zh-CN" dirty="0"/>
              <a:t>[LOGGING | NOLOGGING]</a:t>
            </a:r>
          </a:p>
          <a:p>
            <a:pPr indent="457200" latinLnBrk="1"/>
            <a:r>
              <a:rPr lang="en-US" altLang="zh-CN" dirty="0"/>
              <a:t>[COMPRESS|NOCOMPRESS];</a:t>
            </a:r>
          </a:p>
          <a:p>
            <a:pPr indent="457200" latinLnBrk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1208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09885" y="549275"/>
            <a:ext cx="10105840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5.2.3 </a:t>
            </a:r>
            <a:r>
              <a:rPr lang="zh-CN" altLang="en-US" b="1" dirty="0"/>
              <a:t>修改表</a:t>
            </a:r>
            <a:endParaRPr lang="en-US" altLang="zh-CN" b="1" dirty="0"/>
          </a:p>
          <a:p>
            <a:pPr indent="457200" latinLnBrk="1"/>
            <a:r>
              <a:rPr lang="zh-CN" altLang="en-US" dirty="0"/>
              <a:t>表在创建之后还允许对其进行更改，如添加或删除表中的列、修改表中的列，以及对表进行重新命名和重新组织等。</a:t>
            </a:r>
          </a:p>
          <a:p>
            <a:pPr indent="457200" latinLnBrk="1"/>
            <a:r>
              <a:rPr lang="zh-CN" altLang="en-US" dirty="0"/>
              <a:t>普通用户只能对自己方案中的表进行更改，而具有</a:t>
            </a:r>
            <a:r>
              <a:rPr lang="en-US" altLang="zh-CN" dirty="0"/>
              <a:t>ALTERANYTABLE</a:t>
            </a:r>
            <a:r>
              <a:rPr lang="zh-CN" altLang="en-US" dirty="0"/>
              <a:t>系统权限的用户可以修改任何方案中的表。需要对已经建立的表进行修改的情况包括以下几种：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添加或删除表中的列，或者修改表中列的定义（包括数据类型、长度、默认值以及</a:t>
            </a:r>
            <a:r>
              <a:rPr lang="en-US" altLang="zh-CN" dirty="0"/>
              <a:t>NOT NULL</a:t>
            </a:r>
            <a:r>
              <a:rPr lang="zh-CN" altLang="en-US" dirty="0"/>
              <a:t>约束等）。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对表进行重新命名。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将表移动到其他数据段或表空间中，以便重新组织表。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添加、修改或删除表中的约束条件。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启用或禁用表中的约束条件、触发器等。</a:t>
            </a:r>
          </a:p>
          <a:p>
            <a:pPr indent="457200" latinLnBrk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1315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35002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78417" y="3972975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/>
              <a:t>视图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4763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5126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02275" y="549275"/>
            <a:ext cx="8677207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5.3.1 </a:t>
            </a:r>
            <a:r>
              <a:rPr lang="zh-CN" altLang="en-US" b="1" dirty="0"/>
              <a:t>创建视图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如果要在当前方案中创建视图，要求用户必须具有</a:t>
            </a:r>
            <a:r>
              <a:rPr lang="en-US" altLang="zh-CN" dirty="0"/>
              <a:t>CREATE VIEW</a:t>
            </a:r>
            <a:r>
              <a:rPr lang="zh-CN" altLang="en-US" dirty="0"/>
              <a:t>系统权限。如果要在其他方案中创建视图，要求用户必须具有</a:t>
            </a:r>
            <a:r>
              <a:rPr lang="en-US" altLang="zh-CN" dirty="0"/>
              <a:t>CREATEANYVIEW</a:t>
            </a:r>
            <a:r>
              <a:rPr lang="zh-CN" altLang="en-US" dirty="0"/>
              <a:t>系统权限。可以直接或者通过一个角色获得这些权限。</a:t>
            </a:r>
          </a:p>
          <a:p>
            <a:pPr indent="457200" latinLnBrk="1"/>
            <a:r>
              <a:rPr lang="zh-CN" altLang="en-US" dirty="0"/>
              <a:t>创建视图与创建表一样，可以在</a:t>
            </a:r>
            <a:r>
              <a:rPr lang="en-US" altLang="zh-CN" dirty="0"/>
              <a:t>SQL * Plus</a:t>
            </a:r>
            <a:r>
              <a:rPr lang="zh-CN" altLang="en-US" dirty="0"/>
              <a:t>中使用</a:t>
            </a:r>
            <a:r>
              <a:rPr lang="en-US" altLang="zh-CN" dirty="0"/>
              <a:t>CREATE VIEW</a:t>
            </a:r>
            <a:r>
              <a:rPr lang="zh-CN" altLang="en-US" dirty="0"/>
              <a:t>命令完成。 </a:t>
            </a:r>
            <a:endParaRPr lang="en-US" altLang="zh-CN" dirty="0"/>
          </a:p>
          <a:p>
            <a:pPr indent="457200" latinLnBrk="1"/>
            <a:endParaRPr lang="zh-CN" altLang="en-US" dirty="0"/>
          </a:p>
          <a:p>
            <a:pPr indent="457200" latinLnBrk="1"/>
            <a:r>
              <a:rPr lang="zh-CN" altLang="en-US" dirty="0"/>
              <a:t> </a:t>
            </a:r>
            <a:r>
              <a:rPr lang="en-US" altLang="zh-CN" dirty="0"/>
              <a:t>(1) </a:t>
            </a:r>
            <a:r>
              <a:rPr lang="zh-CN" altLang="en-US" dirty="0"/>
              <a:t>语法</a:t>
            </a:r>
          </a:p>
          <a:p>
            <a:pPr indent="457200" latinLnBrk="1"/>
            <a:r>
              <a:rPr lang="zh-CN" altLang="en-US" dirty="0"/>
              <a:t>可用</a:t>
            </a:r>
            <a:r>
              <a:rPr lang="en-US" altLang="zh-CN" dirty="0"/>
              <a:t>CREATEVIEW</a:t>
            </a:r>
            <a:r>
              <a:rPr lang="zh-CN" altLang="en-US" dirty="0"/>
              <a:t>语句创建视图。创建视图时，视图的名称和列名必须符合表的命名规则，但又建议使用另一种命名习惯，以便区分表和视图。</a:t>
            </a:r>
          </a:p>
          <a:p>
            <a:pPr indent="457200" latinLnBrk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96008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87453" y="1073671"/>
            <a:ext cx="8677207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en-US" dirty="0"/>
              <a:t>创建视图的基本语法格式如下：</a:t>
            </a:r>
          </a:p>
          <a:p>
            <a:pPr indent="457200" latinLnBrk="1"/>
            <a:r>
              <a:rPr lang="en-US" altLang="zh-CN" dirty="0"/>
              <a:t>CREATE[OR REPLACE][FORCE]VIEW[schema.]</a:t>
            </a:r>
            <a:r>
              <a:rPr lang="en-US" altLang="zh-CN" dirty="0" err="1"/>
              <a:t>view_name</a:t>
            </a:r>
            <a:endParaRPr lang="en-US" altLang="zh-CN" dirty="0"/>
          </a:p>
          <a:p>
            <a:pPr indent="457200" latinLnBrk="1"/>
            <a:r>
              <a:rPr lang="en-US" altLang="zh-CN" dirty="0"/>
              <a:t>[(column1</a:t>
            </a:r>
            <a:r>
              <a:rPr lang="zh-CN" altLang="en-US" dirty="0"/>
              <a:t>，</a:t>
            </a:r>
            <a:r>
              <a:rPr lang="en-US" altLang="zh-CN" dirty="0"/>
              <a:t>column2</a:t>
            </a:r>
            <a:r>
              <a:rPr lang="zh-CN" altLang="en-US" dirty="0"/>
              <a:t>，</a:t>
            </a:r>
            <a:r>
              <a:rPr lang="en-US" altLang="zh-CN" dirty="0"/>
              <a:t>)]</a:t>
            </a:r>
          </a:p>
          <a:p>
            <a:pPr indent="457200" latinLnBrk="1"/>
            <a:r>
              <a:rPr lang="en-US" altLang="zh-CN" dirty="0"/>
              <a:t>AS SELECT ... FROM ... WHERE ...</a:t>
            </a:r>
          </a:p>
          <a:p>
            <a:pPr indent="457200" latinLnBrk="1"/>
            <a:r>
              <a:rPr lang="en-US" altLang="zh-CN" dirty="0"/>
              <a:t>[WITH CHECK OPTION][CONSTRAINT </a:t>
            </a:r>
            <a:r>
              <a:rPr lang="en-US" altLang="zh-CN" dirty="0" err="1"/>
              <a:t>constraint_name</a:t>
            </a:r>
            <a:r>
              <a:rPr lang="en-US" altLang="zh-CN" dirty="0"/>
              <a:t>]</a:t>
            </a:r>
          </a:p>
          <a:p>
            <a:pPr indent="457200" latinLnBrk="1"/>
            <a:r>
              <a:rPr lang="en-US" altLang="zh-CN" dirty="0"/>
              <a:t>[WITH READ ONLY]</a:t>
            </a:r>
            <a:r>
              <a:rPr lang="zh-CN" altLang="en-US" dirty="0"/>
              <a:t>；</a:t>
            </a:r>
          </a:p>
          <a:p>
            <a:pPr indent="457200" latinLnBrk="1"/>
            <a:r>
              <a:rPr lang="zh-CN" altLang="en-US" dirty="0"/>
              <a:t> </a:t>
            </a:r>
            <a:r>
              <a:rPr lang="en-US" altLang="zh-CN" dirty="0"/>
              <a:t>(2)</a:t>
            </a:r>
            <a:r>
              <a:rPr lang="zh-CN" altLang="en-US" dirty="0"/>
              <a:t>用</a:t>
            </a:r>
            <a:r>
              <a:rPr lang="en-US" altLang="zh-CN" dirty="0"/>
              <a:t>SQL * Plus</a:t>
            </a:r>
            <a:r>
              <a:rPr lang="zh-CN" altLang="en-US" dirty="0"/>
              <a:t>创建视图</a:t>
            </a:r>
          </a:p>
          <a:p>
            <a:pPr indent="457200" latinLnBrk="1"/>
            <a:r>
              <a:rPr lang="zh-CN" altLang="en-US" dirty="0"/>
              <a:t>简单视图即指基于单个表建立的不包含任何函数、表达式和分组数据的视图。在创建视图之前，为了确保视图的正确性，应先测试</a:t>
            </a:r>
            <a:r>
              <a:rPr lang="en-US" altLang="zh-CN" dirty="0"/>
              <a:t>SELECT</a:t>
            </a:r>
            <a:r>
              <a:rPr lang="zh-CN" altLang="en-US" dirty="0"/>
              <a:t>子查询的语句。</a:t>
            </a:r>
          </a:p>
          <a:p>
            <a:pPr indent="457200" latinLnBrk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549484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549275"/>
            <a:ext cx="9298519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5.3.2 </a:t>
            </a:r>
            <a:r>
              <a:rPr lang="zh-CN" altLang="en-US" b="1" dirty="0"/>
              <a:t>修改视图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由于视图只是一个虚表，其中没有数据，所以更改视图只是改变数据字典中对该视图的定义信息，而视图中的所有基础对象的定义和数据都不会受到任何影响。</a:t>
            </a:r>
          </a:p>
          <a:p>
            <a:pPr indent="457200" latinLnBrk="1"/>
            <a:r>
              <a:rPr lang="zh-CN" altLang="en-US" dirty="0"/>
              <a:t>更改视图之后，依赖于该视图的所有视图和</a:t>
            </a:r>
            <a:r>
              <a:rPr lang="en-US" altLang="zh-CN" dirty="0"/>
              <a:t>PL/SQL</a:t>
            </a:r>
            <a:r>
              <a:rPr lang="zh-CN" altLang="en-US" dirty="0"/>
              <a:t>程序都将变为</a:t>
            </a:r>
            <a:r>
              <a:rPr lang="en-US" altLang="zh-CN" dirty="0"/>
              <a:t>INVALID</a:t>
            </a:r>
            <a:r>
              <a:rPr lang="zh-CN" altLang="en-US" dirty="0"/>
              <a:t>（失效状态）创建视图后，可能要改变视图的定义，如修改列名或修改所对应的子查询语句，但如果仍然使用</a:t>
            </a:r>
            <a:r>
              <a:rPr lang="en-US" altLang="zh-CN" dirty="0"/>
              <a:t>CREATE VIEW</a:t>
            </a:r>
            <a:r>
              <a:rPr lang="zh-CN" altLang="en-US" dirty="0"/>
              <a:t>语句来修改视图，就会有错误提示告知视图创建的失败，这是由于原有视图名称的存在使得无法创建同名视图，这时应该使用</a:t>
            </a:r>
            <a:r>
              <a:rPr lang="en-US" altLang="zh-CN" dirty="0"/>
              <a:t>CREATE OR REPLACE VIEW</a:t>
            </a:r>
            <a:r>
              <a:rPr lang="zh-CN" altLang="en-US" dirty="0"/>
              <a:t>方法。</a:t>
            </a:r>
          </a:p>
          <a:p>
            <a:pPr indent="457200" latinLnBrk="1"/>
            <a:r>
              <a:rPr lang="zh-CN" altLang="en-US" dirty="0"/>
              <a:t>使用视图时，</a:t>
            </a:r>
            <a:r>
              <a:rPr lang="en-US" altLang="zh-CN" dirty="0"/>
              <a:t>Oracle</a:t>
            </a:r>
            <a:r>
              <a:rPr lang="zh-CN" altLang="en-US" dirty="0"/>
              <a:t>会验证视图的有效性。当更改基础表或基础视图的定义后，在其上创建的所有视图都会失效。尽管</a:t>
            </a:r>
            <a:r>
              <a:rPr lang="en-US" altLang="zh-CN" dirty="0"/>
              <a:t>Oracle</a:t>
            </a:r>
            <a:r>
              <a:rPr lang="zh-CN" altLang="en-US" dirty="0"/>
              <a:t>会在这些视图受到访问时自动重新编译，但也可以使用</a:t>
            </a:r>
            <a:r>
              <a:rPr lang="en-US" altLang="zh-CN" dirty="0"/>
              <a:t>ALTER VIEW</a:t>
            </a:r>
            <a:r>
              <a:rPr lang="zh-CN" altLang="en-US" dirty="0"/>
              <a:t>语句明确地重新编译这些视图。</a:t>
            </a:r>
          </a:p>
        </p:txBody>
      </p:sp>
    </p:spTree>
    <p:extLst>
      <p:ext uri="{BB962C8B-B14F-4D97-AF65-F5344CB8AC3E}">
        <p14:creationId xmlns:p14="http://schemas.microsoft.com/office/powerpoint/2010/main" val="3640582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549275"/>
            <a:ext cx="929851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5.3.3 </a:t>
            </a:r>
            <a:r>
              <a:rPr lang="zh-CN" altLang="en-US" b="1" dirty="0"/>
              <a:t>删除视图</a:t>
            </a:r>
            <a:endParaRPr lang="en-US" altLang="zh-CN" b="1" dirty="0"/>
          </a:p>
          <a:p>
            <a:pPr indent="457200" latinLnBrk="1"/>
            <a:r>
              <a:rPr lang="zh-CN" altLang="en-US" dirty="0"/>
              <a:t>可以删除当前模式中的各种视图，无论是简单视图、连接视图，还是复杂视图。如果要删除其他模式中的视图，必须拥有</a:t>
            </a:r>
            <a:r>
              <a:rPr lang="en-US" altLang="zh-CN" dirty="0"/>
              <a:t>DROP ANY VIEW</a:t>
            </a:r>
            <a:r>
              <a:rPr lang="zh-CN" altLang="en-US" dirty="0"/>
              <a:t>系统权限。删除视图对创建该视图的基础表或基础视图没有任何影响。</a:t>
            </a:r>
          </a:p>
          <a:p>
            <a:pPr indent="457200" latinLnBrk="1"/>
            <a:r>
              <a:rPr lang="zh-CN" altLang="en-US" dirty="0"/>
              <a:t>视图的删除语句的格式为</a:t>
            </a:r>
          </a:p>
          <a:p>
            <a:pPr indent="457200" latinLnBrk="1"/>
            <a:r>
              <a:rPr lang="en-US" altLang="zh-CN" dirty="0"/>
              <a:t>DROP  VIEW  </a:t>
            </a:r>
            <a:r>
              <a:rPr lang="en-US" altLang="zh-CN" dirty="0" err="1"/>
              <a:t>Viewname</a:t>
            </a:r>
            <a:endParaRPr lang="en-US" altLang="zh-CN" dirty="0"/>
          </a:p>
          <a:p>
            <a:pPr indent="457200" latinLnBrk="1"/>
            <a:r>
              <a:rPr lang="zh-CN" altLang="en-US" dirty="0"/>
              <a:t>在</a:t>
            </a:r>
            <a:r>
              <a:rPr lang="en-US" altLang="zh-CN" dirty="0"/>
              <a:t>SQL*Plus</a:t>
            </a:r>
            <a:r>
              <a:rPr lang="zh-CN" altLang="en-US" dirty="0"/>
              <a:t>中删除视图</a:t>
            </a:r>
            <a:r>
              <a:rPr lang="en-US" altLang="zh-CN" dirty="0"/>
              <a:t>managers_2</a:t>
            </a:r>
            <a:r>
              <a:rPr lang="zh-CN" altLang="en-US" dirty="0"/>
              <a:t>。</a:t>
            </a:r>
          </a:p>
          <a:p>
            <a:pPr indent="457200" latinLnBrk="1"/>
            <a:r>
              <a:rPr lang="en-US" altLang="zh-CN" dirty="0"/>
              <a:t>DROP  VIEW managers_2</a:t>
            </a:r>
          </a:p>
          <a:p>
            <a:pPr indent="457200" latinLnBrk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04813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35002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78417" y="3972975"/>
            <a:ext cx="15985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/>
              <a:t> 索引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4763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5393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81310" y="549275"/>
            <a:ext cx="9468116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5.4.1 </a:t>
            </a:r>
            <a:r>
              <a:rPr lang="zh-CN" altLang="en-US" b="1" dirty="0"/>
              <a:t> 创建索引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在</a:t>
            </a:r>
            <a:r>
              <a:rPr lang="en-US" altLang="zh-CN" dirty="0"/>
              <a:t>Oracle</a:t>
            </a:r>
            <a:r>
              <a:rPr lang="zh-CN" altLang="en-US" dirty="0"/>
              <a:t>数据库中，可以在</a:t>
            </a:r>
            <a:r>
              <a:rPr lang="en-US" altLang="zh-CN" dirty="0"/>
              <a:t>SQL * Plus</a:t>
            </a:r>
            <a:r>
              <a:rPr lang="zh-CN" altLang="en-US" dirty="0"/>
              <a:t>中使用</a:t>
            </a:r>
            <a:r>
              <a:rPr lang="en-US" altLang="zh-CN" dirty="0"/>
              <a:t>CREATE INDEX</a:t>
            </a:r>
            <a:r>
              <a:rPr lang="zh-CN" altLang="en-US" dirty="0"/>
              <a:t>语句来创建。若要在自己的方案中创建索引，则需要具有</a:t>
            </a:r>
            <a:r>
              <a:rPr lang="en-US" altLang="zh-CN" dirty="0"/>
              <a:t>CREATE INDEX</a:t>
            </a:r>
            <a:r>
              <a:rPr lang="zh-CN" altLang="en-US" dirty="0"/>
              <a:t>系统权限；若要在其他用户的方案中创建索引，则需要具有</a:t>
            </a:r>
            <a:r>
              <a:rPr lang="en-US" altLang="zh-CN" dirty="0"/>
              <a:t>CREATE ANY INDEX</a:t>
            </a:r>
            <a:r>
              <a:rPr lang="zh-CN" altLang="en-US" dirty="0"/>
              <a:t>系统权限。</a:t>
            </a:r>
          </a:p>
          <a:p>
            <a:pPr indent="457200" latinLnBrk="1"/>
            <a:r>
              <a:rPr lang="zh-CN" altLang="en-US" dirty="0"/>
              <a:t>除此之外，由于索引要占用存储空间，所以还要在保存索引的表空间中有配额，或者具有</a:t>
            </a:r>
            <a:r>
              <a:rPr lang="en-US" altLang="zh-CN" dirty="0"/>
              <a:t>UNLIMTED TABLESPACE</a:t>
            </a:r>
            <a:r>
              <a:rPr lang="zh-CN" altLang="en-US" dirty="0"/>
              <a:t>系统权限。</a:t>
            </a:r>
          </a:p>
          <a:p>
            <a:pPr indent="457200" latinLnBrk="1"/>
            <a:r>
              <a:rPr lang="zh-CN" altLang="en-US" dirty="0"/>
              <a:t>在</a:t>
            </a:r>
            <a:r>
              <a:rPr lang="en-US" altLang="zh-CN" dirty="0"/>
              <a:t>SQL*Plus</a:t>
            </a:r>
            <a:r>
              <a:rPr lang="zh-CN" altLang="en-US" dirty="0"/>
              <a:t>中，创建索引的语法格式为：</a:t>
            </a:r>
            <a:endParaRPr lang="en-US" altLang="zh-CN" dirty="0"/>
          </a:p>
          <a:p>
            <a:pPr indent="457200" latinLnBrk="1"/>
            <a:r>
              <a:rPr lang="en-US" altLang="zh-CN" dirty="0"/>
              <a:t>CREATE[UNIQUE]|[BITMAP]INDEX[schema.]</a:t>
            </a:r>
            <a:r>
              <a:rPr lang="en-US" altLang="zh-CN" dirty="0" err="1"/>
              <a:t>index_name</a:t>
            </a:r>
            <a:endParaRPr lang="en-US" altLang="zh-CN" dirty="0"/>
          </a:p>
          <a:p>
            <a:pPr indent="457200" latinLnBrk="1"/>
            <a:r>
              <a:rPr lang="en-US" altLang="zh-CN" dirty="0"/>
              <a:t>ON[schema.]</a:t>
            </a:r>
            <a:r>
              <a:rPr lang="en-US" altLang="zh-CN" dirty="0" err="1"/>
              <a:t>table_name</a:t>
            </a:r>
            <a:r>
              <a:rPr lang="en-US" altLang="zh-CN" dirty="0"/>
              <a:t>([column1[ASC|DESC],column2[ASC|DESC],...]|[express])</a:t>
            </a:r>
          </a:p>
          <a:p>
            <a:pPr indent="457200" latinLnBrk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0224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1273893"/>
            <a:ext cx="9468116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/>
              <a:t>[PCTFREE n1]</a:t>
            </a:r>
          </a:p>
          <a:p>
            <a:pPr indent="457200" latinLnBrk="1"/>
            <a:r>
              <a:rPr lang="en-US" altLang="zh-CN"/>
              <a:t>[STORAGE(INITIAL n2)]</a:t>
            </a:r>
          </a:p>
          <a:p>
            <a:pPr indent="457200" latinLnBrk="1"/>
            <a:r>
              <a:rPr lang="en-US" altLang="zh-CN"/>
              <a:t>[COMPRESS n3]|[NOCOMPRESS]</a:t>
            </a:r>
          </a:p>
          <a:p>
            <a:pPr indent="457200" latinLnBrk="1"/>
            <a:r>
              <a:rPr lang="en-US" altLang="zh-CN"/>
              <a:t>[LOGGING]|[NOLOGGING]</a:t>
            </a:r>
          </a:p>
          <a:p>
            <a:pPr indent="457200" latinLnBrk="1"/>
            <a:r>
              <a:rPr lang="en-US" altLang="zh-CN"/>
              <a:t>[ONLINE]</a:t>
            </a:r>
          </a:p>
          <a:p>
            <a:pPr indent="457200" latinLnBrk="1"/>
            <a:r>
              <a:rPr lang="en-US" altLang="zh-CN"/>
              <a:t>[COMPUTE STATISTICS]</a:t>
            </a:r>
          </a:p>
          <a:p>
            <a:pPr indent="457200" latinLnBrk="1"/>
            <a:r>
              <a:rPr lang="en-US" altLang="zh-CN"/>
              <a:t>[REVERSE]|[NOSORT];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8072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388114" y="6376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941DACB2-96BE-4F8E-8E47-2A1BB8582795}"/>
              </a:ext>
            </a:extLst>
          </p:cNvPr>
          <p:cNvSpPr txBox="1"/>
          <p:nvPr/>
        </p:nvSpPr>
        <p:spPr>
          <a:xfrm>
            <a:off x="1559241" y="1867366"/>
            <a:ext cx="9115444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en-US"/>
              <a:t>本章将主要介绍</a:t>
            </a:r>
            <a:r>
              <a:rPr lang="en-US" altLang="zh-CN"/>
              <a:t>Oracle</a:t>
            </a:r>
            <a:r>
              <a:rPr lang="zh-CN" altLang="en-US"/>
              <a:t>的相关操作，其中包括启动和关闭、表的设计和修改、索引的创建、视图的有关操作，以及基本的数据操纵和数据查询操作。本章将上述操作结合</a:t>
            </a:r>
            <a:r>
              <a:rPr lang="en-US" altLang="zh-CN"/>
              <a:t>SQL * Plus</a:t>
            </a:r>
            <a:r>
              <a:rPr lang="zh-CN" altLang="en-US"/>
              <a:t>进行阐述。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1942" y="549275"/>
            <a:ext cx="9468116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5.4.2 </a:t>
            </a:r>
            <a:r>
              <a:rPr lang="zh-CN" altLang="en-US" b="1" dirty="0"/>
              <a:t>删除索引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一般来讲，若出现如下几种情况之一将有必要删除相应的索引。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索引的创建不合理或不必要，应删除该索引，以释放其所占用的空间。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通过一段时间的监视，发现几平没有查询，或者只有极少数查询会使用到该索引。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由于该索引中包含损坏的数据块，或者包含过多的存储碎片，需要首先删除该索引，然后再重建该索引。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如果移动了表的数据，导致索引无效，此时需要删除并重建该索引。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当使用</a:t>
            </a:r>
            <a:r>
              <a:rPr lang="en-US" altLang="zh-CN" dirty="0"/>
              <a:t>SQL * Loader</a:t>
            </a:r>
            <a:r>
              <a:rPr lang="zh-CN" altLang="en-US" dirty="0"/>
              <a:t>给个表装载数据时，系统也会同时给该表的索引增加数据，为了加快数据装载速度，应在装载之前删除所有索引，然后在数据装载完毕之后重新创建各个索引。</a:t>
            </a:r>
          </a:p>
          <a:p>
            <a:pPr indent="457200" latinLnBrk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80607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35002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78417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/>
              <a:t>数据查询与数据操纵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4763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7463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71006" y="549275"/>
            <a:ext cx="9468116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5.5.1 </a:t>
            </a:r>
            <a:r>
              <a:rPr lang="zh-CN" altLang="en-US" b="1" dirty="0"/>
              <a:t>对数据表进行查询</a:t>
            </a:r>
            <a:endParaRPr lang="zh-CN" altLang="zh-CN" b="1" dirty="0"/>
          </a:p>
          <a:p>
            <a:pPr indent="457200" latinLnBrk="1"/>
            <a:r>
              <a:rPr lang="en-US" altLang="zh-CN" dirty="0"/>
              <a:t>1</a:t>
            </a:r>
            <a:r>
              <a:rPr lang="zh-CN" altLang="en-US" dirty="0"/>
              <a:t>．一般条件查询</a:t>
            </a:r>
          </a:p>
          <a:p>
            <a:pPr indent="457200" latinLnBrk="1"/>
            <a:r>
              <a:rPr lang="zh-CN" altLang="en-US" dirty="0"/>
              <a:t>在此对表</a:t>
            </a:r>
            <a:r>
              <a:rPr lang="en-US" altLang="zh-CN" dirty="0"/>
              <a:t>employees</a:t>
            </a:r>
            <a:r>
              <a:rPr lang="zh-CN" altLang="en-US" dirty="0"/>
              <a:t>中月薪超过</a:t>
            </a:r>
            <a:r>
              <a:rPr lang="en-US" altLang="zh-CN" dirty="0"/>
              <a:t>5000</a:t>
            </a:r>
            <a:r>
              <a:rPr lang="zh-CN" altLang="en-US" dirty="0"/>
              <a:t>元的雇员信息进行查询。</a:t>
            </a:r>
          </a:p>
          <a:p>
            <a:pPr indent="457200" latinLnBrk="1"/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EA1174F-F51C-4071-A582-78E330D12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634" y="2568268"/>
            <a:ext cx="4883678" cy="247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125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1942" y="1073671"/>
            <a:ext cx="9468116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/>
              <a:t>2</a:t>
            </a:r>
            <a:r>
              <a:rPr lang="zh-CN" altLang="en-US"/>
              <a:t>．复合组合条件查询</a:t>
            </a:r>
          </a:p>
          <a:p>
            <a:pPr indent="457200" latinLnBrk="1"/>
            <a:r>
              <a:rPr lang="zh-CN" altLang="en-US"/>
              <a:t>对表</a:t>
            </a:r>
            <a:r>
              <a:rPr lang="en-US" altLang="zh-CN"/>
              <a:t>employees</a:t>
            </a:r>
            <a:r>
              <a:rPr lang="zh-CN" altLang="en-US"/>
              <a:t>中</a:t>
            </a:r>
            <a:r>
              <a:rPr lang="en-US" altLang="zh-CN"/>
              <a:t>IT</a:t>
            </a:r>
            <a:r>
              <a:rPr lang="zh-CN" altLang="en-US"/>
              <a:t>部门的雇员信息进行查询，</a:t>
            </a:r>
            <a:r>
              <a:rPr lang="en-US" altLang="zh-CN"/>
              <a:t>IT</a:t>
            </a:r>
            <a:r>
              <a:rPr lang="zh-CN" altLang="en-US"/>
              <a:t>部门的部门编号从</a:t>
            </a:r>
            <a:r>
              <a:rPr lang="en-US" altLang="zh-CN"/>
              <a:t>departments</a:t>
            </a:r>
            <a:r>
              <a:rPr lang="zh-CN" altLang="en-US"/>
              <a:t>表中获得。如图</a:t>
            </a:r>
            <a:r>
              <a:rPr lang="en-US" altLang="zh-CN"/>
              <a:t>5.16</a:t>
            </a:r>
            <a:r>
              <a:rPr lang="zh-CN" altLang="en-US"/>
              <a:t>所示。</a:t>
            </a:r>
          </a:p>
          <a:p>
            <a:pPr indent="457200" latinLnBrk="1"/>
            <a:r>
              <a:rPr lang="en-US" altLang="zh-CN"/>
              <a:t>select employee_id,first_name,salary </a:t>
            </a:r>
          </a:p>
          <a:p>
            <a:pPr indent="457200" latinLnBrk="1"/>
            <a:r>
              <a:rPr lang="en-US" altLang="zh-CN"/>
              <a:t>     from employees emp, departments dep </a:t>
            </a:r>
          </a:p>
          <a:p>
            <a:pPr indent="457200" latinLnBrk="1"/>
            <a:r>
              <a:rPr lang="en-US" altLang="zh-CN"/>
              <a:t>     Where department_name = ‘IT’</a:t>
            </a:r>
          </a:p>
          <a:p>
            <a:pPr indent="457200" latinLnBrk="1"/>
            <a:r>
              <a:rPr lang="en-US" altLang="zh-CN"/>
              <a:t>        And emp.department_id = dep.department_id;</a:t>
            </a:r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1DDA28A-F76A-4CE5-92C8-A2263167E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812" y="4496517"/>
            <a:ext cx="3714286" cy="1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3828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1942" y="1073671"/>
            <a:ext cx="9468116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/>
              <a:t>3</a:t>
            </a:r>
            <a:r>
              <a:rPr lang="zh-CN" altLang="en-US"/>
              <a:t>．用</a:t>
            </a:r>
            <a:r>
              <a:rPr lang="en-US" altLang="zh-CN"/>
              <a:t>group</a:t>
            </a:r>
            <a:r>
              <a:rPr lang="zh-CN" altLang="en-US"/>
              <a:t>进行分组查询</a:t>
            </a:r>
          </a:p>
          <a:p>
            <a:pPr indent="457200" latinLnBrk="1"/>
            <a:r>
              <a:rPr lang="zh-CN" altLang="en-US"/>
              <a:t>查询部门名称、员工数量、总薪值和平均月薪，语句如下，运行结果如图</a:t>
            </a:r>
            <a:r>
              <a:rPr lang="en-US" altLang="zh-CN"/>
              <a:t>5.18</a:t>
            </a:r>
            <a:r>
              <a:rPr lang="zh-CN" altLang="en-US"/>
              <a:t>所示。</a:t>
            </a:r>
          </a:p>
          <a:p>
            <a:pPr indent="457200" latinLnBrk="1"/>
            <a:r>
              <a:rPr lang="en-US" altLang="zh-CN"/>
              <a:t>select dep.department_name,count(emp.employee_id) dep_count,</a:t>
            </a:r>
          </a:p>
          <a:p>
            <a:pPr indent="457200" latinLnBrk="1"/>
            <a:r>
              <a:rPr lang="en-US" altLang="zh-CN"/>
              <a:t>		Sum(emp.salary) total_salary, avg(salary) average_salary</a:t>
            </a:r>
          </a:p>
          <a:p>
            <a:pPr indent="457200" latinLnBrk="1"/>
            <a:r>
              <a:rPr lang="en-US" altLang="zh-CN"/>
              <a:t>	From employees emp, departments dep</a:t>
            </a:r>
          </a:p>
          <a:p>
            <a:pPr indent="457200" latinLnBrk="1"/>
            <a:r>
              <a:rPr lang="en-US" altLang="zh-CN"/>
              <a:t>	Where emp.department_id = dep.department_id</a:t>
            </a:r>
          </a:p>
          <a:p>
            <a:pPr indent="457200" latinLnBrk="1"/>
            <a:r>
              <a:rPr lang="en-US" altLang="zh-CN"/>
              <a:t>	Group by dep.department_name;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6042A99-0E47-4252-B499-ABE98CCAC0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1726" y="4401279"/>
            <a:ext cx="3542857" cy="1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5018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02275" y="549275"/>
            <a:ext cx="9468116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5.5.2 </a:t>
            </a:r>
            <a:r>
              <a:rPr lang="zh-CN" altLang="en-US" b="1" dirty="0"/>
              <a:t>新建表并批量插入记录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在</a:t>
            </a:r>
            <a:r>
              <a:rPr lang="en-US" altLang="zh-CN" dirty="0"/>
              <a:t>Oracle</a:t>
            </a:r>
            <a:r>
              <a:rPr lang="zh-CN" altLang="en-US" dirty="0"/>
              <a:t>中，可以使用</a:t>
            </a:r>
            <a:r>
              <a:rPr lang="en-US" altLang="zh-CN" dirty="0"/>
              <a:t>CREATE TABLE </a:t>
            </a:r>
            <a:r>
              <a:rPr lang="en-US" altLang="zh-CN" dirty="0" err="1"/>
              <a:t>table_name</a:t>
            </a:r>
            <a:r>
              <a:rPr lang="en-US" altLang="zh-CN" dirty="0"/>
              <a:t> AS</a:t>
            </a:r>
            <a:r>
              <a:rPr lang="zh-CN" altLang="en-US" dirty="0"/>
              <a:t>语句来创建一个表并且向其中插入记录。这时</a:t>
            </a:r>
            <a:r>
              <a:rPr lang="en-US" altLang="zh-CN" dirty="0"/>
              <a:t>AS</a:t>
            </a:r>
            <a:r>
              <a:rPr lang="zh-CN" altLang="en-US" dirty="0"/>
              <a:t>后面需要跟一个</a:t>
            </a:r>
            <a:r>
              <a:rPr lang="en-US" altLang="zh-CN" dirty="0"/>
              <a:t>Select</a:t>
            </a:r>
            <a:r>
              <a:rPr lang="zh-CN" altLang="en-US" dirty="0"/>
              <a:t>子句，这条语句的功能是创建一个表，其表结构和</a:t>
            </a:r>
            <a:r>
              <a:rPr lang="en-US" altLang="zh-CN" dirty="0"/>
              <a:t>Select</a:t>
            </a:r>
            <a:r>
              <a:rPr lang="zh-CN" altLang="en-US" dirty="0"/>
              <a:t>子句的</a:t>
            </a:r>
            <a:r>
              <a:rPr lang="en-US" altLang="zh-CN" dirty="0"/>
              <a:t>column</a:t>
            </a:r>
            <a:r>
              <a:rPr lang="zh-CN" altLang="en-US" dirty="0"/>
              <a:t>列表相同，同时将该</a:t>
            </a:r>
            <a:r>
              <a:rPr lang="en-US" altLang="zh-CN" dirty="0"/>
              <a:t>Select</a:t>
            </a:r>
            <a:r>
              <a:rPr lang="zh-CN" altLang="en-US" dirty="0"/>
              <a:t>子句所选择的记录插入到新创建的表中。示例如下：</a:t>
            </a:r>
          </a:p>
          <a:p>
            <a:pPr indent="457200" latinLnBrk="1"/>
            <a:r>
              <a:rPr lang="zh-CN" altLang="en-US" dirty="0"/>
              <a:t>创建表</a:t>
            </a:r>
            <a:r>
              <a:rPr lang="en-US" altLang="zh-CN" dirty="0" err="1"/>
              <a:t>High_salary</a:t>
            </a:r>
            <a:r>
              <a:rPr lang="zh-CN" altLang="en-US" dirty="0"/>
              <a:t>，该表对应了</a:t>
            </a:r>
            <a:r>
              <a:rPr lang="en-US" altLang="zh-CN" dirty="0"/>
              <a:t>employees</a:t>
            </a:r>
            <a:r>
              <a:rPr lang="zh-CN" altLang="en-US" dirty="0"/>
              <a:t>表中月薪超过</a:t>
            </a:r>
            <a:r>
              <a:rPr lang="en-US" altLang="zh-CN" dirty="0"/>
              <a:t>5000</a:t>
            </a:r>
            <a:r>
              <a:rPr lang="zh-CN" altLang="en-US" dirty="0"/>
              <a:t>元的雇员信息，创建语句如下。</a:t>
            </a:r>
          </a:p>
          <a:p>
            <a:pPr indent="457200" latinLnBrk="1"/>
            <a:r>
              <a:rPr lang="en-US" altLang="zh-CN" dirty="0"/>
              <a:t>create table </a:t>
            </a:r>
            <a:r>
              <a:rPr lang="en-US" altLang="zh-CN" dirty="0" err="1"/>
              <a:t>High_Salary</a:t>
            </a:r>
            <a:r>
              <a:rPr lang="en-US" altLang="zh-CN" dirty="0"/>
              <a:t> AS Select * from employees where salary&gt;5000.00;</a:t>
            </a:r>
          </a:p>
          <a:p>
            <a:pPr indent="457200" latinLnBrk="1"/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372ED2A-C4F7-4220-914C-9862FB19A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714" y="4396995"/>
            <a:ext cx="3628571" cy="2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00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1942" y="549275"/>
            <a:ext cx="9468116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5.5.3 </a:t>
            </a:r>
            <a:r>
              <a:rPr lang="zh-CN" altLang="en-US" b="1" dirty="0"/>
              <a:t>通过视图操纵数据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视图作为虚表，在一定的条件下可以像表一样完成数据操纵的功能，使用视图进行数据操作拥有更好的安全性和灵活性。</a:t>
            </a:r>
          </a:p>
          <a:p>
            <a:pPr indent="457200" latinLnBrk="1"/>
            <a:r>
              <a:rPr lang="en-US" altLang="zh-CN" dirty="0"/>
              <a:t>1</a:t>
            </a:r>
            <a:r>
              <a:rPr lang="zh-CN" altLang="en-US" dirty="0"/>
              <a:t>．用视图进行数据插入</a:t>
            </a:r>
            <a:endParaRPr lang="en-US" altLang="zh-CN" dirty="0"/>
          </a:p>
          <a:p>
            <a:pPr indent="457200" latinLnBrk="1"/>
            <a:r>
              <a:rPr lang="en-US" altLang="zh-CN" dirty="0"/>
              <a:t>2</a:t>
            </a:r>
            <a:r>
              <a:rPr lang="zh-CN" altLang="en-US" dirty="0"/>
              <a:t>．用视图进行数据修改</a:t>
            </a:r>
            <a:endParaRPr lang="en-US" altLang="zh-CN" dirty="0"/>
          </a:p>
          <a:p>
            <a:pPr indent="457200" latinLnBrk="1"/>
            <a:r>
              <a:rPr lang="en-US" altLang="zh-CN" dirty="0"/>
              <a:t>3</a:t>
            </a:r>
            <a:r>
              <a:rPr lang="zh-CN" altLang="en-US" dirty="0"/>
              <a:t>．用视图进行数据删除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83D0108-080B-40FC-AEC0-D1E35FCA94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095" y="3697359"/>
            <a:ext cx="3609524" cy="20857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4715C38-0CE7-4738-97F8-E5230B3F7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34150"/>
            <a:ext cx="3542857" cy="2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9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26B31927-7DFF-472D-ACC5-12EE2D0580D2}"/>
              </a:ext>
            </a:extLst>
          </p:cNvPr>
          <p:cNvGrpSpPr/>
          <p:nvPr/>
        </p:nvGrpSpPr>
        <p:grpSpPr>
          <a:xfrm>
            <a:off x="7289369" y="796407"/>
            <a:ext cx="915799" cy="778837"/>
            <a:chOff x="7428647" y="814868"/>
            <a:chExt cx="915799" cy="778837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1462C79-EED8-4446-9394-C84809A93914}"/>
                </a:ext>
              </a:extLst>
            </p:cNvPr>
            <p:cNvSpPr txBox="1"/>
            <p:nvPr/>
          </p:nvSpPr>
          <p:spPr>
            <a:xfrm>
              <a:off x="7428647" y="814868"/>
              <a:ext cx="573232" cy="530770"/>
            </a:xfrm>
            <a:custGeom>
              <a:avLst/>
              <a:gdLst/>
              <a:ahLst/>
              <a:cxnLst/>
              <a:rect l="l" t="t" r="r" b="b"/>
              <a:pathLst>
                <a:path w="900113" h="833437">
                  <a:moveTo>
                    <a:pt x="690563" y="795337"/>
                  </a:moveTo>
                  <a:lnTo>
                    <a:pt x="721023" y="795337"/>
                  </a:lnTo>
                  <a:lnTo>
                    <a:pt x="690563" y="813360"/>
                  </a:lnTo>
                  <a:close/>
                  <a:moveTo>
                    <a:pt x="247724" y="38100"/>
                  </a:moveTo>
                  <a:cubicBezTo>
                    <a:pt x="201885" y="38100"/>
                    <a:pt x="163426" y="72231"/>
                    <a:pt x="132345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5" y="695325"/>
                  </a:cubicBezTo>
                  <a:cubicBezTo>
                    <a:pt x="163426" y="762000"/>
                    <a:pt x="201885" y="795337"/>
                    <a:pt x="247724" y="795337"/>
                  </a:cubicBezTo>
                  <a:cubicBezTo>
                    <a:pt x="296838" y="795337"/>
                    <a:pt x="335297" y="762000"/>
                    <a:pt x="363103" y="695325"/>
                  </a:cubicBezTo>
                  <a:cubicBezTo>
                    <a:pt x="390909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2" y="38100"/>
                    <a:pt x="247724" y="38100"/>
                  </a:cubicBezTo>
                  <a:close/>
                  <a:moveTo>
                    <a:pt x="881063" y="0"/>
                  </a:moveTo>
                  <a:lnTo>
                    <a:pt x="900113" y="0"/>
                  </a:lnTo>
                  <a:lnTo>
                    <a:pt x="900113" y="689370"/>
                  </a:lnTo>
                  <a:lnTo>
                    <a:pt x="821267" y="736023"/>
                  </a:lnTo>
                  <a:lnTo>
                    <a:pt x="823913" y="719658"/>
                  </a:lnTo>
                  <a:lnTo>
                    <a:pt x="823913" y="147339"/>
                  </a:lnTo>
                  <a:cubicBezTo>
                    <a:pt x="823913" y="134739"/>
                    <a:pt x="819944" y="124494"/>
                    <a:pt x="812006" y="116606"/>
                  </a:cubicBezTo>
                  <a:cubicBezTo>
                    <a:pt x="804069" y="108719"/>
                    <a:pt x="792162" y="104775"/>
                    <a:pt x="776287" y="104775"/>
                  </a:cubicBezTo>
                  <a:lnTo>
                    <a:pt x="690563" y="104775"/>
                  </a:lnTo>
                  <a:lnTo>
                    <a:pt x="690563" y="76200"/>
                  </a:lnTo>
                  <a:lnTo>
                    <a:pt x="733425" y="76200"/>
                  </a:lnTo>
                  <a:cubicBezTo>
                    <a:pt x="771525" y="76200"/>
                    <a:pt x="802481" y="69850"/>
                    <a:pt x="826294" y="57150"/>
                  </a:cubicBezTo>
                  <a:cubicBezTo>
                    <a:pt x="850106" y="44450"/>
                    <a:pt x="868363" y="25400"/>
                    <a:pt x="881063" y="0"/>
                  </a:cubicBez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7" y="284162"/>
                    <a:pt x="490537" y="414337"/>
                  </a:cubicBezTo>
                  <a:cubicBezTo>
                    <a:pt x="490537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4"/>
                    <a:pt x="71437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6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b="1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1D95A4E9-B9A9-4823-9C3E-3F97BCF3B0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28647" y="1034235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76DE036-878A-497D-951B-F25BD6B7E6CE}"/>
              </a:ext>
            </a:extLst>
          </p:cNvPr>
          <p:cNvGrpSpPr/>
          <p:nvPr/>
        </p:nvGrpSpPr>
        <p:grpSpPr>
          <a:xfrm>
            <a:off x="7368086" y="1754565"/>
            <a:ext cx="915799" cy="788117"/>
            <a:chOff x="7464829" y="1664857"/>
            <a:chExt cx="915799" cy="78811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3E11741-E0AE-4C99-8BB0-FA2B455F1FD4}"/>
                </a:ext>
              </a:extLst>
            </p:cNvPr>
            <p:cNvSpPr txBox="1"/>
            <p:nvPr/>
          </p:nvSpPr>
          <p:spPr>
            <a:xfrm>
              <a:off x="7464829" y="1664857"/>
              <a:ext cx="708334" cy="518505"/>
            </a:xfrm>
            <a:custGeom>
              <a:avLst/>
              <a:gdLst/>
              <a:ahLst/>
              <a:cxnLst/>
              <a:rect l="l" t="t" r="r" b="b"/>
              <a:pathLst>
                <a:path w="1076325" h="833437">
                  <a:moveTo>
                    <a:pt x="247724" y="38100"/>
                  </a:moveTo>
                  <a:cubicBezTo>
                    <a:pt x="201885" y="38100"/>
                    <a:pt x="163426" y="72231"/>
                    <a:pt x="132345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5" y="695325"/>
                  </a:cubicBezTo>
                  <a:cubicBezTo>
                    <a:pt x="163426" y="762000"/>
                    <a:pt x="201885" y="795337"/>
                    <a:pt x="247724" y="795337"/>
                  </a:cubicBezTo>
                  <a:cubicBezTo>
                    <a:pt x="296838" y="795337"/>
                    <a:pt x="335297" y="762000"/>
                    <a:pt x="363103" y="695325"/>
                  </a:cubicBezTo>
                  <a:cubicBezTo>
                    <a:pt x="390909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2" y="38100"/>
                    <a:pt x="247724" y="38100"/>
                  </a:cubicBezTo>
                  <a:close/>
                  <a:moveTo>
                    <a:pt x="852487" y="0"/>
                  </a:moveTo>
                  <a:cubicBezTo>
                    <a:pt x="928687" y="0"/>
                    <a:pt x="985044" y="19050"/>
                    <a:pt x="1021556" y="57150"/>
                  </a:cubicBezTo>
                  <a:cubicBezTo>
                    <a:pt x="1058069" y="95250"/>
                    <a:pt x="1076325" y="142875"/>
                    <a:pt x="1076325" y="200025"/>
                  </a:cubicBezTo>
                  <a:cubicBezTo>
                    <a:pt x="1076325" y="238125"/>
                    <a:pt x="1067594" y="276225"/>
                    <a:pt x="1050131" y="314325"/>
                  </a:cubicBezTo>
                  <a:cubicBezTo>
                    <a:pt x="1032669" y="352425"/>
                    <a:pt x="1004887" y="388937"/>
                    <a:pt x="966787" y="423862"/>
                  </a:cubicBezTo>
                  <a:cubicBezTo>
                    <a:pt x="874712" y="512762"/>
                    <a:pt x="804069" y="584993"/>
                    <a:pt x="754856" y="640556"/>
                  </a:cubicBezTo>
                  <a:cubicBezTo>
                    <a:pt x="705644" y="696118"/>
                    <a:pt x="676275" y="733425"/>
                    <a:pt x="666750" y="752475"/>
                  </a:cubicBezTo>
                  <a:lnTo>
                    <a:pt x="816557" y="752475"/>
                  </a:lnTo>
                  <a:lnTo>
                    <a:pt x="695300" y="823912"/>
                  </a:lnTo>
                  <a:lnTo>
                    <a:pt x="614363" y="823912"/>
                  </a:lnTo>
                  <a:lnTo>
                    <a:pt x="614363" y="762000"/>
                  </a:lnTo>
                  <a:cubicBezTo>
                    <a:pt x="630237" y="733425"/>
                    <a:pt x="656431" y="696912"/>
                    <a:pt x="692944" y="652462"/>
                  </a:cubicBezTo>
                  <a:cubicBezTo>
                    <a:pt x="729456" y="608012"/>
                    <a:pt x="777875" y="555625"/>
                    <a:pt x="838200" y="495300"/>
                  </a:cubicBezTo>
                  <a:cubicBezTo>
                    <a:pt x="890538" y="440779"/>
                    <a:pt x="929022" y="389458"/>
                    <a:pt x="953653" y="341337"/>
                  </a:cubicBezTo>
                  <a:cubicBezTo>
                    <a:pt x="978285" y="293216"/>
                    <a:pt x="990600" y="248295"/>
                    <a:pt x="990600" y="206573"/>
                  </a:cubicBezTo>
                  <a:cubicBezTo>
                    <a:pt x="990600" y="148877"/>
                    <a:pt x="977900" y="104787"/>
                    <a:pt x="952500" y="74302"/>
                  </a:cubicBezTo>
                  <a:cubicBezTo>
                    <a:pt x="927100" y="43817"/>
                    <a:pt x="889000" y="28575"/>
                    <a:pt x="838200" y="28575"/>
                  </a:cubicBezTo>
                  <a:cubicBezTo>
                    <a:pt x="800100" y="28575"/>
                    <a:pt x="767556" y="39092"/>
                    <a:pt x="740569" y="60126"/>
                  </a:cubicBezTo>
                  <a:cubicBezTo>
                    <a:pt x="713581" y="81161"/>
                    <a:pt x="700087" y="107875"/>
                    <a:pt x="700087" y="140270"/>
                  </a:cubicBezTo>
                  <a:cubicBezTo>
                    <a:pt x="700087" y="159668"/>
                    <a:pt x="705644" y="175840"/>
                    <a:pt x="716756" y="188788"/>
                  </a:cubicBezTo>
                  <a:cubicBezTo>
                    <a:pt x="727869" y="201736"/>
                    <a:pt x="733425" y="214684"/>
                    <a:pt x="733425" y="227632"/>
                  </a:cubicBezTo>
                  <a:cubicBezTo>
                    <a:pt x="733425" y="243855"/>
                    <a:pt x="729630" y="256009"/>
                    <a:pt x="722040" y="264095"/>
                  </a:cubicBezTo>
                  <a:cubicBezTo>
                    <a:pt x="714449" y="272182"/>
                    <a:pt x="703064" y="276225"/>
                    <a:pt x="687884" y="276225"/>
                  </a:cubicBezTo>
                  <a:cubicBezTo>
                    <a:pt x="669677" y="276225"/>
                    <a:pt x="655253" y="270668"/>
                    <a:pt x="644612" y="259556"/>
                  </a:cubicBezTo>
                  <a:cubicBezTo>
                    <a:pt x="633971" y="248443"/>
                    <a:pt x="628650" y="230187"/>
                    <a:pt x="628650" y="204787"/>
                  </a:cubicBezTo>
                  <a:cubicBezTo>
                    <a:pt x="628650" y="138112"/>
                    <a:pt x="652463" y="87312"/>
                    <a:pt x="700087" y="52387"/>
                  </a:cubicBezTo>
                  <a:cubicBezTo>
                    <a:pt x="747713" y="17462"/>
                    <a:pt x="798513" y="0"/>
                    <a:pt x="852487" y="0"/>
                  </a:cubicBez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7" y="284162"/>
                    <a:pt x="490537" y="414337"/>
                  </a:cubicBezTo>
                  <a:cubicBezTo>
                    <a:pt x="490537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5"/>
                    <a:pt x="71437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6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155BBDE-66C3-48B0-BDED-F0412293DA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64829" y="1893504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1D4B1E1-B749-40EB-B2B9-AFDC429435BE}"/>
              </a:ext>
            </a:extLst>
          </p:cNvPr>
          <p:cNvGrpSpPr/>
          <p:nvPr/>
        </p:nvGrpSpPr>
        <p:grpSpPr>
          <a:xfrm>
            <a:off x="7368086" y="2765398"/>
            <a:ext cx="1012542" cy="731588"/>
            <a:chOff x="7566593" y="2506239"/>
            <a:chExt cx="1012542" cy="73158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FCD55F1-7E53-4D94-B849-03B234E0F197}"/>
                </a:ext>
              </a:extLst>
            </p:cNvPr>
            <p:cNvSpPr txBox="1"/>
            <p:nvPr/>
          </p:nvSpPr>
          <p:spPr>
            <a:xfrm>
              <a:off x="7566593" y="2506239"/>
              <a:ext cx="673921" cy="515979"/>
            </a:xfrm>
            <a:custGeom>
              <a:avLst/>
              <a:gdLst/>
              <a:ahLst/>
              <a:cxnLst/>
              <a:rect l="l" t="t" r="r" b="b"/>
              <a:pathLst>
                <a:path w="1083170" h="833437">
                  <a:moveTo>
                    <a:pt x="678582" y="604837"/>
                  </a:moveTo>
                  <a:cubicBezTo>
                    <a:pt x="696789" y="604837"/>
                    <a:pt x="709687" y="612155"/>
                    <a:pt x="717277" y="626789"/>
                  </a:cubicBezTo>
                  <a:cubicBezTo>
                    <a:pt x="724868" y="641424"/>
                    <a:pt x="728663" y="653628"/>
                    <a:pt x="728663" y="663401"/>
                  </a:cubicBezTo>
                  <a:cubicBezTo>
                    <a:pt x="728663" y="679673"/>
                    <a:pt x="725488" y="693489"/>
                    <a:pt x="719138" y="704850"/>
                  </a:cubicBezTo>
                  <a:cubicBezTo>
                    <a:pt x="712788" y="716210"/>
                    <a:pt x="709613" y="726777"/>
                    <a:pt x="709613" y="736550"/>
                  </a:cubicBezTo>
                  <a:cubicBezTo>
                    <a:pt x="709613" y="756096"/>
                    <a:pt x="721680" y="772368"/>
                    <a:pt x="745815" y="785366"/>
                  </a:cubicBezTo>
                  <a:lnTo>
                    <a:pt x="749812" y="786901"/>
                  </a:lnTo>
                  <a:lnTo>
                    <a:pt x="720682" y="804171"/>
                  </a:lnTo>
                  <a:lnTo>
                    <a:pt x="685800" y="785812"/>
                  </a:lnTo>
                  <a:cubicBezTo>
                    <a:pt x="644525" y="754062"/>
                    <a:pt x="623888" y="717550"/>
                    <a:pt x="623888" y="676275"/>
                  </a:cubicBezTo>
                  <a:cubicBezTo>
                    <a:pt x="623888" y="657225"/>
                    <a:pt x="629965" y="640556"/>
                    <a:pt x="642119" y="626268"/>
                  </a:cubicBezTo>
                  <a:cubicBezTo>
                    <a:pt x="654273" y="611981"/>
                    <a:pt x="666428" y="604837"/>
                    <a:pt x="678582" y="604837"/>
                  </a:cubicBezTo>
                  <a:close/>
                  <a:moveTo>
                    <a:pt x="247725" y="38100"/>
                  </a:moveTo>
                  <a:cubicBezTo>
                    <a:pt x="201886" y="38100"/>
                    <a:pt x="163426" y="72231"/>
                    <a:pt x="132346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6" y="695325"/>
                  </a:cubicBezTo>
                  <a:cubicBezTo>
                    <a:pt x="163426" y="762000"/>
                    <a:pt x="201886" y="795337"/>
                    <a:pt x="247725" y="795337"/>
                  </a:cubicBezTo>
                  <a:cubicBezTo>
                    <a:pt x="296838" y="795337"/>
                    <a:pt x="335298" y="762000"/>
                    <a:pt x="363104" y="695325"/>
                  </a:cubicBezTo>
                  <a:cubicBezTo>
                    <a:pt x="390910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3" y="38100"/>
                    <a:pt x="247725" y="38100"/>
                  </a:cubicBezTo>
                  <a:close/>
                  <a:moveTo>
                    <a:pt x="842963" y="0"/>
                  </a:moveTo>
                  <a:cubicBezTo>
                    <a:pt x="906463" y="0"/>
                    <a:pt x="957263" y="20017"/>
                    <a:pt x="995363" y="60052"/>
                  </a:cubicBezTo>
                  <a:cubicBezTo>
                    <a:pt x="1033463" y="100087"/>
                    <a:pt x="1052513" y="142527"/>
                    <a:pt x="1052513" y="187374"/>
                  </a:cubicBezTo>
                  <a:cubicBezTo>
                    <a:pt x="1052513" y="235446"/>
                    <a:pt x="1040606" y="276299"/>
                    <a:pt x="1016794" y="309934"/>
                  </a:cubicBezTo>
                  <a:cubicBezTo>
                    <a:pt x="992981" y="343569"/>
                    <a:pt x="955675" y="368399"/>
                    <a:pt x="904875" y="384423"/>
                  </a:cubicBezTo>
                  <a:cubicBezTo>
                    <a:pt x="974725" y="409624"/>
                    <a:pt x="1022350" y="442714"/>
                    <a:pt x="1047750" y="483691"/>
                  </a:cubicBezTo>
                  <a:cubicBezTo>
                    <a:pt x="1060450" y="504180"/>
                    <a:pt x="1069975" y="524662"/>
                    <a:pt x="1076325" y="545138"/>
                  </a:cubicBezTo>
                  <a:lnTo>
                    <a:pt x="1083170" y="589266"/>
                  </a:lnTo>
                  <a:lnTo>
                    <a:pt x="994921" y="641585"/>
                  </a:lnTo>
                  <a:lnTo>
                    <a:pt x="1000125" y="597619"/>
                  </a:lnTo>
                  <a:cubicBezTo>
                    <a:pt x="1000125" y="539774"/>
                    <a:pt x="985044" y="493179"/>
                    <a:pt x="954881" y="457832"/>
                  </a:cubicBezTo>
                  <a:cubicBezTo>
                    <a:pt x="924719" y="422486"/>
                    <a:pt x="868363" y="404812"/>
                    <a:pt x="785813" y="404812"/>
                  </a:cubicBezTo>
                  <a:lnTo>
                    <a:pt x="785813" y="376237"/>
                  </a:lnTo>
                  <a:cubicBezTo>
                    <a:pt x="847676" y="376237"/>
                    <a:pt x="893304" y="360734"/>
                    <a:pt x="922697" y="329728"/>
                  </a:cubicBezTo>
                  <a:cubicBezTo>
                    <a:pt x="952091" y="298723"/>
                    <a:pt x="966788" y="255463"/>
                    <a:pt x="966788" y="199950"/>
                  </a:cubicBezTo>
                  <a:cubicBezTo>
                    <a:pt x="966788" y="154260"/>
                    <a:pt x="955117" y="114275"/>
                    <a:pt x="931776" y="79995"/>
                  </a:cubicBezTo>
                  <a:cubicBezTo>
                    <a:pt x="908435" y="45715"/>
                    <a:pt x="871885" y="28575"/>
                    <a:pt x="822127" y="28575"/>
                  </a:cubicBezTo>
                  <a:cubicBezTo>
                    <a:pt x="800348" y="28575"/>
                    <a:pt x="776945" y="34267"/>
                    <a:pt x="751917" y="45653"/>
                  </a:cubicBezTo>
                  <a:cubicBezTo>
                    <a:pt x="726889" y="57038"/>
                    <a:pt x="714375" y="75728"/>
                    <a:pt x="714375" y="101724"/>
                  </a:cubicBezTo>
                  <a:cubicBezTo>
                    <a:pt x="714375" y="127769"/>
                    <a:pt x="717550" y="144040"/>
                    <a:pt x="723900" y="150539"/>
                  </a:cubicBezTo>
                  <a:cubicBezTo>
                    <a:pt x="730250" y="157038"/>
                    <a:pt x="733425" y="165174"/>
                    <a:pt x="733425" y="174947"/>
                  </a:cubicBezTo>
                  <a:cubicBezTo>
                    <a:pt x="733425" y="191219"/>
                    <a:pt x="730250" y="204229"/>
                    <a:pt x="723900" y="213977"/>
                  </a:cubicBezTo>
                  <a:cubicBezTo>
                    <a:pt x="717550" y="223726"/>
                    <a:pt x="706438" y="228600"/>
                    <a:pt x="690563" y="228600"/>
                  </a:cubicBezTo>
                  <a:cubicBezTo>
                    <a:pt x="677863" y="228600"/>
                    <a:pt x="665956" y="223837"/>
                    <a:pt x="654844" y="214312"/>
                  </a:cubicBezTo>
                  <a:cubicBezTo>
                    <a:pt x="643731" y="204787"/>
                    <a:pt x="638175" y="187325"/>
                    <a:pt x="638175" y="161925"/>
                  </a:cubicBezTo>
                  <a:cubicBezTo>
                    <a:pt x="638175" y="114300"/>
                    <a:pt x="658813" y="75406"/>
                    <a:pt x="700088" y="45243"/>
                  </a:cubicBezTo>
                  <a:cubicBezTo>
                    <a:pt x="741363" y="15081"/>
                    <a:pt x="788988" y="0"/>
                    <a:pt x="842963" y="0"/>
                  </a:cubicBez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8" y="284162"/>
                    <a:pt x="490538" y="414337"/>
                  </a:cubicBezTo>
                  <a:cubicBezTo>
                    <a:pt x="490538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5"/>
                    <a:pt x="71438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7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C40EEEA-082D-4E9C-AD82-845A3CAF94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63336" y="2678357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hlinkClick r:id="" action="ppaction://noaction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499681" y="1844459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表</a:t>
            </a:r>
          </a:p>
        </p:txBody>
      </p:sp>
      <p:sp>
        <p:nvSpPr>
          <p:cNvPr id="12" name="文本框 11">
            <a:hlinkClick r:id="" action="ppaction://noaction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527445" y="279183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视图</a:t>
            </a:r>
          </a:p>
        </p:txBody>
      </p:sp>
      <p:sp>
        <p:nvSpPr>
          <p:cNvPr id="20" name="文本框 19">
            <a:hlinkClick r:id="" action="ppaction://noaction"/>
            <a:extLst>
              <a:ext uri="{FF2B5EF4-FFF2-40B4-BE49-F238E27FC236}">
                <a16:creationId xmlns:a16="http://schemas.microsoft.com/office/drawing/2014/main" id="{3122339D-CDC1-4187-945F-E2820B411B1E}"/>
              </a:ext>
            </a:extLst>
          </p:cNvPr>
          <p:cNvSpPr txBox="1"/>
          <p:nvPr/>
        </p:nvSpPr>
        <p:spPr>
          <a:xfrm>
            <a:off x="8399205" y="897082"/>
            <a:ext cx="2332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启动和关闭</a:t>
            </a:r>
            <a:r>
              <a:rPr lang="en-US" altLang="zh-CN" dirty="0"/>
              <a:t>Oracle </a:t>
            </a:r>
            <a:endParaRPr lang="zh-CN" altLang="en-US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A60D28A4-EE87-4BA5-A9E2-3A264076B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7175" y="3726808"/>
            <a:ext cx="1042506" cy="73158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5771A011-7640-473D-A5CA-20DDFEDA1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77796">
            <a:off x="7980157" y="4988448"/>
            <a:ext cx="838095" cy="48571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83634BDA-C67B-4FF1-9365-279B4F06D3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9914">
            <a:off x="9796856" y="5205936"/>
            <a:ext cx="838095" cy="485714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6BE60DDB-EDD2-4AC0-A1E3-497982A09337}"/>
              </a:ext>
            </a:extLst>
          </p:cNvPr>
          <p:cNvGrpSpPr/>
          <p:nvPr/>
        </p:nvGrpSpPr>
        <p:grpSpPr>
          <a:xfrm>
            <a:off x="7049099" y="4203757"/>
            <a:ext cx="1682642" cy="1603387"/>
            <a:chOff x="8953073" y="4321023"/>
            <a:chExt cx="1682642" cy="1603387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1CBC7142-4038-4BB0-90A4-E18B98DCA7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53073" y="4321023"/>
              <a:ext cx="1682642" cy="1603387"/>
            </a:xfrm>
            <a:prstGeom prst="rect">
              <a:avLst/>
            </a:prstGeom>
          </p:spPr>
        </p:pic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6DA7B91C-D997-45D9-9737-6EC42D995F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33990" y="4959959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hlinkClick r:id="" action="ppaction://noaction"/>
            <a:extLst>
              <a:ext uri="{FF2B5EF4-FFF2-40B4-BE49-F238E27FC236}">
                <a16:creationId xmlns:a16="http://schemas.microsoft.com/office/drawing/2014/main" id="{1EFC7867-B96E-47FF-A686-9A8C84325DEF}"/>
              </a:ext>
            </a:extLst>
          </p:cNvPr>
          <p:cNvSpPr txBox="1"/>
          <p:nvPr/>
        </p:nvSpPr>
        <p:spPr>
          <a:xfrm>
            <a:off x="8527444" y="381210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索引</a:t>
            </a:r>
          </a:p>
        </p:txBody>
      </p:sp>
      <p:sp>
        <p:nvSpPr>
          <p:cNvPr id="47" name="文本框 46">
            <a:hlinkClick r:id="" action="ppaction://noaction"/>
            <a:extLst>
              <a:ext uri="{FF2B5EF4-FFF2-40B4-BE49-F238E27FC236}">
                <a16:creationId xmlns:a16="http://schemas.microsoft.com/office/drawing/2014/main" id="{2ADED5DD-3369-4697-8BF6-FA3B3BD6DC6A}"/>
              </a:ext>
            </a:extLst>
          </p:cNvPr>
          <p:cNvSpPr txBox="1"/>
          <p:nvPr/>
        </p:nvSpPr>
        <p:spPr>
          <a:xfrm>
            <a:off x="8650709" y="468658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数据查询与数据操纵</a:t>
            </a: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7791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49930" y="3972975"/>
            <a:ext cx="54248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/>
              <a:t>启动和关闭</a:t>
            </a:r>
            <a:r>
              <a:rPr lang="en-US" altLang="zh-CN" sz="4800" b="1"/>
              <a:t>Oracle 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9054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06517" y="520699"/>
            <a:ext cx="8737658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5.1.1 Oracle</a:t>
            </a:r>
            <a:r>
              <a:rPr lang="zh-CN" altLang="en-US" b="1" dirty="0"/>
              <a:t>数据库的启动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每个启动的数据库都至少对应有一个例程。例程是为了运行数据库，</a:t>
            </a:r>
            <a:r>
              <a:rPr lang="en-US" altLang="zh-CN" dirty="0"/>
              <a:t>Oracle</a:t>
            </a:r>
            <a:r>
              <a:rPr lang="zh-CN" altLang="en-US" dirty="0"/>
              <a:t>所运行的所有进程和分配的内存结构的组合体，在服务器中，例程是由一组逻辑内存结构和一系列后台服务进程组成的。当启动数据库时，这些内存结构和服务进程得到分配、初始化和启动，这样一来</a:t>
            </a:r>
            <a:r>
              <a:rPr lang="en-US" altLang="zh-CN" dirty="0"/>
              <a:t>Oracle</a:t>
            </a:r>
            <a:r>
              <a:rPr lang="zh-CN" altLang="en-US" dirty="0"/>
              <a:t>才能够管理数据库，用户才能够与数据库进行通信。例程也可以简单地理解为</a:t>
            </a:r>
            <a:r>
              <a:rPr lang="en-US" altLang="zh-CN" dirty="0"/>
              <a:t>Oracle</a:t>
            </a:r>
            <a:r>
              <a:rPr lang="zh-CN" altLang="en-US" dirty="0"/>
              <a:t>数据库在运行时位于系统内存中的部分，而将数据库理解为运行时位于硬盘中的部分。一个例程只能访问一个数据库，而一个数据库可以由多个例程同时访问。</a:t>
            </a:r>
          </a:p>
          <a:p>
            <a:pPr indent="457200" latinLnBrk="1"/>
            <a:r>
              <a:rPr lang="zh-CN" altLang="en-US" dirty="0"/>
              <a:t>一般而言，启动</a:t>
            </a:r>
            <a:r>
              <a:rPr lang="en-US" altLang="zh-CN" dirty="0"/>
              <a:t>Oracle</a:t>
            </a:r>
            <a:r>
              <a:rPr lang="zh-CN" altLang="en-US" dirty="0"/>
              <a:t>数据库需执行三个操作步骤：启动例程、装载数据库和打开数据库。每完成一个步骤，就进入一个模式或状态，以便保证数据库处于某种一致性的操作状态。可以通过在启动过程中设置选项来控制使数据库进入某个模式。</a:t>
            </a:r>
          </a:p>
        </p:txBody>
      </p:sp>
    </p:spTree>
    <p:extLst>
      <p:ext uri="{BB962C8B-B14F-4D97-AF65-F5344CB8AC3E}">
        <p14:creationId xmlns:p14="http://schemas.microsoft.com/office/powerpoint/2010/main" val="1026326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549275"/>
            <a:ext cx="8923053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5.1.2 Oracle</a:t>
            </a:r>
            <a:r>
              <a:rPr lang="zh-CN" altLang="en-US" b="1" dirty="0"/>
              <a:t>数据库的关闭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当为了执行数据库的定期冷备份、执行数据库软件的升级等，常需要关闭数据库。关闭数据库的操作与启动数据库的操作相对应，也是</a:t>
            </a:r>
            <a:r>
              <a:rPr lang="en-US" altLang="zh-CN" dirty="0"/>
              <a:t>3</a:t>
            </a:r>
            <a:r>
              <a:rPr lang="zh-CN" altLang="en-US" dirty="0"/>
              <a:t>个步骤（或模式），现介绍如下。</a:t>
            </a:r>
          </a:p>
          <a:p>
            <a:pPr indent="457200" latinLnBrk="1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）关闭数据库</a:t>
            </a:r>
          </a:p>
          <a:p>
            <a:pPr indent="457200" latinLnBrk="1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）卸载数据库</a:t>
            </a:r>
          </a:p>
          <a:p>
            <a:pPr indent="457200" latinLnBrk="1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）终止例程</a:t>
            </a:r>
          </a:p>
        </p:txBody>
      </p:sp>
    </p:spTree>
    <p:extLst>
      <p:ext uri="{BB962C8B-B14F-4D97-AF65-F5344CB8AC3E}">
        <p14:creationId xmlns:p14="http://schemas.microsoft.com/office/powerpoint/2010/main" val="2224403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7791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49930" y="3972975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/>
              <a:t>表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9054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7260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460195"/>
            <a:ext cx="904131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5.2.1 </a:t>
            </a:r>
            <a:r>
              <a:rPr lang="zh-CN" altLang="en-US" b="1" dirty="0"/>
              <a:t>设计表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表是</a:t>
            </a:r>
            <a:r>
              <a:rPr lang="en-US" altLang="zh-CN" dirty="0"/>
              <a:t>Oracle</a:t>
            </a:r>
            <a:r>
              <a:rPr lang="zh-CN" altLang="en-US" dirty="0"/>
              <a:t>数据库最基本的对象，其他许多数据库对象（如索引、视图）都是以表为基础的。在</a:t>
            </a:r>
            <a:r>
              <a:rPr lang="en-US" altLang="zh-CN" dirty="0"/>
              <a:t>Oracle</a:t>
            </a:r>
            <a:r>
              <a:rPr lang="zh-CN" altLang="en-US" dirty="0"/>
              <a:t>中，有多种类型的表。不同类型的表各有一些特殊的属性，适应于保存某种特殊的数据、进行某些特殊的操作，即在某些方面可能比其他类型的表的性能更好，如处理速度更快、占用磁盘空间更少。</a:t>
            </a:r>
            <a:endParaRPr lang="en-US" altLang="zh-CN" dirty="0"/>
          </a:p>
          <a:p>
            <a:pPr indent="457200" latinLnBrk="1"/>
            <a:r>
              <a:rPr lang="en-US" altLang="zh-CN" dirty="0"/>
              <a:t>1</a:t>
            </a:r>
            <a:r>
              <a:rPr lang="zh-CN" altLang="en-US" dirty="0"/>
              <a:t>．表与列的命名</a:t>
            </a:r>
          </a:p>
          <a:p>
            <a:pPr indent="457200" latinLnBrk="1"/>
            <a:r>
              <a:rPr lang="en-US" altLang="zh-CN" dirty="0"/>
              <a:t>2</a:t>
            </a:r>
            <a:r>
              <a:rPr lang="zh-CN" altLang="en-US" dirty="0"/>
              <a:t>．列的数据类型</a:t>
            </a:r>
          </a:p>
          <a:p>
            <a:pPr indent="457200" latinLnBrk="1"/>
            <a:r>
              <a:rPr lang="en-US" altLang="zh-CN" dirty="0"/>
              <a:t>3</a:t>
            </a:r>
            <a:r>
              <a:rPr lang="zh-CN" altLang="en-US" dirty="0"/>
              <a:t>．列的约束</a:t>
            </a:r>
          </a:p>
          <a:p>
            <a:pPr indent="457200" latinLnBrk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28232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09885" y="549275"/>
            <a:ext cx="10105840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5.2.2 </a:t>
            </a:r>
            <a:r>
              <a:rPr lang="zh-CN" altLang="en-US" b="1" dirty="0"/>
              <a:t> 创建表</a:t>
            </a:r>
            <a:endParaRPr lang="en-US" altLang="zh-CN" b="1" dirty="0"/>
          </a:p>
          <a:p>
            <a:pPr indent="457200" latinLnBrk="1"/>
            <a:r>
              <a:rPr lang="zh-CN" altLang="en-US" dirty="0"/>
              <a:t>所谓创建表，实际上就是在数据库中定义表的结构。表的结构主要包括表与列的名称、列的数据类型，以及建立在表或列上的约束。</a:t>
            </a:r>
          </a:p>
          <a:p>
            <a:pPr indent="457200" latinLnBrk="1"/>
            <a:r>
              <a:rPr lang="zh-CN" altLang="en-US" dirty="0"/>
              <a:t>创建表是可以在</a:t>
            </a:r>
            <a:r>
              <a:rPr lang="en-US" altLang="zh-CN" dirty="0"/>
              <a:t>SQL * Plus</a:t>
            </a:r>
            <a:r>
              <a:rPr lang="zh-CN" altLang="en-US" dirty="0"/>
              <a:t>中使用</a:t>
            </a:r>
            <a:r>
              <a:rPr lang="en-US" altLang="zh-CN" dirty="0"/>
              <a:t>CREATE TABLE</a:t>
            </a:r>
            <a:r>
              <a:rPr lang="zh-CN" altLang="en-US" dirty="0"/>
              <a:t>命令完成</a:t>
            </a:r>
          </a:p>
          <a:p>
            <a:pPr indent="457200" latinLnBrk="1"/>
            <a:r>
              <a:rPr lang="zh-CN" altLang="en-US" dirty="0"/>
              <a:t>在</a:t>
            </a:r>
            <a:r>
              <a:rPr lang="en-US" altLang="zh-CN" dirty="0"/>
              <a:t>Oracle</a:t>
            </a:r>
            <a:r>
              <a:rPr lang="zh-CN" altLang="en-US" dirty="0"/>
              <a:t>数据库中，</a:t>
            </a:r>
            <a:r>
              <a:rPr lang="en-US" altLang="zh-CN" dirty="0"/>
              <a:t>CREATE TABLE</a:t>
            </a:r>
            <a:r>
              <a:rPr lang="zh-CN" altLang="en-US" dirty="0"/>
              <a:t>语句的基本语法格式是：</a:t>
            </a:r>
          </a:p>
          <a:p>
            <a:pPr indent="457200" latinLnBrk="1"/>
            <a:r>
              <a:rPr lang="en-US" altLang="zh-CN" dirty="0"/>
              <a:t>CREATE[[GLOBAL]TEMPORORY|TABLE |schema.]</a:t>
            </a:r>
            <a:r>
              <a:rPr lang="en-US" altLang="zh-CN" dirty="0" err="1"/>
              <a:t>table_name</a:t>
            </a:r>
            <a:endParaRPr lang="en-US" altLang="zh-CN" dirty="0"/>
          </a:p>
          <a:p>
            <a:pPr indent="457200" latinLnBrk="1"/>
            <a:r>
              <a:rPr lang="en-US" altLang="zh-CN" dirty="0"/>
              <a:t>   	 (column1 </a:t>
            </a:r>
            <a:r>
              <a:rPr lang="en-US" altLang="zh-CN" dirty="0" err="1"/>
              <a:t>datatypel</a:t>
            </a:r>
            <a:r>
              <a:rPr lang="en-US" altLang="zh-CN" dirty="0"/>
              <a:t> [DEFAULT </a:t>
            </a:r>
            <a:r>
              <a:rPr lang="en-US" altLang="zh-CN" dirty="0" err="1"/>
              <a:t>expl</a:t>
            </a:r>
            <a:r>
              <a:rPr lang="en-US" altLang="zh-CN" dirty="0"/>
              <a:t>] [</a:t>
            </a:r>
            <a:r>
              <a:rPr lang="en-US" altLang="zh-CN" dirty="0" err="1"/>
              <a:t>columnl</a:t>
            </a:r>
            <a:r>
              <a:rPr lang="en-US" altLang="zh-CN" dirty="0"/>
              <a:t> constraint]</a:t>
            </a:r>
            <a:r>
              <a:rPr lang="zh-CN" altLang="en-US" dirty="0"/>
              <a:t>，</a:t>
            </a:r>
          </a:p>
          <a:p>
            <a:pPr indent="457200" latinLnBrk="1"/>
            <a:r>
              <a:rPr lang="zh-CN" altLang="en-US" dirty="0"/>
              <a:t>      </a:t>
            </a:r>
            <a:r>
              <a:rPr lang="en-US" altLang="zh-CN" dirty="0"/>
              <a:t>column2 datatype2 [DEFAULT exp2] [column2 constraint]</a:t>
            </a:r>
          </a:p>
          <a:p>
            <a:pPr indent="457200" latinLnBrk="1"/>
            <a:r>
              <a:rPr lang="en-US" altLang="zh-CN" dirty="0"/>
              <a:t>[table constraint])</a:t>
            </a:r>
          </a:p>
          <a:p>
            <a:pPr indent="457200" latinLnBrk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855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</TotalTime>
  <Words>1984</Words>
  <Application>Microsoft Office PowerPoint</Application>
  <PresentationFormat>宽屏</PresentationFormat>
  <Paragraphs>126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微软雅黑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Oracle数据库管理与应用</dc:title>
  <dc:creator>Administrator</dc:creator>
  <cp:lastModifiedBy>Administrator</cp:lastModifiedBy>
  <cp:revision>656</cp:revision>
  <dcterms:created xsi:type="dcterms:W3CDTF">2020-06-26T11:31:00Z</dcterms:created>
  <dcterms:modified xsi:type="dcterms:W3CDTF">2024-01-08T03:16:12Z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