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535" r:id="rId6"/>
    <p:sldId id="555" r:id="rId7"/>
    <p:sldId id="537" r:id="rId8"/>
    <p:sldId id="538" r:id="rId9"/>
    <p:sldId id="569" r:id="rId10"/>
    <p:sldId id="556" r:id="rId11"/>
    <p:sldId id="570" r:id="rId12"/>
    <p:sldId id="567" r:id="rId13"/>
    <p:sldId id="568" r:id="rId14"/>
    <p:sldId id="544" r:id="rId15"/>
    <p:sldId id="545" r:id="rId16"/>
    <p:sldId id="547" r:id="rId17"/>
    <p:sldId id="557" r:id="rId18"/>
    <p:sldId id="550" r:id="rId19"/>
    <p:sldId id="559" r:id="rId20"/>
    <p:sldId id="560" r:id="rId21"/>
    <p:sldId id="571" r:id="rId22"/>
    <p:sldId id="572" r:id="rId23"/>
    <p:sldId id="573" r:id="rId24"/>
    <p:sldId id="575" r:id="rId25"/>
    <p:sldId id="576" r:id="rId26"/>
    <p:sldId id="577" r:id="rId27"/>
    <p:sldId id="574" r:id="rId28"/>
    <p:sldId id="558" r:id="rId29"/>
    <p:sldId id="561" r:id="rId30"/>
    <p:sldId id="581" r:id="rId31"/>
    <p:sldId id="562" r:id="rId32"/>
    <p:sldId id="578" r:id="rId33"/>
    <p:sldId id="579" r:id="rId34"/>
    <p:sldId id="580" r:id="rId35"/>
    <p:sldId id="28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081091" y="4186262"/>
            <a:ext cx="10258425"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6</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en-US" sz="6000" b="1" dirty="0">
                <a:solidFill>
                  <a:schemeClr val="bg1"/>
                </a:solidFill>
                <a:latin typeface="微软雅黑" panose="020B0503020204020204" pitchFamily="34" charset="-122"/>
                <a:ea typeface="微软雅黑" panose="020B0503020204020204" pitchFamily="34" charset="-122"/>
              </a:rPr>
              <a:t>数据库安全管理</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09885" y="549275"/>
            <a:ext cx="1010584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6.2.2 </a:t>
            </a:r>
            <a:r>
              <a:rPr lang="zh-CN" altLang="en-US" b="1" dirty="0"/>
              <a:t>修改用户</a:t>
            </a:r>
            <a:endParaRPr lang="en-US" altLang="zh-CN" b="1" dirty="0"/>
          </a:p>
          <a:p>
            <a:pPr indent="457200" latinLnBrk="1"/>
            <a:r>
              <a:rPr lang="zh-CN" altLang="en-US" dirty="0"/>
              <a:t>用户创建后，可以更改用户的属性，如口令、默认表空间、临时表空间、表空间配额、概要文件和用户状态等。但不允许修改用户的名称，除非将其删除。</a:t>
            </a:r>
          </a:p>
          <a:p>
            <a:pPr indent="457200" latinLnBrk="1"/>
            <a:r>
              <a:rPr lang="zh-CN" altLang="en-US" dirty="0"/>
              <a:t>修改数据库用户使用</a:t>
            </a:r>
            <a:r>
              <a:rPr lang="en-US" altLang="zh-CN" dirty="0"/>
              <a:t>ALTER USER</a:t>
            </a:r>
            <a:r>
              <a:rPr lang="zh-CN" altLang="en-US" dirty="0"/>
              <a:t>语句实现，执行该语句的用户必须具有</a:t>
            </a:r>
            <a:r>
              <a:rPr lang="en-US" altLang="zh-CN" dirty="0"/>
              <a:t>ALTER USER</a:t>
            </a:r>
            <a:r>
              <a:rPr lang="zh-CN" altLang="en-US" dirty="0"/>
              <a:t>的系统权限。</a:t>
            </a:r>
          </a:p>
          <a:p>
            <a:pPr indent="457200" latinLnBrk="1"/>
            <a:r>
              <a:rPr lang="en-US" altLang="zh-CN" dirty="0"/>
              <a:t>ALTER USER</a:t>
            </a:r>
            <a:r>
              <a:rPr lang="zh-CN" altLang="en-US" dirty="0"/>
              <a:t>语句的语法格式为：</a:t>
            </a:r>
          </a:p>
          <a:p>
            <a:pPr indent="457200" latinLnBrk="1"/>
            <a:r>
              <a:rPr lang="en-US" altLang="zh-CN" dirty="0"/>
              <a:t>ALTER USER </a:t>
            </a:r>
            <a:r>
              <a:rPr lang="en-US" altLang="zh-CN" dirty="0" err="1"/>
              <a:t>user_name</a:t>
            </a:r>
            <a:r>
              <a:rPr lang="en-US" altLang="zh-CN" dirty="0"/>
              <a:t> [IDENTIFIED]</a:t>
            </a:r>
          </a:p>
          <a:p>
            <a:pPr indent="457200" latinLnBrk="1"/>
            <a:r>
              <a:rPr lang="en-US" altLang="zh-CN" dirty="0"/>
              <a:t>[BY password | EXTERNALLY | GLOBALLY AS '</a:t>
            </a:r>
            <a:r>
              <a:rPr lang="en-US" altLang="zh-CN" dirty="0" err="1"/>
              <a:t>external_name</a:t>
            </a:r>
            <a:r>
              <a:rPr lang="en-US" altLang="zh-CN" dirty="0"/>
              <a:t>']</a:t>
            </a:r>
          </a:p>
          <a:p>
            <a:pPr indent="457200" latinLnBrk="1"/>
            <a:r>
              <a:rPr lang="en-US" altLang="zh-CN" dirty="0"/>
              <a:t>[DEFAULT TABLESPACE </a:t>
            </a:r>
            <a:r>
              <a:rPr lang="en-US" altLang="zh-CN" dirty="0" err="1"/>
              <a:t>tablespace_name</a:t>
            </a:r>
            <a:r>
              <a:rPr lang="en-US" altLang="zh-CN" dirty="0"/>
              <a:t>]</a:t>
            </a:r>
          </a:p>
          <a:p>
            <a:pPr indent="457200" latinLnBrk="1"/>
            <a:r>
              <a:rPr lang="en-US" altLang="zh-CN" dirty="0"/>
              <a:t>[TEMPORARY TABLESPACE </a:t>
            </a:r>
            <a:r>
              <a:rPr lang="en-US" altLang="zh-CN" dirty="0" err="1"/>
              <a:t>temp_tablesapce_name</a:t>
            </a:r>
            <a:r>
              <a:rPr lang="en-US" altLang="zh-CN" dirty="0"/>
              <a:t>]</a:t>
            </a:r>
          </a:p>
          <a:p>
            <a:pPr indent="457200" latinLnBrk="1"/>
            <a:r>
              <a:rPr lang="en-US" altLang="zh-CN" dirty="0"/>
              <a:t>[QUOTA n K | M | UNLIMITED ON </a:t>
            </a:r>
            <a:r>
              <a:rPr lang="en-US" altLang="zh-CN" dirty="0" err="1"/>
              <a:t>tablespace_name</a:t>
            </a:r>
            <a:r>
              <a:rPr lang="en-US" altLang="zh-CN" dirty="0"/>
              <a:t>]</a:t>
            </a:r>
          </a:p>
          <a:p>
            <a:pPr indent="457200" latinLnBrk="1"/>
            <a:endParaRPr lang="zh-CN" altLang="en-US" dirty="0"/>
          </a:p>
        </p:txBody>
      </p:sp>
    </p:spTree>
    <p:extLst>
      <p:ext uri="{BB962C8B-B14F-4D97-AF65-F5344CB8AC3E}">
        <p14:creationId xmlns:p14="http://schemas.microsoft.com/office/powerpoint/2010/main" val="2579855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082717"/>
            <a:ext cx="1010584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[PROFILE </a:t>
            </a:r>
            <a:r>
              <a:rPr lang="en-US" altLang="zh-CN" dirty="0" err="1"/>
              <a:t>profile_name</a:t>
            </a:r>
            <a:r>
              <a:rPr lang="en-US" altLang="zh-CN" dirty="0"/>
              <a:t>]</a:t>
            </a:r>
          </a:p>
          <a:p>
            <a:pPr indent="457200" latinLnBrk="1"/>
            <a:r>
              <a:rPr lang="en-US" altLang="zh-CN" dirty="0"/>
              <a:t>[DEFAULT ROLE </a:t>
            </a:r>
            <a:r>
              <a:rPr lang="en-US" altLang="zh-CN" dirty="0" err="1"/>
              <a:t>role_list</a:t>
            </a:r>
            <a:r>
              <a:rPr lang="en-US" altLang="zh-CN" dirty="0"/>
              <a:t> | ALL [EXCEPT </a:t>
            </a:r>
            <a:r>
              <a:rPr lang="en-US" altLang="zh-CN" dirty="0" err="1"/>
              <a:t>role_list</a:t>
            </a:r>
            <a:r>
              <a:rPr lang="en-US" altLang="zh-CN" dirty="0"/>
              <a:t>] | NONE]</a:t>
            </a:r>
          </a:p>
          <a:p>
            <a:pPr indent="457200" latinLnBrk="1"/>
            <a:r>
              <a:rPr lang="en-US" altLang="zh-CN" dirty="0"/>
              <a:t>[PASSWORD EXPIRE]</a:t>
            </a:r>
          </a:p>
          <a:p>
            <a:pPr indent="457200" latinLnBrk="1"/>
            <a:r>
              <a:rPr lang="en-US" altLang="zh-CN" dirty="0"/>
              <a:t>[ACCOUNT LOCK|UNLOCK]; </a:t>
            </a:r>
          </a:p>
          <a:p>
            <a:pPr indent="457200" latinLnBrk="1"/>
            <a:endParaRPr lang="zh-CN" altLang="en-US" dirty="0"/>
          </a:p>
        </p:txBody>
      </p:sp>
    </p:spTree>
    <p:extLst>
      <p:ext uri="{BB962C8B-B14F-4D97-AF65-F5344CB8AC3E}">
        <p14:creationId xmlns:p14="http://schemas.microsoft.com/office/powerpoint/2010/main" val="23990261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1010584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6.2.3 </a:t>
            </a:r>
            <a:r>
              <a:rPr lang="zh-CN" altLang="en-US" b="1" dirty="0"/>
              <a:t>删除用户</a:t>
            </a:r>
            <a:endParaRPr lang="en-US" altLang="zh-CN" b="1" dirty="0"/>
          </a:p>
          <a:p>
            <a:pPr indent="457200" latinLnBrk="1"/>
            <a:r>
              <a:rPr lang="zh-CN" altLang="en-US" dirty="0"/>
              <a:t>当一个用户不再使用时，可以将其删除。删除用户时将该用户及其所创建的数据库对象从数据字典中删除。</a:t>
            </a:r>
          </a:p>
          <a:p>
            <a:pPr indent="457200" latinLnBrk="1"/>
            <a:r>
              <a:rPr lang="zh-CN" altLang="en-US" dirty="0"/>
              <a:t>删除用户使用</a:t>
            </a:r>
            <a:r>
              <a:rPr lang="en-US" altLang="zh-CN" dirty="0"/>
              <a:t>DROP USER</a:t>
            </a:r>
            <a:r>
              <a:rPr lang="zh-CN" altLang="en-US" dirty="0"/>
              <a:t>语句实现，执行该语句的用户必须具有</a:t>
            </a:r>
            <a:r>
              <a:rPr lang="en-US" altLang="zh-CN" dirty="0"/>
              <a:t>DROP USER</a:t>
            </a:r>
            <a:r>
              <a:rPr lang="zh-CN" altLang="en-US" dirty="0"/>
              <a:t>的系统权限。</a:t>
            </a:r>
          </a:p>
          <a:p>
            <a:pPr indent="457200" latinLnBrk="1"/>
            <a:r>
              <a:rPr lang="en-US" altLang="zh-CN" dirty="0"/>
              <a:t>DROP USER</a:t>
            </a:r>
            <a:r>
              <a:rPr lang="zh-CN" altLang="en-US" dirty="0"/>
              <a:t>语句的语法格式为：</a:t>
            </a:r>
          </a:p>
          <a:p>
            <a:pPr indent="457200" latinLnBrk="1"/>
            <a:r>
              <a:rPr lang="en-US" altLang="zh-CN" dirty="0"/>
              <a:t>DROP USER </a:t>
            </a:r>
            <a:r>
              <a:rPr lang="en-US" altLang="zh-CN" dirty="0" err="1"/>
              <a:t>user_name</a:t>
            </a:r>
            <a:r>
              <a:rPr lang="en-US" altLang="zh-CN" dirty="0"/>
              <a:t> [ CASCADE ];</a:t>
            </a:r>
          </a:p>
          <a:p>
            <a:pPr indent="457200" latinLnBrk="1"/>
            <a:r>
              <a:rPr lang="zh-CN" altLang="en-US" dirty="0"/>
              <a:t>如果用户拥有数据库对象，必须在</a:t>
            </a:r>
            <a:r>
              <a:rPr lang="en-US" altLang="zh-CN" dirty="0"/>
              <a:t>DROP USER</a:t>
            </a:r>
            <a:r>
              <a:rPr lang="zh-CN" altLang="en-US" dirty="0"/>
              <a:t>语句中使用</a:t>
            </a:r>
            <a:r>
              <a:rPr lang="en-US" altLang="zh-CN" dirty="0"/>
              <a:t>CASCADE</a:t>
            </a:r>
            <a:r>
              <a:rPr lang="zh-CN" altLang="en-US" dirty="0"/>
              <a:t>选项，</a:t>
            </a:r>
            <a:r>
              <a:rPr lang="en-US" altLang="zh-CN" dirty="0"/>
              <a:t>Oracle</a:t>
            </a:r>
            <a:r>
              <a:rPr lang="zh-CN" altLang="en-US" dirty="0"/>
              <a:t>数据库会先删除该用户的所有对象，然后再删除该用户。如果其他数据库对象（如存储过程、函数等）引用了该用户的数据库对象，则这些数据库对象将被标志为失效（</a:t>
            </a:r>
            <a:r>
              <a:rPr lang="en-US" altLang="zh-CN" dirty="0"/>
              <a:t>INVALID</a:t>
            </a:r>
            <a:r>
              <a:rPr lang="zh-CN" altLang="en-US" dirty="0"/>
              <a:t>）。</a:t>
            </a:r>
          </a:p>
          <a:p>
            <a:pPr indent="457200" latinLnBrk="1"/>
            <a:endParaRPr lang="zh-CN" altLang="en-US" dirty="0"/>
          </a:p>
        </p:txBody>
      </p:sp>
    </p:spTree>
    <p:extLst>
      <p:ext uri="{BB962C8B-B14F-4D97-AF65-F5344CB8AC3E}">
        <p14:creationId xmlns:p14="http://schemas.microsoft.com/office/powerpoint/2010/main" val="2571326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1010584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6.2.4 </a:t>
            </a:r>
            <a:r>
              <a:rPr lang="zh-CN" altLang="en-US" b="1" dirty="0"/>
              <a:t>查询用户信息</a:t>
            </a:r>
            <a:endParaRPr lang="en-US" altLang="zh-CN" b="1" dirty="0"/>
          </a:p>
          <a:p>
            <a:pPr indent="457200" latinLnBrk="1"/>
            <a:r>
              <a:rPr lang="zh-CN" altLang="en-US" dirty="0"/>
              <a:t>可以通过查询数据字典视图或动态性能视图来获取用户信息：</a:t>
            </a:r>
          </a:p>
          <a:p>
            <a:pPr marL="342900" indent="-342900" latinLnBrk="1">
              <a:buFont typeface="Wingdings" panose="05000000000000000000" pitchFamily="2" charset="2"/>
              <a:buChar char="u"/>
            </a:pPr>
            <a:r>
              <a:rPr lang="en-US" altLang="zh-CN" dirty="0"/>
              <a:t>ALL_USERS</a:t>
            </a:r>
            <a:r>
              <a:rPr lang="zh-CN" altLang="en-US" dirty="0"/>
              <a:t>：包含数据库所有用户的用户名、用户</a:t>
            </a:r>
            <a:r>
              <a:rPr lang="en-US" altLang="zh-CN" dirty="0"/>
              <a:t>ID</a:t>
            </a:r>
            <a:r>
              <a:rPr lang="zh-CN" altLang="en-US" dirty="0"/>
              <a:t>和用户创建时间。</a:t>
            </a:r>
          </a:p>
          <a:p>
            <a:pPr marL="342900" indent="-342900" latinLnBrk="1">
              <a:buFont typeface="Wingdings" panose="05000000000000000000" pitchFamily="2" charset="2"/>
              <a:buChar char="u"/>
            </a:pPr>
            <a:r>
              <a:rPr lang="en-US" altLang="zh-CN" dirty="0"/>
              <a:t>DBA_USERS</a:t>
            </a:r>
            <a:r>
              <a:rPr lang="zh-CN" altLang="en-US" dirty="0"/>
              <a:t>：包含数据库所有用户的详细信息。</a:t>
            </a:r>
          </a:p>
          <a:p>
            <a:pPr marL="342900" indent="-342900" latinLnBrk="1">
              <a:buFont typeface="Wingdings" panose="05000000000000000000" pitchFamily="2" charset="2"/>
              <a:buChar char="u"/>
            </a:pPr>
            <a:r>
              <a:rPr lang="en-US" altLang="zh-CN" dirty="0"/>
              <a:t>USER_USERS</a:t>
            </a:r>
            <a:r>
              <a:rPr lang="zh-CN" altLang="en-US" dirty="0"/>
              <a:t>：包含当前用户的详细信息。</a:t>
            </a:r>
          </a:p>
          <a:p>
            <a:pPr marL="342900" indent="-342900" latinLnBrk="1">
              <a:buFont typeface="Wingdings" panose="05000000000000000000" pitchFamily="2" charset="2"/>
              <a:buChar char="u"/>
            </a:pPr>
            <a:r>
              <a:rPr lang="en-US" altLang="zh-CN" dirty="0"/>
              <a:t>DBA_TS_QUOTAS</a:t>
            </a:r>
            <a:r>
              <a:rPr lang="zh-CN" altLang="en-US" dirty="0"/>
              <a:t>：包含所有用户的表空间配额信息。</a:t>
            </a:r>
          </a:p>
          <a:p>
            <a:pPr marL="342900" indent="-342900" latinLnBrk="1">
              <a:buFont typeface="Wingdings" panose="05000000000000000000" pitchFamily="2" charset="2"/>
              <a:buChar char="u"/>
            </a:pPr>
            <a:r>
              <a:rPr lang="en-US" altLang="zh-CN" dirty="0"/>
              <a:t>USER_TS_QUOTAS</a:t>
            </a:r>
            <a:r>
              <a:rPr lang="zh-CN" altLang="en-US" dirty="0"/>
              <a:t>：包含当前用户的表空间配额信息。</a:t>
            </a:r>
          </a:p>
          <a:p>
            <a:pPr marL="342900" indent="-342900" latinLnBrk="1">
              <a:buFont typeface="Wingdings" panose="05000000000000000000" pitchFamily="2" charset="2"/>
              <a:buChar char="u"/>
            </a:pPr>
            <a:r>
              <a:rPr lang="en-US" altLang="zh-CN" dirty="0"/>
              <a:t>V$SESSION</a:t>
            </a:r>
            <a:r>
              <a:rPr lang="zh-CN" altLang="en-US" dirty="0"/>
              <a:t>：包含用户会话信息。</a:t>
            </a:r>
          </a:p>
          <a:p>
            <a:pPr marL="342900" indent="-342900" latinLnBrk="1">
              <a:buFont typeface="Wingdings" panose="05000000000000000000" pitchFamily="2" charset="2"/>
              <a:buChar char="u"/>
            </a:pPr>
            <a:r>
              <a:rPr lang="en-US" altLang="zh-CN" dirty="0"/>
              <a:t>V$OPEN_CURSOR</a:t>
            </a:r>
            <a:r>
              <a:rPr lang="zh-CN" altLang="en-US" dirty="0"/>
              <a:t>：包含用户执行的</a:t>
            </a:r>
            <a:r>
              <a:rPr lang="en-US" altLang="zh-CN" dirty="0"/>
              <a:t>SQL</a:t>
            </a:r>
            <a:r>
              <a:rPr lang="zh-CN" altLang="en-US" dirty="0"/>
              <a:t>语句信息。</a:t>
            </a:r>
          </a:p>
          <a:p>
            <a:pPr indent="457200" latinLnBrk="1"/>
            <a:endParaRPr lang="zh-CN" altLang="en-US" dirty="0"/>
          </a:p>
        </p:txBody>
      </p:sp>
    </p:spTree>
    <p:extLst>
      <p:ext uri="{BB962C8B-B14F-4D97-AF65-F5344CB8AC3E}">
        <p14:creationId xmlns:p14="http://schemas.microsoft.com/office/powerpoint/2010/main" val="11920127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2646878" cy="830997"/>
          </a:xfrm>
          <a:prstGeom prst="rect">
            <a:avLst/>
          </a:prstGeom>
        </p:spPr>
        <p:txBody>
          <a:bodyPr wrap="none">
            <a:spAutoFit/>
          </a:bodyPr>
          <a:lstStyle/>
          <a:p>
            <a:r>
              <a:rPr lang="zh-CN" altLang="en-US" sz="4800" b="1"/>
              <a:t>权限管理</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95126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549275"/>
            <a:ext cx="8677207"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6.3.1 </a:t>
            </a:r>
            <a:r>
              <a:rPr lang="zh-CN" altLang="en-US" b="1" dirty="0"/>
              <a:t>授予权限</a:t>
            </a:r>
            <a:endParaRPr lang="zh-CN" altLang="zh-CN" b="1" dirty="0"/>
          </a:p>
          <a:p>
            <a:pPr indent="457200" latinLnBrk="1"/>
            <a:r>
              <a:rPr lang="zh-CN" altLang="en-US" dirty="0"/>
              <a:t>授予权限包括系统权限的授予和对象权限的授予。</a:t>
            </a:r>
          </a:p>
          <a:p>
            <a:pPr indent="457200" latinLnBrk="1"/>
            <a:r>
              <a:rPr lang="zh-CN" altLang="en-US" dirty="0"/>
              <a:t>授权的方法可以是利用</a:t>
            </a:r>
            <a:r>
              <a:rPr lang="en-US" altLang="zh-CN" dirty="0"/>
              <a:t>GRANT</a:t>
            </a:r>
            <a:r>
              <a:rPr lang="zh-CN" altLang="en-US" dirty="0"/>
              <a:t>命令直接为用户授权，也可以是间接授权，即先将权限授予角色，然后再将角色授予用户。</a:t>
            </a:r>
          </a:p>
          <a:p>
            <a:pPr indent="457200" latinLnBrk="1"/>
            <a:r>
              <a:rPr lang="en-US" altLang="zh-CN" dirty="0"/>
              <a:t>1</a:t>
            </a:r>
            <a:r>
              <a:rPr lang="zh-CN" altLang="en-US" dirty="0"/>
              <a:t>．系统权限的授予</a:t>
            </a:r>
            <a:endParaRPr lang="en-US" altLang="zh-CN" dirty="0"/>
          </a:p>
          <a:p>
            <a:pPr indent="457200" latinLnBrk="1"/>
            <a:r>
              <a:rPr lang="zh-CN" altLang="en-US" dirty="0"/>
              <a:t>系统权限有两类：</a:t>
            </a:r>
          </a:p>
          <a:p>
            <a:pPr indent="457200" latinLnBrk="1"/>
            <a:r>
              <a:rPr lang="zh-CN" altLang="en-US" dirty="0"/>
              <a:t>一类是对数据库某一类对象的操作能力，通常带有</a:t>
            </a:r>
            <a:r>
              <a:rPr lang="en-US" altLang="zh-CN" dirty="0"/>
              <a:t>ANY</a:t>
            </a:r>
            <a:r>
              <a:rPr lang="zh-CN" altLang="en-US" dirty="0"/>
              <a:t>关键字。另一类系统权限是数据库级别的某种操作能力。</a:t>
            </a:r>
            <a:endParaRPr lang="en-US" altLang="zh-CN" dirty="0"/>
          </a:p>
          <a:p>
            <a:pPr indent="457200" latinLnBrk="1"/>
            <a:r>
              <a:rPr lang="en-US" altLang="zh-CN" dirty="0"/>
              <a:t>2</a:t>
            </a:r>
            <a:r>
              <a:rPr lang="zh-CN" altLang="en-US" dirty="0"/>
              <a:t>．对象权限的授予</a:t>
            </a:r>
            <a:endParaRPr lang="en-US" altLang="zh-CN" dirty="0"/>
          </a:p>
          <a:p>
            <a:pPr indent="457200" latinLnBrk="1"/>
            <a:r>
              <a:rPr lang="zh-CN" altLang="en-US" dirty="0"/>
              <a:t>在</a:t>
            </a:r>
            <a:r>
              <a:rPr lang="en-US" altLang="zh-CN" dirty="0"/>
              <a:t>Oracle</a:t>
            </a:r>
            <a:r>
              <a:rPr lang="zh-CN" altLang="en-US" dirty="0"/>
              <a:t>数据库中共有</a:t>
            </a:r>
            <a:r>
              <a:rPr lang="en-US" altLang="zh-CN" dirty="0"/>
              <a:t>9</a:t>
            </a:r>
            <a:r>
              <a:rPr lang="zh-CN" altLang="en-US" dirty="0"/>
              <a:t>种类型的对象权限，不同类型的模式对象有不同的对象权限，而有的对象并没有对象权限，只能通过系统权限进行控制，如簇、索引、触发器、数据库链接等。 </a:t>
            </a:r>
          </a:p>
        </p:txBody>
      </p:sp>
    </p:spTree>
    <p:extLst>
      <p:ext uri="{BB962C8B-B14F-4D97-AF65-F5344CB8AC3E}">
        <p14:creationId xmlns:p14="http://schemas.microsoft.com/office/powerpoint/2010/main" val="21960080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9298519" cy="603960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6.3.2 </a:t>
            </a:r>
            <a:r>
              <a:rPr lang="zh-CN" altLang="en-US" b="1" dirty="0"/>
              <a:t>回收权限</a:t>
            </a:r>
            <a:endParaRPr lang="zh-CN" altLang="zh-CN" b="1" dirty="0"/>
          </a:p>
          <a:p>
            <a:pPr indent="457200" latinLnBrk="1"/>
            <a:r>
              <a:rPr lang="zh-CN" altLang="en-US" dirty="0"/>
              <a:t>当用户不使用某些权限时，就尽量收回权限，只保留其最小权限。</a:t>
            </a:r>
          </a:p>
          <a:p>
            <a:pPr indent="457200" latinLnBrk="1"/>
            <a:r>
              <a:rPr lang="en-US" altLang="zh-CN" dirty="0"/>
              <a:t>1</a:t>
            </a:r>
            <a:r>
              <a:rPr lang="zh-CN" altLang="en-US" dirty="0"/>
              <a:t>．系统权限的回收</a:t>
            </a:r>
            <a:endParaRPr lang="en-US" altLang="zh-CN" dirty="0"/>
          </a:p>
          <a:p>
            <a:pPr indent="457200" latinLnBrk="1"/>
            <a:r>
              <a:rPr lang="zh-CN" altLang="en-US" dirty="0"/>
              <a:t>数据库管理员，或者具备向其他用户授权的用户都可以使用</a:t>
            </a:r>
            <a:r>
              <a:rPr lang="en-US" altLang="zh-CN" dirty="0"/>
              <a:t>REVOKE</a:t>
            </a:r>
            <a:r>
              <a:rPr lang="zh-CN" altLang="en-US" dirty="0"/>
              <a:t>语句将授予的权限回收。系统权限的回收使用</a:t>
            </a:r>
            <a:r>
              <a:rPr lang="en-US" altLang="zh-CN" dirty="0"/>
              <a:t>REVOKE</a:t>
            </a:r>
            <a:r>
              <a:rPr lang="zh-CN" altLang="en-US" dirty="0"/>
              <a:t>语句，其语法格式为：</a:t>
            </a:r>
          </a:p>
          <a:p>
            <a:pPr indent="457200" latinLnBrk="1"/>
            <a:r>
              <a:rPr lang="en-US" altLang="zh-CN" dirty="0"/>
              <a:t>REVOKE </a:t>
            </a:r>
            <a:r>
              <a:rPr lang="en-US" altLang="zh-CN" dirty="0" err="1"/>
              <a:t>sys_priv_list</a:t>
            </a:r>
            <a:endParaRPr lang="en-US" altLang="zh-CN" dirty="0"/>
          </a:p>
          <a:p>
            <a:pPr indent="457200" latinLnBrk="1"/>
            <a:r>
              <a:rPr lang="en-US" altLang="zh-CN" dirty="0"/>
              <a:t>FROM </a:t>
            </a:r>
            <a:r>
              <a:rPr lang="en-US" altLang="zh-CN" dirty="0" err="1"/>
              <a:t>user_list</a:t>
            </a:r>
            <a:r>
              <a:rPr lang="en-US" altLang="zh-CN" dirty="0"/>
              <a:t> | </a:t>
            </a:r>
            <a:r>
              <a:rPr lang="en-US" altLang="zh-CN" dirty="0" err="1"/>
              <a:t>role_list</a:t>
            </a:r>
            <a:r>
              <a:rPr lang="en-US" altLang="zh-CN" dirty="0"/>
              <a:t> | PUBLIC;</a:t>
            </a:r>
          </a:p>
          <a:p>
            <a:pPr indent="457200" latinLnBrk="1"/>
            <a:endParaRPr lang="en-US" altLang="zh-CN" dirty="0"/>
          </a:p>
          <a:p>
            <a:pPr indent="457200" latinLnBrk="1"/>
            <a:r>
              <a:rPr lang="en-US" altLang="zh-CN" dirty="0"/>
              <a:t>2</a:t>
            </a:r>
            <a:r>
              <a:rPr lang="zh-CN" altLang="en-US" dirty="0"/>
              <a:t>．对象权限的回收</a:t>
            </a:r>
            <a:endParaRPr lang="en-US" altLang="zh-CN" dirty="0"/>
          </a:p>
          <a:p>
            <a:pPr indent="457200" latinLnBrk="1"/>
            <a:r>
              <a:rPr lang="zh-CN" altLang="en-US" dirty="0"/>
              <a:t>对象的拥有者可以将授出的权限收回，回收对象权限可以使用</a:t>
            </a:r>
            <a:r>
              <a:rPr lang="en-US" altLang="zh-CN" dirty="0"/>
              <a:t>REVOKE</a:t>
            </a:r>
            <a:r>
              <a:rPr lang="zh-CN" altLang="en-US" dirty="0"/>
              <a:t>语句。回收对象权限的</a:t>
            </a:r>
            <a:r>
              <a:rPr lang="en-US" altLang="zh-CN" dirty="0"/>
              <a:t>REVOKE</a:t>
            </a:r>
            <a:r>
              <a:rPr lang="zh-CN" altLang="en-US" dirty="0"/>
              <a:t>语句语法格式为：</a:t>
            </a:r>
          </a:p>
          <a:p>
            <a:pPr indent="457200" latinLnBrk="1"/>
            <a:r>
              <a:rPr lang="en-US" altLang="zh-CN" dirty="0"/>
              <a:t>REVOKE </a:t>
            </a:r>
            <a:r>
              <a:rPr lang="en-US" altLang="zh-CN" dirty="0" err="1"/>
              <a:t>obj_priv_list</a:t>
            </a:r>
            <a:r>
              <a:rPr lang="en-US" altLang="zh-CN" dirty="0"/>
              <a:t> | ALL ON [schema.]object FROM </a:t>
            </a:r>
            <a:r>
              <a:rPr lang="en-US" altLang="zh-CN" dirty="0" err="1"/>
              <a:t>user_list|role_list</a:t>
            </a:r>
            <a:r>
              <a:rPr lang="en-US" altLang="zh-CN" dirty="0"/>
              <a:t>;</a:t>
            </a:r>
          </a:p>
          <a:p>
            <a:pPr indent="457200" latinLnBrk="1"/>
            <a:endParaRPr lang="zh-CN" altLang="en-US" dirty="0"/>
          </a:p>
        </p:txBody>
      </p:sp>
    </p:spTree>
    <p:extLst>
      <p:ext uri="{BB962C8B-B14F-4D97-AF65-F5344CB8AC3E}">
        <p14:creationId xmlns:p14="http://schemas.microsoft.com/office/powerpoint/2010/main" val="36405825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2646878" cy="830997"/>
          </a:xfrm>
          <a:prstGeom prst="rect">
            <a:avLst/>
          </a:prstGeom>
        </p:spPr>
        <p:txBody>
          <a:bodyPr wrap="none">
            <a:spAutoFit/>
          </a:bodyPr>
          <a:lstStyle/>
          <a:p>
            <a:r>
              <a:rPr lang="zh-CN" altLang="en-US" sz="4800" b="1"/>
              <a:t>角色管理</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25393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46811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6.4.1 </a:t>
            </a:r>
            <a:r>
              <a:rPr lang="zh-CN" altLang="en-US" b="1" dirty="0"/>
              <a:t>创建角色</a:t>
            </a:r>
            <a:endParaRPr lang="zh-CN" altLang="zh-CN" b="1" dirty="0"/>
          </a:p>
          <a:p>
            <a:pPr indent="457200" latinLnBrk="1"/>
            <a:r>
              <a:rPr lang="zh-CN" altLang="en-US" dirty="0"/>
              <a:t>如果系统预定义的角色不符合用户的需要，数据库管理员还可以创建更多的角色。创建角色的用户必须具有</a:t>
            </a:r>
            <a:r>
              <a:rPr lang="en-US" altLang="zh-CN" dirty="0"/>
              <a:t>CREATE ROLE</a:t>
            </a:r>
            <a:r>
              <a:rPr lang="zh-CN" altLang="en-US" dirty="0"/>
              <a:t>系统权限。</a:t>
            </a:r>
          </a:p>
          <a:p>
            <a:pPr indent="457200" latinLnBrk="1"/>
            <a:r>
              <a:rPr lang="zh-CN" altLang="en-US" dirty="0"/>
              <a:t>创建角色语句的语法格式为：</a:t>
            </a:r>
          </a:p>
          <a:p>
            <a:pPr indent="457200" latinLnBrk="1"/>
            <a:r>
              <a:rPr lang="en-US" altLang="zh-CN" dirty="0"/>
              <a:t>CREATE ROLE </a:t>
            </a:r>
            <a:r>
              <a:rPr lang="en-US" altLang="zh-CN" dirty="0" err="1"/>
              <a:t>role_name</a:t>
            </a:r>
            <a:r>
              <a:rPr lang="en-US" altLang="zh-CN" dirty="0"/>
              <a:t> [NOT IDENTIFIED] [IDENTIFIED BY password];</a:t>
            </a:r>
          </a:p>
          <a:p>
            <a:pPr indent="457200" latinLnBrk="1"/>
            <a:r>
              <a:rPr lang="zh-CN" altLang="en-US" dirty="0"/>
              <a:t>其中的参数说明如下：</a:t>
            </a:r>
          </a:p>
          <a:p>
            <a:pPr indent="457200" latinLnBrk="1"/>
            <a:r>
              <a:rPr lang="en-US" altLang="zh-CN" dirty="0" err="1"/>
              <a:t>role_name</a:t>
            </a:r>
            <a:r>
              <a:rPr lang="zh-CN" altLang="en-US" dirty="0"/>
              <a:t>：用于指定自定义角色名称，该名称不能与任何用户名或其他角色相同；</a:t>
            </a:r>
          </a:p>
          <a:p>
            <a:pPr indent="457200" latinLnBrk="1"/>
            <a:r>
              <a:rPr lang="en-US" altLang="zh-CN" dirty="0"/>
              <a:t>NOT IDENTIFIED</a:t>
            </a:r>
            <a:r>
              <a:rPr lang="zh-CN" altLang="en-US" dirty="0"/>
              <a:t>：用于指定该角色由数据库授权，使该角色生效时不需要口令；</a:t>
            </a:r>
          </a:p>
          <a:p>
            <a:pPr indent="457200" latinLnBrk="1"/>
            <a:r>
              <a:rPr lang="en-US" altLang="zh-CN" dirty="0"/>
              <a:t>IDENTIFIED BY password</a:t>
            </a:r>
            <a:r>
              <a:rPr lang="zh-CN" altLang="en-US" dirty="0"/>
              <a:t>：用于设置角色生效时的认证口令。</a:t>
            </a:r>
          </a:p>
          <a:p>
            <a:pPr indent="457200" latinLnBrk="1"/>
            <a:endParaRPr lang="en-US" altLang="zh-CN" dirty="0"/>
          </a:p>
        </p:txBody>
      </p:sp>
    </p:spTree>
    <p:extLst>
      <p:ext uri="{BB962C8B-B14F-4D97-AF65-F5344CB8AC3E}">
        <p14:creationId xmlns:p14="http://schemas.microsoft.com/office/powerpoint/2010/main" val="3390224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468116"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6.4.2 </a:t>
            </a:r>
            <a:r>
              <a:rPr lang="zh-CN" altLang="en-US" b="1" dirty="0"/>
              <a:t>角色权限的授予与回收</a:t>
            </a:r>
            <a:endParaRPr lang="zh-CN" altLang="zh-CN" b="1" dirty="0"/>
          </a:p>
          <a:p>
            <a:pPr indent="457200" latinLnBrk="1"/>
            <a:r>
              <a:rPr lang="zh-CN" altLang="en-US" dirty="0"/>
              <a:t>在角色刚刚创建时，它并不具有任何权限，这时的角色是没有用处的。因此，在创建角色后，通常还需要立即为它授予权限。给角色授权即给角色授予适当的系统权限、对象权限或已有的角色。在数据库运行过程中，也可以为角色增加权限，或回收其权限。</a:t>
            </a:r>
          </a:p>
          <a:p>
            <a:pPr indent="457200" latinLnBrk="1"/>
            <a:r>
              <a:rPr lang="zh-CN" altLang="en-US" dirty="0"/>
              <a:t>角色权限的授予与回收和用户权限的授予与回收类似，其语法详见上节权限的授予与回收。</a:t>
            </a:r>
          </a:p>
          <a:p>
            <a:pPr indent="457200" latinLnBrk="1"/>
            <a:endParaRPr lang="zh-CN" altLang="zh-CN" dirty="0"/>
          </a:p>
        </p:txBody>
      </p:sp>
      <p:pic>
        <p:nvPicPr>
          <p:cNvPr id="2" name="图片 1">
            <a:extLst>
              <a:ext uri="{FF2B5EF4-FFF2-40B4-BE49-F238E27FC236}">
                <a16:creationId xmlns:a16="http://schemas.microsoft.com/office/drawing/2014/main" id="{10007FD0-BB67-40FC-B85E-AF9B9186B9A9}"/>
              </a:ext>
            </a:extLst>
          </p:cNvPr>
          <p:cNvPicPr>
            <a:picLocks noChangeAspect="1"/>
          </p:cNvPicPr>
          <p:nvPr/>
        </p:nvPicPr>
        <p:blipFill>
          <a:blip r:embed="rId2"/>
          <a:stretch>
            <a:fillRect/>
          </a:stretch>
        </p:blipFill>
        <p:spPr>
          <a:xfrm>
            <a:off x="4105524" y="3715783"/>
            <a:ext cx="3980952" cy="2152381"/>
          </a:xfrm>
          <a:prstGeom prst="rect">
            <a:avLst/>
          </a:prstGeom>
        </p:spPr>
      </p:pic>
    </p:spTree>
    <p:extLst>
      <p:ext uri="{BB962C8B-B14F-4D97-AF65-F5344CB8AC3E}">
        <p14:creationId xmlns:p14="http://schemas.microsoft.com/office/powerpoint/2010/main" val="2580607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37669"/>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559241" y="1867366"/>
            <a:ext cx="911544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安全管理是评价一个数据库产品性能的重要指标。确保数据的安全可靠是良好数据库产品的生命线。本章介绍</a:t>
            </a:r>
            <a:r>
              <a:rPr lang="en-US" altLang="zh-CN"/>
              <a:t>Oracle 19c</a:t>
            </a:r>
            <a:r>
              <a:rPr lang="zh-CN" altLang="en-US"/>
              <a:t>数据库的安全管理机制，内容包括：用户管理、权限管理、角色管理、概要文件管理、数据库审计等。</a:t>
            </a:r>
          </a:p>
          <a:p>
            <a:pPr indent="457200" latinLnBrk="1"/>
            <a:r>
              <a:rPr lang="zh-CN" altLang="en-US"/>
              <a:t> </a:t>
            </a:r>
            <a:endParaRPr lang="zh-CN" altLang="en-US"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549275"/>
            <a:ext cx="946811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6.4.3 </a:t>
            </a:r>
            <a:r>
              <a:rPr lang="zh-CN" altLang="en-US" b="1" dirty="0"/>
              <a:t>修改角色</a:t>
            </a:r>
            <a:endParaRPr lang="zh-CN" altLang="zh-CN" b="1" dirty="0"/>
          </a:p>
          <a:p>
            <a:pPr indent="457200" latinLnBrk="1"/>
            <a:r>
              <a:rPr lang="zh-CN" altLang="en-US" dirty="0"/>
              <a:t>修改角色是指修改角色生效或失效时的认证方式，也就是说，是否必须经过</a:t>
            </a:r>
            <a:r>
              <a:rPr lang="en-US" altLang="zh-CN" dirty="0"/>
              <a:t>Oracle</a:t>
            </a:r>
            <a:r>
              <a:rPr lang="zh-CN" altLang="en-US" dirty="0"/>
              <a:t>确认才允许对角色进行修改。</a:t>
            </a:r>
          </a:p>
          <a:p>
            <a:pPr indent="457200" latinLnBrk="1"/>
            <a:r>
              <a:rPr lang="zh-CN" altLang="en-US" dirty="0"/>
              <a:t>修改角色的语法格式为：</a:t>
            </a:r>
          </a:p>
          <a:p>
            <a:pPr indent="457200" latinLnBrk="1"/>
            <a:r>
              <a:rPr lang="en-US" altLang="zh-CN" dirty="0"/>
              <a:t>ALTER ROLE </a:t>
            </a:r>
            <a:r>
              <a:rPr lang="en-US" altLang="zh-CN" dirty="0" err="1"/>
              <a:t>role_name</a:t>
            </a:r>
            <a:endParaRPr lang="en-US" altLang="zh-CN" dirty="0"/>
          </a:p>
          <a:p>
            <a:pPr indent="457200" latinLnBrk="1"/>
            <a:r>
              <a:rPr lang="en-US" altLang="zh-CN" dirty="0"/>
              <a:t>[NOT IDENTIFIED] |[IDENTIFIED BY password]</a:t>
            </a:r>
            <a:r>
              <a:rPr lang="zh-CN" altLang="en-US" dirty="0"/>
              <a:t>；</a:t>
            </a:r>
          </a:p>
          <a:p>
            <a:pPr indent="457200" latinLnBrk="1"/>
            <a:r>
              <a:rPr lang="zh-CN" altLang="en-US" dirty="0"/>
              <a:t>为</a:t>
            </a:r>
            <a:r>
              <a:rPr lang="en-US" altLang="zh-CN" dirty="0" err="1"/>
              <a:t>high_manager_role</a:t>
            </a:r>
            <a:r>
              <a:rPr lang="zh-CN" altLang="en-US" dirty="0"/>
              <a:t>角色添加口令，取消</a:t>
            </a:r>
            <a:r>
              <a:rPr lang="en-US" altLang="zh-CN" dirty="0" err="1"/>
              <a:t>middle_manager_role</a:t>
            </a:r>
            <a:r>
              <a:rPr lang="zh-CN" altLang="en-US" dirty="0"/>
              <a:t>的角色口令。</a:t>
            </a:r>
          </a:p>
          <a:p>
            <a:pPr indent="457200" latinLnBrk="1"/>
            <a:r>
              <a:rPr lang="en-US" altLang="zh-CN" dirty="0"/>
              <a:t>SQL&gt;ALTER ROLE </a:t>
            </a:r>
            <a:r>
              <a:rPr lang="en-US" altLang="zh-CN" dirty="0" err="1"/>
              <a:t>high_manager_role</a:t>
            </a:r>
            <a:r>
              <a:rPr lang="en-US" altLang="zh-CN" dirty="0"/>
              <a:t> IDENTIFIED BY </a:t>
            </a:r>
            <a:r>
              <a:rPr lang="en-US" altLang="zh-CN" dirty="0" err="1"/>
              <a:t>highrole</a:t>
            </a:r>
            <a:r>
              <a:rPr lang="en-US" altLang="zh-CN" dirty="0"/>
              <a:t>;</a:t>
            </a:r>
          </a:p>
          <a:p>
            <a:pPr indent="457200" latinLnBrk="1"/>
            <a:r>
              <a:rPr lang="en-US" altLang="zh-CN" dirty="0"/>
              <a:t>SQL&gt;ALTER ROLE </a:t>
            </a:r>
            <a:r>
              <a:rPr lang="en-US" altLang="zh-CN" dirty="0" err="1"/>
              <a:t>middle_manager_role</a:t>
            </a:r>
            <a:r>
              <a:rPr lang="en-US" altLang="zh-CN" dirty="0"/>
              <a:t> NOT IDENTIFIED;</a:t>
            </a:r>
          </a:p>
          <a:p>
            <a:pPr indent="457200" latinLnBrk="1"/>
            <a:endParaRPr lang="zh-CN" altLang="zh-CN" dirty="0"/>
          </a:p>
        </p:txBody>
      </p:sp>
      <p:pic>
        <p:nvPicPr>
          <p:cNvPr id="2" name="图片 1">
            <a:extLst>
              <a:ext uri="{FF2B5EF4-FFF2-40B4-BE49-F238E27FC236}">
                <a16:creationId xmlns:a16="http://schemas.microsoft.com/office/drawing/2014/main" id="{4302EB1C-722C-43AC-A1BE-3D0106C34DBE}"/>
              </a:ext>
            </a:extLst>
          </p:cNvPr>
          <p:cNvPicPr>
            <a:picLocks noChangeAspect="1"/>
          </p:cNvPicPr>
          <p:nvPr/>
        </p:nvPicPr>
        <p:blipFill>
          <a:blip r:embed="rId2"/>
          <a:stretch>
            <a:fillRect/>
          </a:stretch>
        </p:blipFill>
        <p:spPr>
          <a:xfrm>
            <a:off x="4239503" y="4861316"/>
            <a:ext cx="3712994" cy="1257627"/>
          </a:xfrm>
          <a:prstGeom prst="rect">
            <a:avLst/>
          </a:prstGeom>
        </p:spPr>
      </p:pic>
    </p:spTree>
    <p:extLst>
      <p:ext uri="{BB962C8B-B14F-4D97-AF65-F5344CB8AC3E}">
        <p14:creationId xmlns:p14="http://schemas.microsoft.com/office/powerpoint/2010/main" val="2562962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6.4.4 </a:t>
            </a:r>
            <a:r>
              <a:rPr lang="zh-CN" altLang="en-US" b="1" dirty="0"/>
              <a:t> 角色的生效与失效</a:t>
            </a:r>
            <a:endParaRPr lang="zh-CN" altLang="zh-CN" b="1" dirty="0"/>
          </a:p>
          <a:p>
            <a:pPr indent="457200" latinLnBrk="1"/>
            <a:r>
              <a:rPr lang="zh-CN" altLang="en-US" dirty="0"/>
              <a:t>角色的失效是指角色暂时不可用。当一个角色生效或失效时，用户从角色中获得的权限也生效或失效。因此，通过设置角色的生效或失效，可以动态改变用户的权限。</a:t>
            </a:r>
          </a:p>
          <a:p>
            <a:pPr indent="457200" latinLnBrk="1"/>
            <a:r>
              <a:rPr lang="zh-CN" altLang="en-US" dirty="0"/>
              <a:t>在进行角色生效或失效设置时，需要输入角色的认证口令，避免非法设置。</a:t>
            </a:r>
          </a:p>
          <a:p>
            <a:pPr indent="457200" latinLnBrk="1"/>
            <a:r>
              <a:rPr lang="zh-CN" altLang="en-US" dirty="0"/>
              <a:t>设置角色生效或失效使用</a:t>
            </a:r>
            <a:r>
              <a:rPr lang="en-US" altLang="zh-CN" dirty="0"/>
              <a:t>SET ROLE</a:t>
            </a:r>
            <a:r>
              <a:rPr lang="zh-CN" altLang="en-US" dirty="0"/>
              <a:t>语句，语法格式为：</a:t>
            </a:r>
          </a:p>
          <a:p>
            <a:pPr indent="457200" latinLnBrk="1"/>
            <a:r>
              <a:rPr lang="en-US" altLang="zh-CN" dirty="0"/>
              <a:t>SET ROLE [</a:t>
            </a:r>
            <a:r>
              <a:rPr lang="en-US" altLang="zh-CN" dirty="0" err="1"/>
              <a:t>role_name</a:t>
            </a:r>
            <a:r>
              <a:rPr lang="en-US" altLang="zh-CN" dirty="0"/>
              <a:t> [ IDENTIFIED BY password ] ] | [ALL [EXCEPT </a:t>
            </a:r>
            <a:r>
              <a:rPr lang="en-US" altLang="zh-CN" dirty="0" err="1"/>
              <a:t>role_name</a:t>
            </a:r>
            <a:r>
              <a:rPr lang="en-US" altLang="zh-CN" dirty="0"/>
              <a:t> ] ] |[ NONE ];</a:t>
            </a:r>
          </a:p>
          <a:p>
            <a:pPr indent="457200" latinLnBrk="1"/>
            <a:endParaRPr lang="zh-CN" altLang="zh-CN" dirty="0"/>
          </a:p>
        </p:txBody>
      </p:sp>
      <p:pic>
        <p:nvPicPr>
          <p:cNvPr id="2" name="图片 1">
            <a:extLst>
              <a:ext uri="{FF2B5EF4-FFF2-40B4-BE49-F238E27FC236}">
                <a16:creationId xmlns:a16="http://schemas.microsoft.com/office/drawing/2014/main" id="{7A995934-3197-49FE-865A-071498B8E2CF}"/>
              </a:ext>
            </a:extLst>
          </p:cNvPr>
          <p:cNvPicPr>
            <a:picLocks noChangeAspect="1"/>
          </p:cNvPicPr>
          <p:nvPr/>
        </p:nvPicPr>
        <p:blipFill>
          <a:blip r:embed="rId2"/>
          <a:stretch>
            <a:fillRect/>
          </a:stretch>
        </p:blipFill>
        <p:spPr>
          <a:xfrm>
            <a:off x="3777014" y="4336552"/>
            <a:ext cx="4676707" cy="1529410"/>
          </a:xfrm>
          <a:prstGeom prst="rect">
            <a:avLst/>
          </a:prstGeom>
        </p:spPr>
      </p:pic>
    </p:spTree>
    <p:extLst>
      <p:ext uri="{BB962C8B-B14F-4D97-AF65-F5344CB8AC3E}">
        <p14:creationId xmlns:p14="http://schemas.microsoft.com/office/powerpoint/2010/main" val="1290366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549275"/>
            <a:ext cx="9468116"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6.4.5 </a:t>
            </a:r>
            <a:r>
              <a:rPr lang="zh-CN" altLang="en-US" b="1" dirty="0"/>
              <a:t>删除角色</a:t>
            </a:r>
            <a:endParaRPr lang="zh-CN" altLang="zh-CN" b="1" dirty="0"/>
          </a:p>
          <a:p>
            <a:pPr indent="457200" latinLnBrk="1"/>
            <a:r>
              <a:rPr lang="zh-CN" altLang="en-US" dirty="0"/>
              <a:t>如果不再需要某个角色或者某个角色的设置不太合理时，就可以使用</a:t>
            </a:r>
            <a:r>
              <a:rPr lang="en-US" altLang="zh-CN" dirty="0"/>
              <a:t>DROP ROLE</a:t>
            </a:r>
            <a:r>
              <a:rPr lang="zh-CN" altLang="en-US" dirty="0"/>
              <a:t>来删除角色，使用该角色的用户的权限同时也被回收。</a:t>
            </a:r>
          </a:p>
          <a:p>
            <a:pPr indent="457200" latinLnBrk="1"/>
            <a:r>
              <a:rPr lang="en-US" altLang="zh-CN" dirty="0"/>
              <a:t>DROP ROLE</a:t>
            </a:r>
            <a:r>
              <a:rPr lang="zh-CN" altLang="en-US" dirty="0"/>
              <a:t>语句的语法格式为：</a:t>
            </a:r>
          </a:p>
          <a:p>
            <a:pPr indent="457200" latinLnBrk="1"/>
            <a:r>
              <a:rPr lang="en-US" altLang="zh-CN" dirty="0"/>
              <a:t>DROP ROLE </a:t>
            </a:r>
            <a:r>
              <a:rPr lang="en-US" altLang="zh-CN" dirty="0" err="1"/>
              <a:t>role_name</a:t>
            </a:r>
            <a:r>
              <a:rPr lang="en-US" altLang="zh-CN" dirty="0"/>
              <a:t>;</a:t>
            </a:r>
          </a:p>
          <a:p>
            <a:pPr indent="457200" latinLnBrk="1"/>
            <a:r>
              <a:rPr lang="zh-CN" altLang="en-US" dirty="0"/>
              <a:t>删除角色</a:t>
            </a:r>
            <a:r>
              <a:rPr lang="en-US" altLang="zh-CN" dirty="0" err="1"/>
              <a:t>low_manager_role</a:t>
            </a:r>
            <a:r>
              <a:rPr lang="zh-CN" altLang="en-US" dirty="0"/>
              <a:t>。</a:t>
            </a:r>
          </a:p>
          <a:p>
            <a:pPr indent="457200" latinLnBrk="1"/>
            <a:r>
              <a:rPr lang="en-US" altLang="zh-CN" dirty="0"/>
              <a:t>SQL&gt;DROP ROLE </a:t>
            </a:r>
            <a:r>
              <a:rPr lang="en-US" altLang="zh-CN" dirty="0" err="1"/>
              <a:t>low_manager_role</a:t>
            </a:r>
            <a:r>
              <a:rPr lang="en-US" altLang="zh-CN" dirty="0"/>
              <a:t>;</a:t>
            </a:r>
          </a:p>
          <a:p>
            <a:pPr indent="457200" latinLnBrk="1"/>
            <a:endParaRPr lang="zh-CN" altLang="zh-CN" dirty="0"/>
          </a:p>
        </p:txBody>
      </p:sp>
      <p:pic>
        <p:nvPicPr>
          <p:cNvPr id="2" name="图片 1">
            <a:extLst>
              <a:ext uri="{FF2B5EF4-FFF2-40B4-BE49-F238E27FC236}">
                <a16:creationId xmlns:a16="http://schemas.microsoft.com/office/drawing/2014/main" id="{62638703-C736-4D90-8D73-583403A9F8AB}"/>
              </a:ext>
            </a:extLst>
          </p:cNvPr>
          <p:cNvPicPr>
            <a:picLocks noChangeAspect="1"/>
          </p:cNvPicPr>
          <p:nvPr/>
        </p:nvPicPr>
        <p:blipFill>
          <a:blip r:embed="rId2"/>
          <a:stretch>
            <a:fillRect/>
          </a:stretch>
        </p:blipFill>
        <p:spPr>
          <a:xfrm>
            <a:off x="4148266" y="4280553"/>
            <a:ext cx="4540084" cy="1569154"/>
          </a:xfrm>
          <a:prstGeom prst="rect">
            <a:avLst/>
          </a:prstGeom>
        </p:spPr>
      </p:pic>
    </p:spTree>
    <p:extLst>
      <p:ext uri="{BB962C8B-B14F-4D97-AF65-F5344CB8AC3E}">
        <p14:creationId xmlns:p14="http://schemas.microsoft.com/office/powerpoint/2010/main" val="3043272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549275"/>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6.4.6 </a:t>
            </a:r>
            <a:r>
              <a:rPr lang="zh-CN" altLang="en-US" b="1" dirty="0"/>
              <a:t>使用角色进行权限管理</a:t>
            </a:r>
            <a:endParaRPr lang="zh-CN" altLang="zh-CN" b="1" dirty="0"/>
          </a:p>
          <a:p>
            <a:pPr indent="457200" latinLnBrk="1"/>
            <a:r>
              <a:rPr lang="en-US" altLang="zh-CN" dirty="0"/>
              <a:t>1</a:t>
            </a:r>
            <a:r>
              <a:rPr lang="zh-CN" altLang="en-US" dirty="0"/>
              <a:t>．给用户或角色授予角色</a:t>
            </a:r>
          </a:p>
          <a:p>
            <a:pPr indent="457200" latinLnBrk="1"/>
            <a:r>
              <a:rPr lang="zh-CN" altLang="en-US" dirty="0"/>
              <a:t>使用</a:t>
            </a:r>
            <a:r>
              <a:rPr lang="en-US" altLang="zh-CN" dirty="0"/>
              <a:t>GRANT</a:t>
            </a:r>
            <a:r>
              <a:rPr lang="zh-CN" altLang="en-US" dirty="0"/>
              <a:t>语句可以将角色授予用户或其他角色，语法格式为：</a:t>
            </a:r>
          </a:p>
          <a:p>
            <a:pPr indent="457200" latinLnBrk="1"/>
            <a:r>
              <a:rPr lang="en-US" altLang="zh-CN" dirty="0"/>
              <a:t>GRANT </a:t>
            </a:r>
            <a:r>
              <a:rPr lang="en-US" altLang="zh-CN" dirty="0" err="1"/>
              <a:t>role_list</a:t>
            </a:r>
            <a:r>
              <a:rPr lang="en-US" altLang="zh-CN" dirty="0"/>
              <a:t> TO </a:t>
            </a:r>
            <a:r>
              <a:rPr lang="en-US" altLang="zh-CN" dirty="0" err="1"/>
              <a:t>user_list|role_list</a:t>
            </a:r>
            <a:r>
              <a:rPr lang="en-US" altLang="zh-CN" dirty="0"/>
              <a:t>;</a:t>
            </a:r>
          </a:p>
          <a:p>
            <a:pPr indent="457200" latinLnBrk="1"/>
            <a:r>
              <a:rPr lang="zh-CN" altLang="en-US" dirty="0"/>
              <a:t>将</a:t>
            </a:r>
            <a:r>
              <a:rPr lang="en-US" altLang="zh-CN" dirty="0"/>
              <a:t>CONNECT</a:t>
            </a:r>
            <a:r>
              <a:rPr lang="zh-CN" altLang="en-US" dirty="0"/>
              <a:t>、</a:t>
            </a:r>
            <a:r>
              <a:rPr lang="en-US" altLang="zh-CN" dirty="0" err="1"/>
              <a:t>high_manager_role</a:t>
            </a:r>
            <a:r>
              <a:rPr lang="zh-CN" altLang="en-US" dirty="0"/>
              <a:t>角色授予用户</a:t>
            </a:r>
            <a:r>
              <a:rPr lang="en-US" altLang="zh-CN" dirty="0" err="1"/>
              <a:t>atea</a:t>
            </a:r>
            <a:r>
              <a:rPr lang="zh-CN" altLang="en-US" dirty="0"/>
              <a:t>，将</a:t>
            </a:r>
            <a:r>
              <a:rPr lang="en-US" altLang="zh-CN" dirty="0"/>
              <a:t>RESOURCE</a:t>
            </a:r>
            <a:r>
              <a:rPr lang="zh-CN" altLang="en-US" dirty="0"/>
              <a:t>、</a:t>
            </a:r>
            <a:r>
              <a:rPr lang="en-US" altLang="zh-CN" dirty="0"/>
              <a:t>CONNECT</a:t>
            </a:r>
            <a:r>
              <a:rPr lang="zh-CN" altLang="en-US" dirty="0"/>
              <a:t>角色授予角色</a:t>
            </a:r>
            <a:r>
              <a:rPr lang="en-US" altLang="zh-CN" dirty="0" err="1"/>
              <a:t>middle_manager_role</a:t>
            </a:r>
            <a:r>
              <a:rPr lang="zh-CN" altLang="en-US" dirty="0"/>
              <a:t>。</a:t>
            </a:r>
          </a:p>
          <a:p>
            <a:pPr indent="457200" latinLnBrk="1"/>
            <a:r>
              <a:rPr lang="en-US" altLang="zh-CN" dirty="0"/>
              <a:t>SQL&gt;GRANT </a:t>
            </a:r>
            <a:r>
              <a:rPr lang="en-US" altLang="zh-CN" dirty="0" err="1"/>
              <a:t>CONNECT,high_manager_role</a:t>
            </a:r>
            <a:r>
              <a:rPr lang="en-US" altLang="zh-CN" dirty="0"/>
              <a:t> TO </a:t>
            </a:r>
            <a:r>
              <a:rPr lang="en-US" altLang="zh-CN" dirty="0" err="1"/>
              <a:t>atea</a:t>
            </a:r>
            <a:r>
              <a:rPr lang="en-US" altLang="zh-CN" dirty="0"/>
              <a:t>;</a:t>
            </a:r>
          </a:p>
          <a:p>
            <a:pPr indent="457200" latinLnBrk="1"/>
            <a:r>
              <a:rPr lang="en-US" altLang="zh-CN" dirty="0"/>
              <a:t>SQL&gt;GRANT RESOURCE,CONNECT TO </a:t>
            </a:r>
            <a:r>
              <a:rPr lang="en-US" altLang="zh-CN" dirty="0" err="1"/>
              <a:t>middle_manager_role</a:t>
            </a:r>
            <a:r>
              <a:rPr lang="en-US" altLang="zh-CN" dirty="0"/>
              <a:t>;</a:t>
            </a:r>
          </a:p>
          <a:p>
            <a:pPr indent="457200" latinLnBrk="1"/>
            <a:endParaRPr lang="zh-CN" altLang="zh-CN" dirty="0"/>
          </a:p>
        </p:txBody>
      </p:sp>
      <p:pic>
        <p:nvPicPr>
          <p:cNvPr id="2" name="图片 1">
            <a:extLst>
              <a:ext uri="{FF2B5EF4-FFF2-40B4-BE49-F238E27FC236}">
                <a16:creationId xmlns:a16="http://schemas.microsoft.com/office/drawing/2014/main" id="{73CAC706-82DD-449D-8C3F-B3AAE86C61E2}"/>
              </a:ext>
            </a:extLst>
          </p:cNvPr>
          <p:cNvPicPr>
            <a:picLocks noChangeAspect="1"/>
          </p:cNvPicPr>
          <p:nvPr/>
        </p:nvPicPr>
        <p:blipFill>
          <a:blip r:embed="rId2"/>
          <a:stretch>
            <a:fillRect/>
          </a:stretch>
        </p:blipFill>
        <p:spPr>
          <a:xfrm>
            <a:off x="3783846" y="4441314"/>
            <a:ext cx="4624307" cy="1510912"/>
          </a:xfrm>
          <a:prstGeom prst="rect">
            <a:avLst/>
          </a:prstGeom>
        </p:spPr>
      </p:pic>
    </p:spTree>
    <p:extLst>
      <p:ext uri="{BB962C8B-B14F-4D97-AF65-F5344CB8AC3E}">
        <p14:creationId xmlns:p14="http://schemas.microsoft.com/office/powerpoint/2010/main" val="2735994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1073671"/>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2</a:t>
            </a:r>
            <a:r>
              <a:rPr lang="zh-CN" altLang="en-US" dirty="0"/>
              <a:t>．从用户或角色回收角色</a:t>
            </a:r>
          </a:p>
          <a:p>
            <a:pPr indent="457200" latinLnBrk="1"/>
            <a:r>
              <a:rPr lang="zh-CN" altLang="en-US" dirty="0"/>
              <a:t>可以使用</a:t>
            </a:r>
            <a:r>
              <a:rPr lang="en-US" altLang="zh-CN" dirty="0"/>
              <a:t>REVOKE</a:t>
            </a:r>
            <a:r>
              <a:rPr lang="zh-CN" altLang="en-US" dirty="0"/>
              <a:t>语句从用户或其他角色回收角色，其语法格式为：</a:t>
            </a:r>
          </a:p>
          <a:p>
            <a:pPr indent="457200" latinLnBrk="1"/>
            <a:r>
              <a:rPr lang="en-US" altLang="zh-CN" dirty="0"/>
              <a:t>REVOKE </a:t>
            </a:r>
            <a:r>
              <a:rPr lang="en-US" altLang="zh-CN" dirty="0" err="1"/>
              <a:t>role_list</a:t>
            </a:r>
            <a:r>
              <a:rPr lang="en-US" altLang="zh-CN" dirty="0"/>
              <a:t> FROM </a:t>
            </a:r>
            <a:r>
              <a:rPr lang="en-US" altLang="zh-CN" dirty="0" err="1"/>
              <a:t>user_list|role_list</a:t>
            </a:r>
            <a:r>
              <a:rPr lang="en-US" altLang="zh-CN" dirty="0"/>
              <a:t>;</a:t>
            </a:r>
          </a:p>
          <a:p>
            <a:pPr indent="457200" latinLnBrk="1"/>
            <a:r>
              <a:rPr lang="zh-CN" altLang="en-US" dirty="0"/>
              <a:t>回收角色</a:t>
            </a:r>
            <a:r>
              <a:rPr lang="en-US" altLang="zh-CN" dirty="0" err="1"/>
              <a:t>middle_manager_role</a:t>
            </a:r>
            <a:r>
              <a:rPr lang="zh-CN" altLang="en-US" dirty="0"/>
              <a:t>的</a:t>
            </a:r>
            <a:r>
              <a:rPr lang="en-US" altLang="zh-CN" dirty="0"/>
              <a:t>RESOURCE</a:t>
            </a:r>
            <a:r>
              <a:rPr lang="zh-CN" altLang="en-US" dirty="0"/>
              <a:t>、</a:t>
            </a:r>
            <a:r>
              <a:rPr lang="en-US" altLang="zh-CN" dirty="0"/>
              <a:t>CONNECT</a:t>
            </a:r>
            <a:r>
              <a:rPr lang="zh-CN" altLang="en-US" dirty="0"/>
              <a:t>角色。</a:t>
            </a:r>
          </a:p>
          <a:p>
            <a:pPr indent="457200" latinLnBrk="1"/>
            <a:r>
              <a:rPr lang="en-US" altLang="zh-CN" dirty="0"/>
              <a:t>SQL&gt;REVOKE RESOURCE,CONNECT FROM </a:t>
            </a:r>
            <a:r>
              <a:rPr lang="en-US" altLang="zh-CN" dirty="0" err="1"/>
              <a:t>middle_manager_role</a:t>
            </a:r>
            <a:r>
              <a:rPr lang="en-US" altLang="zh-CN" dirty="0"/>
              <a:t>;</a:t>
            </a:r>
          </a:p>
          <a:p>
            <a:pPr indent="457200" latinLnBrk="1"/>
            <a:endParaRPr lang="zh-CN" altLang="zh-CN" dirty="0"/>
          </a:p>
        </p:txBody>
      </p:sp>
      <p:pic>
        <p:nvPicPr>
          <p:cNvPr id="3" name="图片 2">
            <a:extLst>
              <a:ext uri="{FF2B5EF4-FFF2-40B4-BE49-F238E27FC236}">
                <a16:creationId xmlns:a16="http://schemas.microsoft.com/office/drawing/2014/main" id="{073CEB26-2186-451C-8AB9-098DBC42957F}"/>
              </a:ext>
            </a:extLst>
          </p:cNvPr>
          <p:cNvPicPr>
            <a:picLocks noChangeAspect="1"/>
          </p:cNvPicPr>
          <p:nvPr/>
        </p:nvPicPr>
        <p:blipFill>
          <a:blip r:embed="rId2"/>
          <a:stretch>
            <a:fillRect/>
          </a:stretch>
        </p:blipFill>
        <p:spPr>
          <a:xfrm>
            <a:off x="2380386" y="3933110"/>
            <a:ext cx="8030216" cy="1650656"/>
          </a:xfrm>
          <a:prstGeom prst="rect">
            <a:avLst/>
          </a:prstGeom>
        </p:spPr>
      </p:pic>
    </p:spTree>
    <p:extLst>
      <p:ext uri="{BB962C8B-B14F-4D97-AF65-F5344CB8AC3E}">
        <p14:creationId xmlns:p14="http://schemas.microsoft.com/office/powerpoint/2010/main" val="1228022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1073671"/>
            <a:ext cx="9468116"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3</a:t>
            </a:r>
            <a:r>
              <a:rPr lang="zh-CN" altLang="en-US" dirty="0"/>
              <a:t>．用户角色的激活或屏蔽</a:t>
            </a:r>
          </a:p>
          <a:p>
            <a:pPr indent="457200" latinLnBrk="1"/>
            <a:r>
              <a:rPr lang="zh-CN" altLang="en-US" dirty="0"/>
              <a:t>使用</a:t>
            </a:r>
            <a:r>
              <a:rPr lang="en-US" altLang="zh-CN" dirty="0"/>
              <a:t>ALTER USER</a:t>
            </a:r>
            <a:r>
              <a:rPr lang="zh-CN" altLang="en-US" dirty="0"/>
              <a:t>语句来设置用户的默认角色状态，也可激活或屏蔽用户的默认角色。</a:t>
            </a:r>
            <a:r>
              <a:rPr lang="en-US" altLang="zh-CN" dirty="0"/>
              <a:t>ALTER USER</a:t>
            </a:r>
            <a:r>
              <a:rPr lang="zh-CN" altLang="en-US" dirty="0"/>
              <a:t>语句的语法格式为：</a:t>
            </a:r>
          </a:p>
          <a:p>
            <a:pPr indent="457200" latinLnBrk="1"/>
            <a:r>
              <a:rPr lang="en-US" altLang="zh-CN" dirty="0"/>
              <a:t>ALTER USER </a:t>
            </a:r>
            <a:r>
              <a:rPr lang="en-US" altLang="zh-CN" dirty="0" err="1"/>
              <a:t>user_name</a:t>
            </a:r>
            <a:r>
              <a:rPr lang="en-US" altLang="zh-CN" dirty="0"/>
              <a:t> DEFAULT ROLE</a:t>
            </a:r>
          </a:p>
          <a:p>
            <a:pPr indent="457200" latinLnBrk="1"/>
            <a:r>
              <a:rPr lang="en-US" altLang="zh-CN" dirty="0"/>
              <a:t>[</a:t>
            </a:r>
            <a:r>
              <a:rPr lang="en-US" altLang="zh-CN" dirty="0" err="1"/>
              <a:t>role_name</a:t>
            </a:r>
            <a:r>
              <a:rPr lang="en-US" altLang="zh-CN" dirty="0"/>
              <a:t>] | [ALL [EXCEPT </a:t>
            </a:r>
            <a:r>
              <a:rPr lang="en-US" altLang="zh-CN" dirty="0" err="1"/>
              <a:t>role_name</a:t>
            </a:r>
            <a:r>
              <a:rPr lang="en-US" altLang="zh-CN" dirty="0"/>
              <a:t> ] ] | [NONE];</a:t>
            </a:r>
          </a:p>
          <a:p>
            <a:pPr indent="457200" latinLnBrk="1"/>
            <a:r>
              <a:rPr lang="zh-CN" altLang="en-US" dirty="0"/>
              <a:t>用户角色的激活或屏蔽操作。</a:t>
            </a:r>
          </a:p>
          <a:p>
            <a:pPr indent="457200" latinLnBrk="1"/>
            <a:r>
              <a:rPr lang="zh-CN" altLang="en-US" dirty="0"/>
              <a:t>屏蔽用户的所有角色：</a:t>
            </a:r>
            <a:endParaRPr lang="en-US" altLang="zh-CN" dirty="0"/>
          </a:p>
          <a:p>
            <a:pPr indent="457200" latinLnBrk="1"/>
            <a:endParaRPr lang="zh-CN" altLang="en-US" dirty="0"/>
          </a:p>
        </p:txBody>
      </p:sp>
    </p:spTree>
    <p:extLst>
      <p:ext uri="{BB962C8B-B14F-4D97-AF65-F5344CB8AC3E}">
        <p14:creationId xmlns:p14="http://schemas.microsoft.com/office/powerpoint/2010/main" val="23670953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1073671"/>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SQL&gt;ALTER USER atea DEFAULT ROLE NONE;</a:t>
            </a:r>
          </a:p>
          <a:p>
            <a:pPr indent="457200" latinLnBrk="1"/>
            <a:r>
              <a:rPr lang="zh-CN" altLang="en-US"/>
              <a:t>激活用户的某些角色：</a:t>
            </a:r>
          </a:p>
          <a:p>
            <a:pPr indent="457200" latinLnBrk="1"/>
            <a:r>
              <a:rPr lang="en-US" altLang="zh-CN"/>
              <a:t>SQL&gt;ALTER USER atea DEFAULT ROLE CONNECT, DBA;</a:t>
            </a:r>
          </a:p>
          <a:p>
            <a:pPr indent="457200" latinLnBrk="1"/>
            <a:r>
              <a:rPr lang="zh-CN" altLang="en-US"/>
              <a:t>激活用户的所有角色：</a:t>
            </a:r>
          </a:p>
          <a:p>
            <a:pPr indent="457200" latinLnBrk="1"/>
            <a:r>
              <a:rPr lang="en-US" altLang="zh-CN"/>
              <a:t>SQL&gt;ALTER USER atea DEFAULT ROLE ALL;</a:t>
            </a:r>
          </a:p>
          <a:p>
            <a:pPr indent="457200" latinLnBrk="1"/>
            <a:r>
              <a:rPr lang="zh-CN" altLang="en-US"/>
              <a:t>激活除某个角色外的其他所有角色：</a:t>
            </a:r>
          </a:p>
          <a:p>
            <a:pPr indent="457200" latinLnBrk="1"/>
            <a:r>
              <a:rPr lang="en-US" altLang="zh-CN"/>
              <a:t>SQL&gt;ALTER USER atea DEFAULT ROLE ALL EXCEPT DBA;</a:t>
            </a:r>
            <a:endParaRPr lang="en-US" altLang="zh-CN" dirty="0"/>
          </a:p>
        </p:txBody>
      </p:sp>
    </p:spTree>
    <p:extLst>
      <p:ext uri="{BB962C8B-B14F-4D97-AF65-F5344CB8AC3E}">
        <p14:creationId xmlns:p14="http://schemas.microsoft.com/office/powerpoint/2010/main" val="6681183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549275"/>
            <a:ext cx="946811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6.4.7 </a:t>
            </a:r>
            <a:r>
              <a:rPr lang="zh-CN" altLang="en-US" b="1" dirty="0"/>
              <a:t> 查询角色信息</a:t>
            </a:r>
            <a:endParaRPr lang="zh-CN" altLang="zh-CN" b="1" dirty="0"/>
          </a:p>
          <a:p>
            <a:pPr indent="457200" latinLnBrk="1"/>
            <a:r>
              <a:rPr lang="zh-CN" altLang="en-US" dirty="0"/>
              <a:t>可以通过查询数据字典或动态性能视图获得数据库角色相关信息。</a:t>
            </a:r>
          </a:p>
          <a:p>
            <a:pPr marL="342900" indent="-342900" latinLnBrk="1">
              <a:buFont typeface="Wingdings" panose="05000000000000000000" pitchFamily="2" charset="2"/>
              <a:buChar char="u"/>
            </a:pPr>
            <a:r>
              <a:rPr lang="en-US" altLang="zh-CN" dirty="0"/>
              <a:t>DBA_ROLES</a:t>
            </a:r>
            <a:r>
              <a:rPr lang="zh-CN" altLang="en-US" dirty="0"/>
              <a:t>：包含数据库中所有角色及其描述；</a:t>
            </a:r>
          </a:p>
          <a:p>
            <a:pPr marL="342900" indent="-342900" latinLnBrk="1">
              <a:buFont typeface="Wingdings" panose="05000000000000000000" pitchFamily="2" charset="2"/>
              <a:buChar char="u"/>
            </a:pPr>
            <a:r>
              <a:rPr lang="en-US" altLang="zh-CN" dirty="0"/>
              <a:t>DBA_ROLE_PRIVS</a:t>
            </a:r>
            <a:r>
              <a:rPr lang="zh-CN" altLang="en-US" dirty="0"/>
              <a:t>：包含为数据库中所有用户和角色授予的角色信息；</a:t>
            </a:r>
          </a:p>
          <a:p>
            <a:pPr marL="342900" indent="-342900" latinLnBrk="1">
              <a:buFont typeface="Wingdings" panose="05000000000000000000" pitchFamily="2" charset="2"/>
              <a:buChar char="u"/>
            </a:pPr>
            <a:r>
              <a:rPr lang="en-US" altLang="zh-CN" dirty="0"/>
              <a:t>USER_ROLE_PRIVS</a:t>
            </a:r>
            <a:r>
              <a:rPr lang="zh-CN" altLang="en-US" dirty="0"/>
              <a:t>：包含为当前用户授予的角色信息；</a:t>
            </a:r>
          </a:p>
          <a:p>
            <a:pPr marL="342900" indent="-342900" latinLnBrk="1">
              <a:buFont typeface="Wingdings" panose="05000000000000000000" pitchFamily="2" charset="2"/>
              <a:buChar char="u"/>
            </a:pPr>
            <a:r>
              <a:rPr lang="en-US" altLang="zh-CN" dirty="0"/>
              <a:t>ROLE_ROLE_PRIVS</a:t>
            </a:r>
            <a:r>
              <a:rPr lang="zh-CN" altLang="en-US" dirty="0"/>
              <a:t>：为角色授予的角色信息；</a:t>
            </a:r>
          </a:p>
          <a:p>
            <a:pPr marL="342900" indent="-342900" latinLnBrk="1">
              <a:buFont typeface="Wingdings" panose="05000000000000000000" pitchFamily="2" charset="2"/>
              <a:buChar char="u"/>
            </a:pPr>
            <a:r>
              <a:rPr lang="en-US" altLang="zh-CN" dirty="0"/>
              <a:t>ROLE_SYS_PRIVS</a:t>
            </a:r>
            <a:r>
              <a:rPr lang="zh-CN" altLang="en-US" dirty="0"/>
              <a:t>：为角色授予的系统权限信息；</a:t>
            </a:r>
          </a:p>
          <a:p>
            <a:pPr marL="342900" indent="-342900" latinLnBrk="1">
              <a:buFont typeface="Wingdings" panose="05000000000000000000" pitchFamily="2" charset="2"/>
              <a:buChar char="u"/>
            </a:pPr>
            <a:r>
              <a:rPr lang="en-US" altLang="zh-CN" dirty="0"/>
              <a:t>ROLE_TAB_PRIVS</a:t>
            </a:r>
            <a:r>
              <a:rPr lang="zh-CN" altLang="en-US" dirty="0"/>
              <a:t>：为角色授予的对象权限信息；</a:t>
            </a:r>
          </a:p>
          <a:p>
            <a:pPr marL="342900" indent="-342900" latinLnBrk="1">
              <a:buFont typeface="Wingdings" panose="05000000000000000000" pitchFamily="2" charset="2"/>
              <a:buChar char="u"/>
            </a:pPr>
            <a:r>
              <a:rPr lang="en-US" altLang="zh-CN" dirty="0"/>
              <a:t>SESSION_ROLES</a:t>
            </a:r>
            <a:r>
              <a:rPr lang="zh-CN" altLang="en-US" dirty="0"/>
              <a:t>：当前会话所具有的角色信息。</a:t>
            </a:r>
          </a:p>
          <a:p>
            <a:pPr indent="457200" latinLnBrk="1"/>
            <a:r>
              <a:rPr lang="zh-CN" altLang="en-US" dirty="0"/>
              <a:t>查询</a:t>
            </a:r>
            <a:r>
              <a:rPr lang="en-US" altLang="zh-CN" dirty="0"/>
              <a:t>DBA</a:t>
            </a:r>
            <a:r>
              <a:rPr lang="zh-CN" altLang="en-US" dirty="0"/>
              <a:t>角色所具有的系统权限信息。</a:t>
            </a:r>
          </a:p>
          <a:p>
            <a:pPr indent="457200" latinLnBrk="1"/>
            <a:r>
              <a:rPr lang="en-US" altLang="zh-CN" dirty="0"/>
              <a:t>SQL&gt;SELECT * FROM ROLE_SYS_PRIVS WHERE ROLE='DBA';</a:t>
            </a:r>
          </a:p>
          <a:p>
            <a:pPr indent="457200" latinLnBrk="1"/>
            <a:endParaRPr lang="zh-CN" altLang="zh-CN" dirty="0"/>
          </a:p>
        </p:txBody>
      </p:sp>
    </p:spTree>
    <p:extLst>
      <p:ext uri="{BB962C8B-B14F-4D97-AF65-F5344CB8AC3E}">
        <p14:creationId xmlns:p14="http://schemas.microsoft.com/office/powerpoint/2010/main" val="5741254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3877985" cy="830997"/>
          </a:xfrm>
          <a:prstGeom prst="rect">
            <a:avLst/>
          </a:prstGeom>
        </p:spPr>
        <p:txBody>
          <a:bodyPr wrap="none">
            <a:spAutoFit/>
          </a:bodyPr>
          <a:lstStyle/>
          <a:p>
            <a:r>
              <a:rPr lang="zh-CN" altLang="en-US" sz="4800" b="1"/>
              <a:t>概要文件管理</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927463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549275"/>
            <a:ext cx="946811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6.5.1 </a:t>
            </a:r>
            <a:r>
              <a:rPr lang="zh-CN" altLang="en-US" b="1" dirty="0"/>
              <a:t>概要文件中的参数</a:t>
            </a:r>
            <a:endParaRPr lang="zh-CN" altLang="zh-CN" b="1" dirty="0"/>
          </a:p>
          <a:p>
            <a:pPr indent="457200" latinLnBrk="1"/>
            <a:r>
              <a:rPr lang="zh-CN" altLang="en-US" dirty="0"/>
              <a:t>概要文件中的参数有两类：</a:t>
            </a:r>
          </a:p>
          <a:p>
            <a:pPr indent="457200" latinLnBrk="1"/>
            <a:r>
              <a:rPr lang="zh-CN" altLang="en-US" dirty="0"/>
              <a:t>（</a:t>
            </a:r>
            <a:r>
              <a:rPr lang="en-US" altLang="zh-CN" dirty="0"/>
              <a:t>1</a:t>
            </a:r>
            <a:r>
              <a:rPr lang="zh-CN" altLang="en-US" dirty="0"/>
              <a:t>）资源限制参数</a:t>
            </a:r>
          </a:p>
          <a:p>
            <a:pPr indent="457200" latinLnBrk="1"/>
            <a:r>
              <a:rPr lang="zh-CN" altLang="en-US" dirty="0"/>
              <a:t>资源限制参数包括：</a:t>
            </a:r>
            <a:r>
              <a:rPr lang="en-US" altLang="zh-CN" dirty="0"/>
              <a:t>CPU_PER_SESSION</a:t>
            </a:r>
            <a:r>
              <a:rPr lang="zh-CN" altLang="en-US" dirty="0"/>
              <a:t>（一次会话可用的</a:t>
            </a:r>
            <a:r>
              <a:rPr lang="en-US" altLang="zh-CN" dirty="0"/>
              <a:t>CPU</a:t>
            </a:r>
            <a:r>
              <a:rPr lang="zh-CN" altLang="en-US" dirty="0"/>
              <a:t>时间）、</a:t>
            </a:r>
            <a:r>
              <a:rPr lang="en-US" altLang="zh-CN" dirty="0"/>
              <a:t>CPU_PER_CALL</a:t>
            </a:r>
            <a:r>
              <a:rPr lang="zh-CN" altLang="en-US" dirty="0"/>
              <a:t>（每条</a:t>
            </a:r>
            <a:r>
              <a:rPr lang="en-US" altLang="zh-CN" dirty="0"/>
              <a:t>SQL</a:t>
            </a:r>
            <a:r>
              <a:rPr lang="zh-CN" altLang="en-US" dirty="0"/>
              <a:t>语句所用</a:t>
            </a:r>
            <a:r>
              <a:rPr lang="en-US" altLang="zh-CN" dirty="0"/>
              <a:t>CPU</a:t>
            </a:r>
            <a:r>
              <a:rPr lang="zh-CN" altLang="en-US" dirty="0"/>
              <a:t>时间）、</a:t>
            </a:r>
            <a:r>
              <a:rPr lang="en-US" altLang="zh-CN" dirty="0"/>
              <a:t>CONNECT_TIME</a:t>
            </a:r>
            <a:r>
              <a:rPr lang="zh-CN" altLang="en-US" dirty="0"/>
              <a:t>（每个用户连接到数据库的最长时间）、</a:t>
            </a:r>
            <a:r>
              <a:rPr lang="en-US" altLang="zh-CN" dirty="0"/>
              <a:t>IDLE_TIME</a:t>
            </a:r>
            <a:r>
              <a:rPr lang="zh-CN" altLang="en-US" dirty="0"/>
              <a:t>（每个用户会话能连接到数据库的最长时间）、</a:t>
            </a:r>
            <a:r>
              <a:rPr lang="en-US" altLang="zh-CN" dirty="0"/>
              <a:t>SESSIONS_PER_USER</a:t>
            </a:r>
            <a:r>
              <a:rPr lang="zh-CN" altLang="en-US" dirty="0"/>
              <a:t>（用户同时连接的数）、</a:t>
            </a:r>
            <a:r>
              <a:rPr lang="en-US" altLang="zh-CN" dirty="0"/>
              <a:t>LOGICAL_READS_PER_SESSION</a:t>
            </a:r>
            <a:r>
              <a:rPr lang="zh-CN" altLang="en-US" dirty="0"/>
              <a:t>（每个会话读取的数据块数）、</a:t>
            </a:r>
            <a:r>
              <a:rPr lang="en-US" altLang="zh-CN" dirty="0"/>
              <a:t>LOGICAL_READS_PER_CALL</a:t>
            </a:r>
            <a:r>
              <a:rPr lang="zh-CN" altLang="en-US" dirty="0"/>
              <a:t>（每条</a:t>
            </a:r>
            <a:r>
              <a:rPr lang="en-US" altLang="zh-CN" dirty="0"/>
              <a:t>SQL</a:t>
            </a:r>
            <a:r>
              <a:rPr lang="zh-CN" altLang="en-US" dirty="0"/>
              <a:t>语句所能读取的数据块数）、</a:t>
            </a:r>
            <a:r>
              <a:rPr lang="en-US" altLang="zh-CN" dirty="0"/>
              <a:t>PRIVATE_SGA</a:t>
            </a:r>
            <a:r>
              <a:rPr lang="zh-CN" altLang="en-US" dirty="0"/>
              <a:t>（共享服务器模式下一个会话可使用的内存</a:t>
            </a:r>
            <a:r>
              <a:rPr lang="en-US" altLang="zh-CN" dirty="0"/>
              <a:t>SGA</a:t>
            </a:r>
            <a:r>
              <a:rPr lang="zh-CN" altLang="en-US" dirty="0"/>
              <a:t>区的大小）、</a:t>
            </a:r>
            <a:r>
              <a:rPr lang="en-US" altLang="zh-CN" dirty="0"/>
              <a:t>COMPOSITE_LIMIT</a:t>
            </a:r>
            <a:r>
              <a:rPr lang="zh-CN" altLang="en-US" dirty="0"/>
              <a:t>（对混合资源进行限定）等。</a:t>
            </a:r>
          </a:p>
        </p:txBody>
      </p:sp>
    </p:spTree>
    <p:extLst>
      <p:ext uri="{BB962C8B-B14F-4D97-AF65-F5344CB8AC3E}">
        <p14:creationId xmlns:p14="http://schemas.microsoft.com/office/powerpoint/2010/main" val="2746212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26B31927-7DFF-472D-ACC5-12EE2D0580D2}"/>
              </a:ext>
            </a:extLst>
          </p:cNvPr>
          <p:cNvGrpSpPr/>
          <p:nvPr/>
        </p:nvGrpSpPr>
        <p:grpSpPr>
          <a:xfrm>
            <a:off x="7289369" y="796407"/>
            <a:ext cx="915799" cy="778837"/>
            <a:chOff x="7428647" y="814868"/>
            <a:chExt cx="915799" cy="778837"/>
          </a:xfrm>
        </p:grpSpPr>
        <p:sp>
          <p:nvSpPr>
            <p:cNvPr id="2" name="文本框 1">
              <a:extLst>
                <a:ext uri="{FF2B5EF4-FFF2-40B4-BE49-F238E27FC236}">
                  <a16:creationId xmlns:a16="http://schemas.microsoft.com/office/drawing/2014/main" id="{51462C79-EED8-4446-9394-C84809A93914}"/>
                </a:ext>
              </a:extLst>
            </p:cNvPr>
            <p:cNvSpPr txBox="1"/>
            <p:nvPr/>
          </p:nvSpPr>
          <p:spPr>
            <a:xfrm>
              <a:off x="7428647" y="81486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a:cxnSpLocks/>
            </p:cNvCxnSpPr>
            <p:nvPr/>
          </p:nvCxnSpPr>
          <p:spPr>
            <a:xfrm flipH="1">
              <a:off x="7428647" y="103423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A76DE036-878A-497D-951B-F25BD6B7E6CE}"/>
              </a:ext>
            </a:extLst>
          </p:cNvPr>
          <p:cNvGrpSpPr/>
          <p:nvPr/>
        </p:nvGrpSpPr>
        <p:grpSpPr>
          <a:xfrm>
            <a:off x="7368086" y="1754565"/>
            <a:ext cx="915799" cy="788117"/>
            <a:chOff x="7464829" y="1664857"/>
            <a:chExt cx="915799" cy="788117"/>
          </a:xfrm>
        </p:grpSpPr>
        <p:sp>
          <p:nvSpPr>
            <p:cNvPr id="4" name="文本框 3">
              <a:extLst>
                <a:ext uri="{FF2B5EF4-FFF2-40B4-BE49-F238E27FC236}">
                  <a16:creationId xmlns:a16="http://schemas.microsoft.com/office/drawing/2014/main" id="{E3E11741-E0AE-4C99-8BB0-FA2B455F1FD4}"/>
                </a:ext>
              </a:extLst>
            </p:cNvPr>
            <p:cNvSpPr txBox="1"/>
            <p:nvPr/>
          </p:nvSpPr>
          <p:spPr>
            <a:xfrm>
              <a:off x="7464829" y="166485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a:cxnSpLocks/>
            </p:cNvCxnSpPr>
            <p:nvPr/>
          </p:nvCxnSpPr>
          <p:spPr>
            <a:xfrm flipH="1">
              <a:off x="7464829" y="189350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D1D4B1E1-B749-40EB-B2B9-AFDC429435BE}"/>
              </a:ext>
            </a:extLst>
          </p:cNvPr>
          <p:cNvGrpSpPr/>
          <p:nvPr/>
        </p:nvGrpSpPr>
        <p:grpSpPr>
          <a:xfrm>
            <a:off x="7368086" y="2765398"/>
            <a:ext cx="1012542" cy="731588"/>
            <a:chOff x="7566593" y="2506239"/>
            <a:chExt cx="1012542" cy="731588"/>
          </a:xfrm>
        </p:grpSpPr>
        <p:sp>
          <p:nvSpPr>
            <p:cNvPr id="5" name="文本框 4">
              <a:extLst>
                <a:ext uri="{FF2B5EF4-FFF2-40B4-BE49-F238E27FC236}">
                  <a16:creationId xmlns:a16="http://schemas.microsoft.com/office/drawing/2014/main" id="{EFCD55F1-7E53-4D94-B849-03B234E0F197}"/>
                </a:ext>
              </a:extLst>
            </p:cNvPr>
            <p:cNvSpPr txBox="1"/>
            <p:nvPr/>
          </p:nvSpPr>
          <p:spPr>
            <a:xfrm>
              <a:off x="7566593" y="250623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a:cxnSpLocks/>
            </p:cNvCxnSpPr>
            <p:nvPr/>
          </p:nvCxnSpPr>
          <p:spPr>
            <a:xfrm flipH="1">
              <a:off x="7663336" y="267835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499681" y="1844459"/>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用户管理</a:t>
            </a:r>
            <a:endParaRPr lang="zh-CN" altLang="en-US" dirty="0"/>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527445" y="2791836"/>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权限管理</a:t>
            </a:r>
            <a:endParaRPr lang="zh-CN" altLang="en-US" dirty="0"/>
          </a:p>
        </p:txBody>
      </p:sp>
      <p:sp>
        <p:nvSpPr>
          <p:cNvPr id="20" name="文本框 19">
            <a:hlinkClick r:id="" action="ppaction://noaction"/>
            <a:extLst>
              <a:ext uri="{FF2B5EF4-FFF2-40B4-BE49-F238E27FC236}">
                <a16:creationId xmlns:a16="http://schemas.microsoft.com/office/drawing/2014/main" id="{3122339D-CDC1-4187-945F-E2820B411B1E}"/>
              </a:ext>
            </a:extLst>
          </p:cNvPr>
          <p:cNvSpPr txBox="1"/>
          <p:nvPr/>
        </p:nvSpPr>
        <p:spPr>
          <a:xfrm>
            <a:off x="8527445" y="877415"/>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数据库安全性概述</a:t>
            </a:r>
          </a:p>
        </p:txBody>
      </p:sp>
      <p:pic>
        <p:nvPicPr>
          <p:cNvPr id="19" name="图片 18">
            <a:extLst>
              <a:ext uri="{FF2B5EF4-FFF2-40B4-BE49-F238E27FC236}">
                <a16:creationId xmlns:a16="http://schemas.microsoft.com/office/drawing/2014/main" id="{A60D28A4-EE87-4BA5-A9E2-3A264076BE33}"/>
              </a:ext>
            </a:extLst>
          </p:cNvPr>
          <p:cNvPicPr>
            <a:picLocks noChangeAspect="1"/>
          </p:cNvPicPr>
          <p:nvPr/>
        </p:nvPicPr>
        <p:blipFill>
          <a:blip r:embed="rId2"/>
          <a:stretch>
            <a:fillRect/>
          </a:stretch>
        </p:blipFill>
        <p:spPr>
          <a:xfrm>
            <a:off x="7457175" y="3726808"/>
            <a:ext cx="1042506" cy="731583"/>
          </a:xfrm>
          <a:prstGeom prst="rect">
            <a:avLst/>
          </a:prstGeom>
        </p:spPr>
      </p:pic>
      <p:pic>
        <p:nvPicPr>
          <p:cNvPr id="24" name="图片 23">
            <a:extLst>
              <a:ext uri="{FF2B5EF4-FFF2-40B4-BE49-F238E27FC236}">
                <a16:creationId xmlns:a16="http://schemas.microsoft.com/office/drawing/2014/main" id="{5771A011-7640-473D-A5CA-20DDFEDA18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77796">
            <a:off x="7980157" y="4988448"/>
            <a:ext cx="838095" cy="485714"/>
          </a:xfrm>
          <a:prstGeom prst="rect">
            <a:avLst/>
          </a:prstGeom>
        </p:spPr>
      </p:pic>
      <p:pic>
        <p:nvPicPr>
          <p:cNvPr id="27" name="图片 26">
            <a:extLst>
              <a:ext uri="{FF2B5EF4-FFF2-40B4-BE49-F238E27FC236}">
                <a16:creationId xmlns:a16="http://schemas.microsoft.com/office/drawing/2014/main" id="{83634BDA-C67B-4FF1-9365-279B4F06D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39914">
            <a:off x="9796856" y="5205936"/>
            <a:ext cx="838095" cy="485714"/>
          </a:xfrm>
          <a:prstGeom prst="rect">
            <a:avLst/>
          </a:prstGeom>
        </p:spPr>
      </p:pic>
      <p:grpSp>
        <p:nvGrpSpPr>
          <p:cNvPr id="33" name="组合 32">
            <a:extLst>
              <a:ext uri="{FF2B5EF4-FFF2-40B4-BE49-F238E27FC236}">
                <a16:creationId xmlns:a16="http://schemas.microsoft.com/office/drawing/2014/main" id="{6BE60DDB-EDD2-4AC0-A1E3-497982A09337}"/>
              </a:ext>
            </a:extLst>
          </p:cNvPr>
          <p:cNvGrpSpPr/>
          <p:nvPr/>
        </p:nvGrpSpPr>
        <p:grpSpPr>
          <a:xfrm>
            <a:off x="7049099" y="4203757"/>
            <a:ext cx="1682642" cy="1603387"/>
            <a:chOff x="8953073" y="4321023"/>
            <a:chExt cx="1682642" cy="1603387"/>
          </a:xfrm>
        </p:grpSpPr>
        <p:pic>
          <p:nvPicPr>
            <p:cNvPr id="22" name="图片 21">
              <a:extLst>
                <a:ext uri="{FF2B5EF4-FFF2-40B4-BE49-F238E27FC236}">
                  <a16:creationId xmlns:a16="http://schemas.microsoft.com/office/drawing/2014/main" id="{1CBC7142-4038-4BB0-90A4-E18B98DCA7C0}"/>
                </a:ext>
              </a:extLst>
            </p:cNvPr>
            <p:cNvPicPr>
              <a:picLocks noChangeAspect="1"/>
            </p:cNvPicPr>
            <p:nvPr/>
          </p:nvPicPr>
          <p:blipFill>
            <a:blip r:embed="rId4"/>
            <a:stretch>
              <a:fillRect/>
            </a:stretch>
          </p:blipFill>
          <p:spPr>
            <a:xfrm>
              <a:off x="8953073" y="4321023"/>
              <a:ext cx="1682642" cy="1603387"/>
            </a:xfrm>
            <a:prstGeom prst="rect">
              <a:avLst/>
            </a:prstGeom>
          </p:spPr>
        </p:pic>
        <p:cxnSp>
          <p:nvCxnSpPr>
            <p:cNvPr id="28" name="直接连接符 27">
              <a:extLst>
                <a:ext uri="{FF2B5EF4-FFF2-40B4-BE49-F238E27FC236}">
                  <a16:creationId xmlns:a16="http://schemas.microsoft.com/office/drawing/2014/main" id="{6DA7B91C-D997-45D9-9737-6EC42D995FED}"/>
                </a:ext>
              </a:extLst>
            </p:cNvPr>
            <p:cNvCxnSpPr>
              <a:cxnSpLocks/>
            </p:cNvCxnSpPr>
            <p:nvPr/>
          </p:nvCxnSpPr>
          <p:spPr>
            <a:xfrm flipH="1">
              <a:off x="9633990" y="495995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6" name="文本框 45">
            <a:hlinkClick r:id="" action="ppaction://noaction"/>
            <a:extLst>
              <a:ext uri="{FF2B5EF4-FFF2-40B4-BE49-F238E27FC236}">
                <a16:creationId xmlns:a16="http://schemas.microsoft.com/office/drawing/2014/main" id="{1EFC7867-B96E-47FF-A686-9A8C84325DEF}"/>
              </a:ext>
            </a:extLst>
          </p:cNvPr>
          <p:cNvSpPr txBox="1"/>
          <p:nvPr/>
        </p:nvSpPr>
        <p:spPr>
          <a:xfrm>
            <a:off x="8585842" y="3739211"/>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角色管理</a:t>
            </a:r>
          </a:p>
        </p:txBody>
      </p:sp>
      <p:sp>
        <p:nvSpPr>
          <p:cNvPr id="47" name="文本框 46">
            <a:hlinkClick r:id="" action="ppaction://noaction"/>
            <a:extLst>
              <a:ext uri="{FF2B5EF4-FFF2-40B4-BE49-F238E27FC236}">
                <a16:creationId xmlns:a16="http://schemas.microsoft.com/office/drawing/2014/main" id="{2ADED5DD-3369-4697-8BF6-FA3B3BD6DC6A}"/>
              </a:ext>
            </a:extLst>
          </p:cNvPr>
          <p:cNvSpPr txBox="1"/>
          <p:nvPr/>
        </p:nvSpPr>
        <p:spPr>
          <a:xfrm>
            <a:off x="8632700" y="4673027"/>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概要文件管理</a:t>
            </a: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101696"/>
            <a:ext cx="946811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a:t>
            </a:r>
            <a:r>
              <a:rPr lang="en-US" altLang="zh-CN"/>
              <a:t>2</a:t>
            </a:r>
            <a:r>
              <a:rPr lang="zh-CN" altLang="en-US"/>
              <a:t>）口令管理参数</a:t>
            </a:r>
          </a:p>
          <a:p>
            <a:pPr indent="457200" latinLnBrk="1"/>
            <a:r>
              <a:rPr lang="zh-CN" altLang="en-US"/>
              <a:t>口令管理参数包括：</a:t>
            </a:r>
            <a:r>
              <a:rPr lang="en-US" altLang="zh-CN"/>
              <a:t>FAILED_LOGIN_ATTEMPTS</a:t>
            </a:r>
            <a:r>
              <a:rPr lang="zh-CN" altLang="en-US"/>
              <a:t>（限制用户登录数据库时的次数）、</a:t>
            </a:r>
            <a:r>
              <a:rPr lang="en-US" altLang="zh-CN"/>
              <a:t>PASSWORD_LIFE_TIME</a:t>
            </a:r>
            <a:r>
              <a:rPr lang="zh-CN" altLang="en-US"/>
              <a:t>（设置用户口令的有效时间，单位为天数）、</a:t>
            </a:r>
            <a:r>
              <a:rPr lang="en-US" altLang="zh-CN"/>
              <a:t>PASSWORD_REUSE_TIME</a:t>
            </a:r>
            <a:r>
              <a:rPr lang="zh-CN" altLang="en-US"/>
              <a:t>（设置新口令的天数）、</a:t>
            </a:r>
            <a:r>
              <a:rPr lang="en-US" altLang="zh-CN"/>
              <a:t>PASSWORD_REUSE_MAX</a:t>
            </a:r>
            <a:r>
              <a:rPr lang="zh-CN" altLang="en-US"/>
              <a:t>（设置口令在能够被重新使用之前，必须改变的次数）、</a:t>
            </a:r>
            <a:r>
              <a:rPr lang="en-US" altLang="zh-CN"/>
              <a:t>PASSWORD_LOCK_TIME</a:t>
            </a:r>
            <a:r>
              <a:rPr lang="zh-CN" altLang="en-US"/>
              <a:t>（设置该用户账户被锁定的天数）、</a:t>
            </a:r>
            <a:r>
              <a:rPr lang="en-US" altLang="zh-CN"/>
              <a:t>PASSWORD_GRACE_TIME</a:t>
            </a:r>
            <a:r>
              <a:rPr lang="zh-CN" altLang="en-US"/>
              <a:t>（设置口令失效的“宽限时间”）、</a:t>
            </a:r>
            <a:r>
              <a:rPr lang="en-US" altLang="zh-CN"/>
              <a:t>PASSWORD_VERIFY_FUNCTION</a:t>
            </a:r>
            <a:r>
              <a:rPr lang="zh-CN" altLang="en-US"/>
              <a:t>（设置判断口令复杂性的函数）等。在</a:t>
            </a:r>
            <a:r>
              <a:rPr lang="en-US" altLang="zh-CN"/>
              <a:t>Oracle 1lg</a:t>
            </a:r>
            <a:r>
              <a:rPr lang="zh-CN" altLang="en-US"/>
              <a:t>中，口令管理复杂度功能具有新的改进。在</a:t>
            </a:r>
            <a:r>
              <a:rPr lang="en-US" altLang="zh-CN"/>
              <a:t>$ORACLE_HOMFdrdbms</a:t>
            </a:r>
            <a:r>
              <a:rPr lang="zh-CN" altLang="en-US"/>
              <a:t>／</a:t>
            </a:r>
            <a:r>
              <a:rPr lang="en-US" altLang="zh-CN"/>
              <a:t>admin</a:t>
            </a:r>
            <a:r>
              <a:rPr lang="zh-CN" altLang="en-US"/>
              <a:t>的密码验证文件</a:t>
            </a:r>
            <a:r>
              <a:rPr lang="en-US" altLang="zh-CN"/>
              <a:t>UTLPWDMG.SQL</a:t>
            </a:r>
            <a:r>
              <a:rPr lang="zh-CN" altLang="en-US"/>
              <a:t>中，不仅提供了先前的验证函数</a:t>
            </a:r>
            <a:r>
              <a:rPr lang="en-US" altLang="zh-CN"/>
              <a:t>VERIFY_FUNCTION</a:t>
            </a:r>
            <a:r>
              <a:rPr lang="zh-CN" altLang="en-US"/>
              <a:t>，还提供了一个新建的</a:t>
            </a:r>
            <a:r>
              <a:rPr lang="en-US" altLang="zh-CN"/>
              <a:t>VERIFY_FUNCTION_11G</a:t>
            </a:r>
            <a:r>
              <a:rPr lang="zh-CN" altLang="en-US"/>
              <a:t>函数。</a:t>
            </a:r>
            <a:endParaRPr lang="zh-CN" altLang="en-US" dirty="0"/>
          </a:p>
        </p:txBody>
      </p:sp>
    </p:spTree>
    <p:extLst>
      <p:ext uri="{BB962C8B-B14F-4D97-AF65-F5344CB8AC3E}">
        <p14:creationId xmlns:p14="http://schemas.microsoft.com/office/powerpoint/2010/main" val="12294140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11954"/>
            <a:ext cx="946811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6.5.2 </a:t>
            </a:r>
            <a:r>
              <a:rPr lang="zh-CN" altLang="en-US" b="1" dirty="0"/>
              <a:t>概要文件中的管理</a:t>
            </a:r>
            <a:endParaRPr lang="zh-CN" altLang="zh-CN" b="1" dirty="0"/>
          </a:p>
          <a:p>
            <a:pPr indent="457200" latinLnBrk="1"/>
            <a:r>
              <a:rPr lang="en-US" altLang="zh-CN" dirty="0"/>
              <a:t>1</a:t>
            </a:r>
            <a:r>
              <a:rPr lang="zh-CN" altLang="en-US" dirty="0"/>
              <a:t>．创建概要文件</a:t>
            </a:r>
          </a:p>
          <a:p>
            <a:pPr indent="457200" latinLnBrk="1"/>
            <a:r>
              <a:rPr lang="zh-CN" altLang="en-US" dirty="0"/>
              <a:t>具有</a:t>
            </a:r>
            <a:r>
              <a:rPr lang="en-US" altLang="zh-CN" dirty="0"/>
              <a:t>CREATE PROFILE</a:t>
            </a:r>
            <a:r>
              <a:rPr lang="zh-CN" altLang="en-US" dirty="0"/>
              <a:t>系统权限的用户可以</a:t>
            </a:r>
            <a:r>
              <a:rPr lang="en-US" altLang="zh-CN" dirty="0"/>
              <a:t>CREATE PROFILE</a:t>
            </a:r>
            <a:r>
              <a:rPr lang="zh-CN" altLang="en-US" dirty="0"/>
              <a:t>语句来创建概要文件，其语法格式为：</a:t>
            </a:r>
          </a:p>
          <a:p>
            <a:pPr indent="457200" latinLnBrk="1"/>
            <a:r>
              <a:rPr lang="en-US" altLang="zh-CN" dirty="0"/>
              <a:t>CREATE PROFILE </a:t>
            </a:r>
            <a:r>
              <a:rPr lang="en-US" altLang="zh-CN" dirty="0" err="1"/>
              <a:t>profile_name</a:t>
            </a:r>
            <a:r>
              <a:rPr lang="en-US" altLang="zh-CN" dirty="0"/>
              <a:t> LIMIT</a:t>
            </a:r>
          </a:p>
          <a:p>
            <a:pPr indent="457200" latinLnBrk="1"/>
            <a:r>
              <a:rPr lang="en-US" altLang="zh-CN" dirty="0" err="1"/>
              <a:t>resource_parameters</a:t>
            </a:r>
            <a:r>
              <a:rPr lang="en-US" altLang="zh-CN" dirty="0"/>
              <a:t> | </a:t>
            </a:r>
            <a:r>
              <a:rPr lang="en-US" altLang="zh-CN" dirty="0" err="1"/>
              <a:t>password_parameters</a:t>
            </a:r>
            <a:r>
              <a:rPr lang="en-US" altLang="zh-CN" dirty="0"/>
              <a:t>;</a:t>
            </a:r>
          </a:p>
          <a:p>
            <a:pPr indent="457200" latinLnBrk="1"/>
            <a:r>
              <a:rPr lang="zh-CN" altLang="en-US" dirty="0"/>
              <a:t>其中的参数说明如下：</a:t>
            </a:r>
          </a:p>
          <a:p>
            <a:pPr indent="457200" latinLnBrk="1"/>
            <a:r>
              <a:rPr lang="en-US" altLang="zh-CN" dirty="0" err="1"/>
              <a:t>profile_name</a:t>
            </a:r>
            <a:r>
              <a:rPr lang="zh-CN" altLang="en-US" dirty="0"/>
              <a:t>：用于指定要创建的概要文件名；</a:t>
            </a:r>
          </a:p>
          <a:p>
            <a:pPr indent="457200" latinLnBrk="1"/>
            <a:r>
              <a:rPr lang="en-US" altLang="zh-CN" dirty="0" err="1"/>
              <a:t>resource_parameters</a:t>
            </a:r>
            <a:r>
              <a:rPr lang="zh-CN" altLang="en-US" dirty="0"/>
              <a:t>：用于设置资源限制参数，形式为：</a:t>
            </a:r>
            <a:r>
              <a:rPr lang="en-US" altLang="zh-CN" dirty="0" err="1"/>
              <a:t>resource_parameter_name</a:t>
            </a:r>
            <a:r>
              <a:rPr lang="en-US" altLang="zh-CN" dirty="0"/>
              <a:t>  integer | UNLIMITED | DEFALUT</a:t>
            </a:r>
            <a:r>
              <a:rPr lang="zh-CN" altLang="en-US" dirty="0"/>
              <a:t>；</a:t>
            </a:r>
          </a:p>
        </p:txBody>
      </p:sp>
    </p:spTree>
    <p:extLst>
      <p:ext uri="{BB962C8B-B14F-4D97-AF65-F5344CB8AC3E}">
        <p14:creationId xmlns:p14="http://schemas.microsoft.com/office/powerpoint/2010/main" val="2733000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1073671"/>
            <a:ext cx="9468116"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err="1"/>
              <a:t>password_parameters</a:t>
            </a:r>
            <a:r>
              <a:rPr lang="zh-CN" altLang="en-US" dirty="0"/>
              <a:t>：用于设置口令参数，形式为：</a:t>
            </a:r>
            <a:r>
              <a:rPr lang="en-US" altLang="zh-CN" dirty="0" err="1"/>
              <a:t>password_parameter_name</a:t>
            </a:r>
            <a:r>
              <a:rPr lang="en-US" altLang="zh-CN" dirty="0"/>
              <a:t>  integer |UNLIMITED | DEFALUT</a:t>
            </a:r>
            <a:r>
              <a:rPr lang="zh-CN" altLang="en-US" dirty="0"/>
              <a:t>。</a:t>
            </a:r>
          </a:p>
          <a:p>
            <a:pPr indent="457200" latinLnBrk="1"/>
            <a:r>
              <a:rPr lang="zh-CN" altLang="en-US" dirty="0"/>
              <a:t>创建一个名为</a:t>
            </a:r>
            <a:r>
              <a:rPr lang="en-US" altLang="zh-CN" dirty="0" err="1"/>
              <a:t>pwd_profile</a:t>
            </a:r>
            <a:r>
              <a:rPr lang="zh-CN" altLang="en-US" dirty="0"/>
              <a:t>的概要</a:t>
            </a:r>
            <a:endParaRPr lang="zh-CN" altLang="zh-CN" dirty="0"/>
          </a:p>
        </p:txBody>
      </p:sp>
      <p:pic>
        <p:nvPicPr>
          <p:cNvPr id="2" name="图片 1">
            <a:extLst>
              <a:ext uri="{FF2B5EF4-FFF2-40B4-BE49-F238E27FC236}">
                <a16:creationId xmlns:a16="http://schemas.microsoft.com/office/drawing/2014/main" id="{B451390D-2AE3-4BFB-A51F-62D308DF99B2}"/>
              </a:ext>
            </a:extLst>
          </p:cNvPr>
          <p:cNvPicPr>
            <a:picLocks noChangeAspect="1"/>
          </p:cNvPicPr>
          <p:nvPr/>
        </p:nvPicPr>
        <p:blipFill>
          <a:blip r:embed="rId2"/>
          <a:stretch>
            <a:fillRect/>
          </a:stretch>
        </p:blipFill>
        <p:spPr>
          <a:xfrm>
            <a:off x="3237237" y="3162259"/>
            <a:ext cx="6050737" cy="1737543"/>
          </a:xfrm>
          <a:prstGeom prst="rect">
            <a:avLst/>
          </a:prstGeom>
        </p:spPr>
      </p:pic>
    </p:spTree>
    <p:extLst>
      <p:ext uri="{BB962C8B-B14F-4D97-AF65-F5344CB8AC3E}">
        <p14:creationId xmlns:p14="http://schemas.microsoft.com/office/powerpoint/2010/main" val="3713885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1073671"/>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2</a:t>
            </a:r>
            <a:r>
              <a:rPr lang="zh-CN" altLang="en-US" dirty="0"/>
              <a:t>．修改概要文件</a:t>
            </a:r>
          </a:p>
          <a:p>
            <a:pPr indent="457200" latinLnBrk="1"/>
            <a:r>
              <a:rPr lang="zh-CN" altLang="en-US" dirty="0"/>
              <a:t>概要文件创建后，具有</a:t>
            </a:r>
            <a:r>
              <a:rPr lang="en-US" altLang="zh-CN" dirty="0"/>
              <a:t>ALTER PROFILE</a:t>
            </a:r>
            <a:r>
              <a:rPr lang="zh-CN" altLang="en-US" dirty="0"/>
              <a:t>系统权限的用户可以使用</a:t>
            </a:r>
            <a:r>
              <a:rPr lang="en-US" altLang="zh-CN" dirty="0"/>
              <a:t>ALTER PROFILE</a:t>
            </a:r>
            <a:r>
              <a:rPr lang="zh-CN" altLang="en-US" dirty="0"/>
              <a:t>语句修改必要文件，其语法格式为：</a:t>
            </a:r>
          </a:p>
          <a:p>
            <a:pPr indent="457200" latinLnBrk="1"/>
            <a:r>
              <a:rPr lang="en-US" altLang="zh-CN" dirty="0"/>
              <a:t>ALTER PROFILE </a:t>
            </a:r>
            <a:r>
              <a:rPr lang="en-US" altLang="zh-CN" dirty="0" err="1"/>
              <a:t>profile_name</a:t>
            </a:r>
            <a:r>
              <a:rPr lang="en-US" altLang="zh-CN" dirty="0"/>
              <a:t> LIMIT</a:t>
            </a:r>
          </a:p>
          <a:p>
            <a:pPr indent="457200" latinLnBrk="1"/>
            <a:r>
              <a:rPr lang="en-US" altLang="zh-CN" dirty="0" err="1"/>
              <a:t>resource_parameters|password_parameters</a:t>
            </a:r>
            <a:r>
              <a:rPr lang="en-US" altLang="zh-CN" dirty="0"/>
              <a:t>;</a:t>
            </a:r>
          </a:p>
          <a:p>
            <a:pPr indent="457200" latinLnBrk="1"/>
            <a:r>
              <a:rPr lang="zh-CN" altLang="en-US" dirty="0"/>
              <a:t>注意：对概要文件的修改只有在用户开始一个新的会话时才会生效。</a:t>
            </a:r>
          </a:p>
          <a:p>
            <a:pPr indent="457200" latinLnBrk="1"/>
            <a:r>
              <a:rPr lang="zh-CN" altLang="en-US" dirty="0"/>
              <a:t>修改</a:t>
            </a:r>
            <a:r>
              <a:rPr lang="en-US" altLang="zh-CN" dirty="0" err="1"/>
              <a:t>pwd_profile</a:t>
            </a:r>
            <a:r>
              <a:rPr lang="zh-CN" altLang="en-US" dirty="0"/>
              <a:t>概要文件，将用户口令有效期设置为</a:t>
            </a:r>
            <a:r>
              <a:rPr lang="en-US" altLang="zh-CN" dirty="0"/>
              <a:t>10</a:t>
            </a:r>
            <a:r>
              <a:rPr lang="zh-CN" altLang="en-US" dirty="0"/>
              <a:t>天。</a:t>
            </a:r>
          </a:p>
          <a:p>
            <a:pPr indent="457200" latinLnBrk="1"/>
            <a:r>
              <a:rPr lang="en-US" altLang="zh-CN" dirty="0"/>
              <a:t>SQL&gt;ALTER PROFILE </a:t>
            </a:r>
            <a:r>
              <a:rPr lang="en-US" altLang="zh-CN" dirty="0" err="1"/>
              <a:t>pwd_profile</a:t>
            </a:r>
            <a:r>
              <a:rPr lang="en-US" altLang="zh-CN" dirty="0"/>
              <a:t> LIMIT</a:t>
            </a:r>
          </a:p>
          <a:p>
            <a:pPr indent="457200" latinLnBrk="1"/>
            <a:r>
              <a:rPr lang="en-US" altLang="zh-CN" dirty="0"/>
              <a:t>PASSWORD_LIFE_TIME 10;</a:t>
            </a:r>
          </a:p>
        </p:txBody>
      </p:sp>
      <p:pic>
        <p:nvPicPr>
          <p:cNvPr id="3" name="图片 2">
            <a:extLst>
              <a:ext uri="{FF2B5EF4-FFF2-40B4-BE49-F238E27FC236}">
                <a16:creationId xmlns:a16="http://schemas.microsoft.com/office/drawing/2014/main" id="{36A41B1F-DBED-4391-A366-F348512EF271}"/>
              </a:ext>
            </a:extLst>
          </p:cNvPr>
          <p:cNvPicPr>
            <a:picLocks noChangeAspect="1"/>
          </p:cNvPicPr>
          <p:nvPr/>
        </p:nvPicPr>
        <p:blipFill>
          <a:blip r:embed="rId2"/>
          <a:stretch>
            <a:fillRect/>
          </a:stretch>
        </p:blipFill>
        <p:spPr>
          <a:xfrm>
            <a:off x="6096000" y="4875674"/>
            <a:ext cx="4724817" cy="1231827"/>
          </a:xfrm>
          <a:prstGeom prst="rect">
            <a:avLst/>
          </a:prstGeom>
        </p:spPr>
      </p:pic>
    </p:spTree>
    <p:extLst>
      <p:ext uri="{BB962C8B-B14F-4D97-AF65-F5344CB8AC3E}">
        <p14:creationId xmlns:p14="http://schemas.microsoft.com/office/powerpoint/2010/main" val="24250249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1073671"/>
            <a:ext cx="946811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3</a:t>
            </a:r>
            <a:r>
              <a:rPr lang="zh-CN" altLang="en-US" dirty="0"/>
              <a:t>．删除概要文件</a:t>
            </a:r>
          </a:p>
          <a:p>
            <a:pPr indent="457200" latinLnBrk="1"/>
            <a:r>
              <a:rPr lang="zh-CN" altLang="en-US" dirty="0"/>
              <a:t>具有</a:t>
            </a:r>
            <a:r>
              <a:rPr lang="en-US" altLang="zh-CN" dirty="0"/>
              <a:t>DROP PROFILE</a:t>
            </a:r>
            <a:r>
              <a:rPr lang="zh-CN" altLang="en-US" dirty="0"/>
              <a:t>系统权限的用户可以使用</a:t>
            </a:r>
            <a:r>
              <a:rPr lang="en-US" altLang="zh-CN" dirty="0"/>
              <a:t>DROP PROFILE</a:t>
            </a:r>
            <a:r>
              <a:rPr lang="zh-CN" altLang="en-US" dirty="0"/>
              <a:t>语句删除概要文件。其语法格式为：</a:t>
            </a:r>
          </a:p>
          <a:p>
            <a:pPr indent="457200" latinLnBrk="1"/>
            <a:r>
              <a:rPr lang="en-US" altLang="zh-CN" dirty="0"/>
              <a:t>DROP PROFILE </a:t>
            </a:r>
            <a:r>
              <a:rPr lang="en-US" altLang="zh-CN" dirty="0" err="1"/>
              <a:t>profile_name</a:t>
            </a:r>
            <a:r>
              <a:rPr lang="en-US" altLang="zh-CN" dirty="0"/>
              <a:t> [CASCADE];</a:t>
            </a:r>
          </a:p>
          <a:p>
            <a:pPr indent="457200" latinLnBrk="1"/>
            <a:r>
              <a:rPr lang="en-US" altLang="zh-CN" dirty="0"/>
              <a:t>4</a:t>
            </a:r>
            <a:r>
              <a:rPr lang="zh-CN" altLang="en-US" dirty="0"/>
              <a:t>．查询概要文件</a:t>
            </a:r>
          </a:p>
          <a:p>
            <a:pPr indent="457200" latinLnBrk="1"/>
            <a:r>
              <a:rPr lang="zh-CN" altLang="en-US" dirty="0"/>
              <a:t>可以通过数据字典视图或动态性能视图查询概要文件信息：</a:t>
            </a:r>
          </a:p>
          <a:p>
            <a:pPr indent="457200" latinLnBrk="1"/>
            <a:r>
              <a:rPr lang="en-US" altLang="zh-CN" dirty="0"/>
              <a:t>USER_PASSWORD_LIMITS</a:t>
            </a:r>
            <a:r>
              <a:rPr lang="zh-CN" altLang="en-US" dirty="0"/>
              <a:t>：包含通过概要文件为用户设置的口令策略信息。</a:t>
            </a:r>
          </a:p>
          <a:p>
            <a:pPr indent="457200" latinLnBrk="1"/>
            <a:r>
              <a:rPr lang="en-US" altLang="zh-CN" dirty="0"/>
              <a:t>USER_RESOURCE_LIMITS</a:t>
            </a:r>
            <a:r>
              <a:rPr lang="zh-CN" altLang="en-US" dirty="0"/>
              <a:t>：包含通过概要文件为用户设置的资源限制参数。</a:t>
            </a:r>
          </a:p>
          <a:p>
            <a:pPr indent="457200" latinLnBrk="1"/>
            <a:r>
              <a:rPr lang="en-US" altLang="zh-CN" dirty="0"/>
              <a:t>DBA_PROFILES</a:t>
            </a:r>
            <a:r>
              <a:rPr lang="zh-CN" altLang="en-US" dirty="0"/>
              <a:t>：包含所有概要文件的基本信息。</a:t>
            </a:r>
          </a:p>
          <a:p>
            <a:pPr indent="457200" latinLnBrk="1"/>
            <a:endParaRPr lang="en-US" altLang="zh-CN" dirty="0"/>
          </a:p>
        </p:txBody>
      </p:sp>
    </p:spTree>
    <p:extLst>
      <p:ext uri="{BB962C8B-B14F-4D97-AF65-F5344CB8AC3E}">
        <p14:creationId xmlns:p14="http://schemas.microsoft.com/office/powerpoint/2010/main" val="22630777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5109091" cy="830997"/>
          </a:xfrm>
          <a:prstGeom prst="rect">
            <a:avLst/>
          </a:prstGeom>
        </p:spPr>
        <p:txBody>
          <a:bodyPr wrap="none">
            <a:spAutoFit/>
          </a:bodyPr>
          <a:lstStyle/>
          <a:p>
            <a:r>
              <a:rPr lang="zh-CN" altLang="en-US" sz="4800" b="1"/>
              <a:t>数据库安全性概述</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465158"/>
            <a:ext cx="873765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6.1 </a:t>
            </a:r>
            <a:r>
              <a:rPr lang="zh-CN" altLang="en-US" b="1" dirty="0"/>
              <a:t>数据管理的发展</a:t>
            </a:r>
            <a:endParaRPr lang="zh-CN" altLang="zh-CN" b="1" dirty="0"/>
          </a:p>
          <a:p>
            <a:pPr indent="457200" latinLnBrk="1"/>
            <a:r>
              <a:rPr lang="en-US" altLang="zh-CN" dirty="0"/>
              <a:t>Oracle</a:t>
            </a:r>
            <a:r>
              <a:rPr lang="zh-CN" altLang="en-US" dirty="0"/>
              <a:t>数据库的安全管理是从用户登录数据库就开始的。在用户登录数据库时，系统对用户身份进行验证，在对数据进行操作时，系统检查用户的操作是否具有相应的权限，并限制用户对存储空间和系统资源的使用。</a:t>
            </a:r>
          </a:p>
          <a:p>
            <a:pPr indent="457200" latinLnBrk="1"/>
            <a:r>
              <a:rPr lang="en-US" altLang="zh-CN" dirty="0"/>
              <a:t>Oracle 19c</a:t>
            </a:r>
            <a:r>
              <a:rPr lang="zh-CN" altLang="en-US" dirty="0"/>
              <a:t>的安全性体系包括以下几个层次。</a:t>
            </a:r>
          </a:p>
          <a:p>
            <a:pPr indent="457200" latinLnBrk="1"/>
            <a:r>
              <a:rPr lang="zh-CN" altLang="en-US" dirty="0"/>
              <a:t>（</a:t>
            </a:r>
            <a:r>
              <a:rPr lang="en-US" altLang="zh-CN" dirty="0"/>
              <a:t>1</a:t>
            </a:r>
            <a:r>
              <a:rPr lang="zh-CN" altLang="en-US" dirty="0"/>
              <a:t>）物理层的安全性：数据库所在节点必须在物理上得到可靠的保护。</a:t>
            </a:r>
          </a:p>
          <a:p>
            <a:pPr indent="457200" latinLnBrk="1"/>
            <a:r>
              <a:rPr lang="zh-CN" altLang="en-US" dirty="0"/>
              <a:t>（</a:t>
            </a:r>
            <a:r>
              <a:rPr lang="en-US" altLang="zh-CN" dirty="0"/>
              <a:t>2</a:t>
            </a:r>
            <a:r>
              <a:rPr lang="zh-CN" altLang="en-US" dirty="0"/>
              <a:t>）用户层的安全性：哪些用户可以使用数据库，使用数据库的哪些对象，用户具有什么样的权限等。</a:t>
            </a:r>
          </a:p>
          <a:p>
            <a:pPr indent="457200" latinLnBrk="1"/>
            <a:r>
              <a:rPr lang="zh-CN" altLang="en-US" dirty="0"/>
              <a:t>（</a:t>
            </a:r>
            <a:r>
              <a:rPr lang="en-US" altLang="zh-CN" dirty="0"/>
              <a:t>3</a:t>
            </a:r>
            <a:r>
              <a:rPr lang="zh-CN" altLang="en-US" dirty="0"/>
              <a:t>）操作系统的安全性：数据库所在的主机的操作系统的弱点将可能提供恶意攻击数据库的入口。</a:t>
            </a:r>
          </a:p>
        </p:txBody>
      </p:sp>
    </p:spTree>
    <p:extLst>
      <p:ext uri="{BB962C8B-B14F-4D97-AF65-F5344CB8AC3E}">
        <p14:creationId xmlns:p14="http://schemas.microsoft.com/office/powerpoint/2010/main" val="1026326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40031"/>
            <a:ext cx="892305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a:t>
            </a:r>
            <a:r>
              <a:rPr lang="en-US" altLang="zh-CN"/>
              <a:t>4</a:t>
            </a:r>
            <a:r>
              <a:rPr lang="zh-CN" altLang="en-US"/>
              <a:t>）网络层的安全性：</a:t>
            </a:r>
            <a:r>
              <a:rPr lang="en-US" altLang="zh-CN"/>
              <a:t>Oracle 19c</a:t>
            </a:r>
            <a:r>
              <a:rPr lang="zh-CN" altLang="en-US"/>
              <a:t>主要是面向网络提供服务，因此，网络软件的安全性和网络数据传输的安全性是至关重要的。</a:t>
            </a:r>
          </a:p>
          <a:p>
            <a:pPr indent="457200" latinLnBrk="1"/>
            <a:r>
              <a:rPr lang="zh-CN" altLang="en-US"/>
              <a:t>（</a:t>
            </a:r>
            <a:r>
              <a:rPr lang="en-US" altLang="zh-CN"/>
              <a:t>5</a:t>
            </a:r>
            <a:r>
              <a:rPr lang="zh-CN" altLang="en-US"/>
              <a:t>）数据库系统层的安全性：通过对用户授予特定的访问数据库对象的权利的办法来确保数据库系统的安全。</a:t>
            </a:r>
          </a:p>
          <a:p>
            <a:pPr indent="457200" latinLnBrk="1"/>
            <a:r>
              <a:rPr lang="en-US" altLang="zh-CN"/>
              <a:t>Oracle</a:t>
            </a:r>
            <a:r>
              <a:rPr lang="zh-CN" altLang="en-US"/>
              <a:t>数据库的安全可分为两个层面：系统安全性和数据安全性。系统安全性是在系统级控制数据库的存取和使用的机制，包括有效的用户名和口令、用户是否有权限连接数据库、创建数据库模式对象时可使用的磁盘存储空间大小、用户的资源限制、是否启动数据库的审计等。数据安全性是在对象级控制数据库的存取和使用的机制，包括可存取的模式对象和在该模式对象上所允许进行的操作等。</a:t>
            </a:r>
          </a:p>
          <a:p>
            <a:pPr indent="457200" latinLnBrk="1"/>
            <a:r>
              <a:rPr lang="en-US" altLang="zh-CN"/>
              <a:t>Oracle 19c</a:t>
            </a:r>
            <a:r>
              <a:rPr lang="zh-CN" altLang="en-US"/>
              <a:t>数据库安全机制包括用户管理、权限管理、角色管理、表空间管理、概要文件管理、数据审计等方面。</a:t>
            </a:r>
            <a:endParaRPr lang="zh-CN" altLang="en-US" dirty="0"/>
          </a:p>
        </p:txBody>
      </p:sp>
    </p:spTree>
    <p:extLst>
      <p:ext uri="{BB962C8B-B14F-4D97-AF65-F5344CB8AC3E}">
        <p14:creationId xmlns:p14="http://schemas.microsoft.com/office/powerpoint/2010/main" val="2224403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2646878" cy="830997"/>
          </a:xfrm>
          <a:prstGeom prst="rect">
            <a:avLst/>
          </a:prstGeom>
        </p:spPr>
        <p:txBody>
          <a:bodyPr wrap="none">
            <a:spAutoFit/>
          </a:bodyPr>
          <a:lstStyle/>
          <a:p>
            <a:r>
              <a:rPr lang="zh-CN" altLang="en-US" sz="4800" b="1"/>
              <a:t>用户管理</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7260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0413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6.2.1 </a:t>
            </a:r>
            <a:r>
              <a:rPr lang="zh-CN" altLang="en-US" b="1" dirty="0"/>
              <a:t>创建用户</a:t>
            </a:r>
            <a:endParaRPr lang="zh-CN" altLang="zh-CN" b="1" dirty="0"/>
          </a:p>
          <a:p>
            <a:pPr indent="457200" latinLnBrk="1"/>
            <a:r>
              <a:rPr lang="zh-CN" altLang="en-US" dirty="0"/>
              <a:t>使用</a:t>
            </a:r>
            <a:r>
              <a:rPr lang="en-US" altLang="zh-CN" dirty="0"/>
              <a:t>CREATE USER</a:t>
            </a:r>
            <a:r>
              <a:rPr lang="zh-CN" altLang="en-US" dirty="0"/>
              <a:t>语句创建用户，执行该语句的用户必须具有</a:t>
            </a:r>
            <a:r>
              <a:rPr lang="en-US" altLang="zh-CN" dirty="0"/>
              <a:t>CREATE USER</a:t>
            </a:r>
            <a:r>
              <a:rPr lang="zh-CN" altLang="en-US" dirty="0"/>
              <a:t>权限。创建一个用户时，</a:t>
            </a:r>
            <a:r>
              <a:rPr lang="en-US" altLang="zh-CN" dirty="0"/>
              <a:t>Oracle</a:t>
            </a:r>
            <a:r>
              <a:rPr lang="zh-CN" altLang="en-US" dirty="0"/>
              <a:t>数据库自动为该用户创建一个同名的方案模式，用户的所有数据库对象都存在该同名模式中。一旦用户连接到数据库，该用户就可以存取自己方案中的全部实体。</a:t>
            </a:r>
            <a:endParaRPr lang="en-US" altLang="zh-CN" dirty="0"/>
          </a:p>
          <a:p>
            <a:pPr indent="457200" latinLnBrk="1"/>
            <a:r>
              <a:rPr lang="en-US" altLang="zh-CN" dirty="0"/>
              <a:t>CREATE USER</a:t>
            </a:r>
            <a:r>
              <a:rPr lang="zh-CN" altLang="en-US" dirty="0"/>
              <a:t>语句的语法格式为：</a:t>
            </a:r>
          </a:p>
          <a:p>
            <a:pPr indent="457200" latinLnBrk="1"/>
            <a:r>
              <a:rPr lang="en-US" altLang="zh-CN" dirty="0"/>
              <a:t>CREATE USER </a:t>
            </a:r>
            <a:r>
              <a:rPr lang="en-US" altLang="zh-CN" dirty="0" err="1"/>
              <a:t>user_name</a:t>
            </a:r>
            <a:r>
              <a:rPr lang="en-US" altLang="zh-CN" dirty="0"/>
              <a:t>  IDENTIFIED</a:t>
            </a:r>
          </a:p>
          <a:p>
            <a:pPr indent="457200" latinLnBrk="1"/>
            <a:r>
              <a:rPr lang="en-US" altLang="zh-CN" dirty="0"/>
              <a:t>[BY password | EXTERNALLY | GLOBALLY AS '</a:t>
            </a:r>
            <a:r>
              <a:rPr lang="en-US" altLang="zh-CN" dirty="0" err="1"/>
              <a:t>external_name</a:t>
            </a:r>
            <a:r>
              <a:rPr lang="en-US" altLang="zh-CN" dirty="0"/>
              <a:t>']</a:t>
            </a:r>
          </a:p>
          <a:p>
            <a:pPr indent="457200" latinLnBrk="1"/>
            <a:r>
              <a:rPr lang="en-US" altLang="zh-CN" dirty="0"/>
              <a:t>[DEFAULT TABLESPACE </a:t>
            </a:r>
            <a:r>
              <a:rPr lang="en-US" altLang="zh-CN" dirty="0" err="1"/>
              <a:t>tablespace_name</a:t>
            </a:r>
            <a:r>
              <a:rPr lang="en-US" altLang="zh-CN" dirty="0"/>
              <a:t>]</a:t>
            </a:r>
          </a:p>
          <a:p>
            <a:pPr indent="457200" latinLnBrk="1"/>
            <a:r>
              <a:rPr lang="en-US" altLang="zh-CN" dirty="0"/>
              <a:t>[TEMPORARY TABLESPACE </a:t>
            </a:r>
            <a:r>
              <a:rPr lang="en-US" altLang="zh-CN" dirty="0" err="1"/>
              <a:t>temp_tablesapce_name</a:t>
            </a:r>
            <a:r>
              <a:rPr lang="en-US" altLang="zh-CN" dirty="0"/>
              <a:t>]</a:t>
            </a:r>
          </a:p>
          <a:p>
            <a:pPr indent="457200" latinLnBrk="1"/>
            <a:endParaRPr lang="zh-CN" altLang="zh-CN" dirty="0"/>
          </a:p>
        </p:txBody>
      </p:sp>
    </p:spTree>
    <p:extLst>
      <p:ext uri="{BB962C8B-B14F-4D97-AF65-F5344CB8AC3E}">
        <p14:creationId xmlns:p14="http://schemas.microsoft.com/office/powerpoint/2010/main" val="3028232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1222136"/>
            <a:ext cx="904131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[QUOTA n K | M |UNLIMITED ON tablespace_name]</a:t>
            </a:r>
          </a:p>
          <a:p>
            <a:pPr indent="457200" latinLnBrk="1"/>
            <a:r>
              <a:rPr lang="en-US" altLang="zh-CN"/>
              <a:t>[PROFILE profile_name]</a:t>
            </a:r>
          </a:p>
          <a:p>
            <a:pPr indent="457200" latinLnBrk="1"/>
            <a:r>
              <a:rPr lang="en-US" altLang="zh-CN"/>
              <a:t>[PASSWORD EXPIRE]</a:t>
            </a:r>
          </a:p>
          <a:p>
            <a:pPr indent="457200" latinLnBrk="1"/>
            <a:r>
              <a:rPr lang="en-US" altLang="zh-CN"/>
              <a:t>[ACCOUNT LOCK | UNLOCK];</a:t>
            </a:r>
            <a:endParaRPr lang="en-US" altLang="zh-CN" dirty="0"/>
          </a:p>
        </p:txBody>
      </p:sp>
    </p:spTree>
    <p:extLst>
      <p:ext uri="{BB962C8B-B14F-4D97-AF65-F5344CB8AC3E}">
        <p14:creationId xmlns:p14="http://schemas.microsoft.com/office/powerpoint/2010/main" val="41601996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TotalTime>
  <Words>2873</Words>
  <Application>Microsoft Office PowerPoint</Application>
  <PresentationFormat>宽屏</PresentationFormat>
  <Paragraphs>188</Paragraphs>
  <Slides>35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35</vt:i4>
      </vt:variant>
    </vt:vector>
  </HeadingPairs>
  <TitlesOfParts>
    <vt:vector size="42"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Oracle数据库管理与应用</dc:title>
  <dc:creator>Administrator</dc:creator>
  <cp:lastModifiedBy>Administrator</cp:lastModifiedBy>
  <cp:revision>655</cp:revision>
  <dcterms:created xsi:type="dcterms:W3CDTF">2020-06-26T11:31:00Z</dcterms:created>
  <dcterms:modified xsi:type="dcterms:W3CDTF">2024-01-08T03:17:21Z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