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61" r:id="rId7"/>
    <p:sldId id="562" r:id="rId8"/>
    <p:sldId id="563" r:id="rId9"/>
    <p:sldId id="564" r:id="rId10"/>
    <p:sldId id="565" r:id="rId11"/>
    <p:sldId id="566" r:id="rId12"/>
    <p:sldId id="567" r:id="rId13"/>
    <p:sldId id="568" r:id="rId14"/>
    <p:sldId id="569" r:id="rId15"/>
    <p:sldId id="570" r:id="rId16"/>
    <p:sldId id="571" r:id="rId17"/>
    <p:sldId id="572" r:id="rId18"/>
    <p:sldId id="573" r:id="rId19"/>
    <p:sldId id="413" r:id="rId20"/>
    <p:sldId id="414" r:id="rId21"/>
    <p:sldId id="28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6" d="100"/>
          <a:sy n="66" d="100"/>
        </p:scale>
        <p:origin x="90"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217248" y="3943713"/>
            <a:ext cx="11858172"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6</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防火墙技术与入侵检测技术</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57105" y="1286749"/>
            <a:ext cx="9181839" cy="428450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DMZ</a:t>
            </a:r>
            <a:r>
              <a:rPr lang="zh-CN" altLang="zh-CN" b="1" dirty="0"/>
              <a:t>服务器和堡垒主机的关系</a:t>
            </a:r>
          </a:p>
          <a:p>
            <a:pPr indent="457200"/>
            <a:r>
              <a:rPr lang="en-US" altLang="zh-CN" dirty="0"/>
              <a:t>DMZ</a:t>
            </a:r>
            <a:r>
              <a:rPr lang="zh-CN" altLang="zh-CN" dirty="0"/>
              <a:t>服务器不是堡垒主机，堡垒机最大的作用是可以保证网络数据不会受到外部和内部用户的入侵和破坏，在功能方面要比</a:t>
            </a:r>
            <a:r>
              <a:rPr lang="en-US" altLang="zh-CN" dirty="0"/>
              <a:t>DMZ</a:t>
            </a:r>
            <a:r>
              <a:rPr lang="zh-CN" altLang="zh-CN" dirty="0"/>
              <a:t>服务器更好一些，可以综合核心系统运维与安全审计管控这两大主要功能。</a:t>
            </a:r>
            <a:endParaRPr lang="en-US" altLang="zh-CN" dirty="0"/>
          </a:p>
          <a:p>
            <a:pPr indent="457200" latinLnBrk="1"/>
            <a:r>
              <a:rPr lang="en-US" altLang="zh-CN" b="1" dirty="0"/>
              <a:t>4. DMZ</a:t>
            </a:r>
            <a:r>
              <a:rPr lang="zh-CN" altLang="zh-CN" b="1" dirty="0"/>
              <a:t>访问控制策略</a:t>
            </a:r>
          </a:p>
          <a:p>
            <a:pPr indent="457200" latinLnBrk="1"/>
            <a:r>
              <a:rPr lang="zh-CN" altLang="zh-CN" dirty="0"/>
              <a:t>当规划一个拥有</a:t>
            </a:r>
            <a:r>
              <a:rPr lang="en-US" altLang="zh-CN" dirty="0"/>
              <a:t>DMZ</a:t>
            </a:r>
            <a:r>
              <a:rPr lang="zh-CN" altLang="zh-CN" dirty="0"/>
              <a:t>的网络时，可以明确各个网络之间的访问关系。</a:t>
            </a:r>
            <a:endParaRPr lang="en-US" altLang="zh-CN" dirty="0"/>
          </a:p>
          <a:p>
            <a:pPr indent="457200" latinLnBrk="1"/>
            <a:r>
              <a:rPr lang="en-US" altLang="zh-CN" b="1" dirty="0"/>
              <a:t>5. DMZ</a:t>
            </a:r>
            <a:r>
              <a:rPr lang="zh-CN" altLang="zh-CN" b="1" dirty="0"/>
              <a:t>安全规则</a:t>
            </a:r>
          </a:p>
          <a:p>
            <a:pPr indent="457200"/>
            <a:r>
              <a:rPr lang="zh-CN" altLang="zh-CN" dirty="0"/>
              <a:t>安全规则集是安全策略的技术实现，一个可靠、高效的安全规则集是实现一个成功、安全的防火墙非常关键的一步。</a:t>
            </a:r>
          </a:p>
        </p:txBody>
      </p:sp>
    </p:spTree>
    <p:extLst>
      <p:ext uri="{BB962C8B-B14F-4D97-AF65-F5344CB8AC3E}">
        <p14:creationId xmlns:p14="http://schemas.microsoft.com/office/powerpoint/2010/main" val="3545392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4917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709126" y="3972975"/>
            <a:ext cx="3877985" cy="830997"/>
          </a:xfrm>
          <a:prstGeom prst="rect">
            <a:avLst/>
          </a:prstGeom>
        </p:spPr>
        <p:txBody>
          <a:bodyPr wrap="none">
            <a:spAutoFit/>
          </a:bodyPr>
          <a:lstStyle/>
          <a:p>
            <a:r>
              <a:rPr lang="zh-CN" altLang="zh-CN" sz="4800" b="1" dirty="0"/>
              <a:t>入侵检测技术</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6180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9207806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0381" y="1736691"/>
            <a:ext cx="8851238" cy="28643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6.2.1 </a:t>
            </a:r>
            <a:r>
              <a:rPr lang="zh-CN" altLang="zh-CN" b="1" dirty="0"/>
              <a:t>入侵检测简介</a:t>
            </a:r>
          </a:p>
          <a:p>
            <a:pPr indent="457200" latinLnBrk="1"/>
            <a:r>
              <a:rPr lang="zh-CN" altLang="zh-CN" dirty="0"/>
              <a:t>顾名思义，入侵检测是对入侵行为的发觉。它通过对计算机网络或计算机系统中的若干关键点搜集信息并对其进行分析，从中发现网络或系统中是否有违反安全策略的行为和被攻击的迹象。入侵检测技术是为保证计算机系统和计算机网络系统的安全而设计与配置的一种能够及时发现并报告系统中未授权或异常现象的技术。</a:t>
            </a:r>
          </a:p>
        </p:txBody>
      </p:sp>
    </p:spTree>
    <p:extLst>
      <p:ext uri="{BB962C8B-B14F-4D97-AF65-F5344CB8AC3E}">
        <p14:creationId xmlns:p14="http://schemas.microsoft.com/office/powerpoint/2010/main" val="3525675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957557"/>
            <a:ext cx="9005411" cy="46594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6.2.2 </a:t>
            </a:r>
            <a:r>
              <a:rPr lang="zh-CN" altLang="zh-CN" b="1" dirty="0"/>
              <a:t>入侵检测技术的分类</a:t>
            </a:r>
          </a:p>
          <a:p>
            <a:pPr indent="457200" latinLnBrk="1"/>
            <a:r>
              <a:rPr lang="zh-CN" altLang="zh-CN" dirty="0"/>
              <a:t>入侵检测按技术可分为特征检测和异常检测。按监测对象可分为基于主机的入侵检测和基于网络的入侵检测。</a:t>
            </a:r>
          </a:p>
          <a:p>
            <a:pPr indent="457200" latinLnBrk="1"/>
            <a:r>
              <a:rPr lang="en-US" altLang="zh-CN" b="1" dirty="0"/>
              <a:t>1. </a:t>
            </a:r>
            <a:r>
              <a:rPr lang="zh-CN" altLang="zh-CN" b="1" dirty="0"/>
              <a:t>特征检测</a:t>
            </a:r>
            <a:endParaRPr lang="en-US" altLang="zh-CN" b="1" dirty="0"/>
          </a:p>
          <a:p>
            <a:pPr indent="457200" latinLnBrk="1"/>
            <a:r>
              <a:rPr lang="zh-CN" altLang="zh-CN" dirty="0"/>
              <a:t>特征检测是收集非正常操作的行为特征，建立相关的特征库，当监测的用户或系统行为与库中的记录相匹配时，系统就认为这种行为是入侵。</a:t>
            </a:r>
            <a:endParaRPr lang="en-US" altLang="zh-CN" dirty="0"/>
          </a:p>
          <a:p>
            <a:pPr indent="457200" latinLnBrk="1"/>
            <a:r>
              <a:rPr lang="en-US" altLang="zh-CN" b="1" dirty="0"/>
              <a:t>2. </a:t>
            </a:r>
            <a:r>
              <a:rPr lang="zh-CN" altLang="zh-CN" b="1" dirty="0"/>
              <a:t>异常检测</a:t>
            </a:r>
          </a:p>
          <a:p>
            <a:pPr indent="457200" latinLnBrk="1"/>
            <a:r>
              <a:rPr lang="zh-CN" altLang="zh-CN" dirty="0"/>
              <a:t>异常检测是总结正常操作应该具有的特征，建立主体正常活动的</a:t>
            </a:r>
            <a:r>
              <a:rPr lang="en-US" altLang="zh-CN" dirty="0"/>
              <a:t>“</a:t>
            </a:r>
            <a:r>
              <a:rPr lang="zh-CN" altLang="zh-CN" dirty="0"/>
              <a:t>活动简档</a:t>
            </a:r>
            <a:r>
              <a:rPr lang="en-US" altLang="zh-CN" dirty="0"/>
              <a:t>”</a:t>
            </a:r>
            <a:r>
              <a:rPr lang="zh-CN" altLang="zh-CN" dirty="0"/>
              <a:t>，当用户活动状况与</a:t>
            </a:r>
            <a:r>
              <a:rPr lang="en-US" altLang="zh-CN" dirty="0"/>
              <a:t>“</a:t>
            </a:r>
            <a:r>
              <a:rPr lang="zh-CN" altLang="zh-CN" dirty="0"/>
              <a:t>活动简档</a:t>
            </a:r>
            <a:r>
              <a:rPr lang="en-US" altLang="zh-CN" dirty="0"/>
              <a:t>”</a:t>
            </a:r>
            <a:r>
              <a:rPr lang="zh-CN" altLang="zh-CN" dirty="0"/>
              <a:t>相比，有重大偏离时即被认为该活动可能是</a:t>
            </a:r>
            <a:r>
              <a:rPr lang="en-US" altLang="zh-CN" dirty="0"/>
              <a:t>“</a:t>
            </a:r>
            <a:r>
              <a:rPr lang="zh-CN" altLang="zh-CN" dirty="0"/>
              <a:t>入侵</a:t>
            </a:r>
            <a:r>
              <a:rPr lang="en-US" altLang="zh-CN" dirty="0"/>
              <a:t>”</a:t>
            </a:r>
            <a:r>
              <a:rPr lang="zh-CN" altLang="zh-CN" dirty="0"/>
              <a:t>行为。</a:t>
            </a:r>
          </a:p>
        </p:txBody>
      </p:sp>
    </p:spTree>
    <p:extLst>
      <p:ext uri="{BB962C8B-B14F-4D97-AF65-F5344CB8AC3E}">
        <p14:creationId xmlns:p14="http://schemas.microsoft.com/office/powerpoint/2010/main" val="37045094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203359"/>
            <a:ext cx="9005411"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3. </a:t>
            </a:r>
            <a:r>
              <a:rPr lang="zh-CN" altLang="zh-CN" b="1" dirty="0"/>
              <a:t>基于主机的入侵检测</a:t>
            </a:r>
          </a:p>
          <a:p>
            <a:pPr indent="457200" latinLnBrk="1"/>
            <a:r>
              <a:rPr lang="zh-CN" altLang="zh-CN" dirty="0"/>
              <a:t>基于主机的入侵检测产品（</a:t>
            </a:r>
            <a:r>
              <a:rPr lang="en-US" altLang="zh-CN" dirty="0"/>
              <a:t>HIDS</a:t>
            </a:r>
            <a:r>
              <a:rPr lang="zh-CN" altLang="zh-CN" dirty="0"/>
              <a:t>）主要用于保护运行关键应用的服务器或被重点检测的主机之上。主要是对该主机的网络实时连接及系统审计日志进行智能分析和判断。如果其中主体活动十分可疑（特征或违反统计规律），入侵检测系统就会采取相应措施。</a:t>
            </a:r>
            <a:endParaRPr lang="en-US" altLang="zh-CN" dirty="0"/>
          </a:p>
          <a:p>
            <a:pPr indent="457200" latinLnBrk="1"/>
            <a:r>
              <a:rPr lang="en-US" altLang="zh-CN" b="1" dirty="0"/>
              <a:t>4. </a:t>
            </a:r>
            <a:r>
              <a:rPr lang="zh-CN" altLang="zh-CN" b="1" dirty="0"/>
              <a:t>基于网络的入侵检测</a:t>
            </a:r>
          </a:p>
          <a:p>
            <a:pPr indent="457200" latinLnBrk="1"/>
            <a:r>
              <a:rPr lang="zh-CN" altLang="zh-CN" dirty="0"/>
              <a:t>基于网络的入侵检测是大多数入侵检测厂商采用的产品形式。通过捕获和分析网络包来探测攻击。基于网络的入侵检测可以在网段或交换机上进行监听，来检测对连接在网段上的多个主机有影响的网络通信，从而保护那些主机。</a:t>
            </a:r>
          </a:p>
        </p:txBody>
      </p:sp>
    </p:spTree>
    <p:extLst>
      <p:ext uri="{BB962C8B-B14F-4D97-AF65-F5344CB8AC3E}">
        <p14:creationId xmlns:p14="http://schemas.microsoft.com/office/powerpoint/2010/main" val="2260604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042248" y="870864"/>
            <a:ext cx="10107503"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6.2.3 </a:t>
            </a:r>
            <a:r>
              <a:rPr lang="zh-CN" altLang="zh-CN" b="1" dirty="0"/>
              <a:t>入侵检测系统性能指标</a:t>
            </a:r>
          </a:p>
          <a:p>
            <a:pPr indent="457200" latinLnBrk="1"/>
            <a:r>
              <a:rPr lang="zh-CN" altLang="zh-CN" dirty="0"/>
              <a:t>网络入侵检测系统的性能指标主要包括三类，即准确性指标、效率指标和系统指标。</a:t>
            </a:r>
          </a:p>
          <a:p>
            <a:pPr indent="457200" latinLnBrk="1"/>
            <a:r>
              <a:rPr lang="en-US" altLang="zh-CN" b="1" dirty="0"/>
              <a:t>1. </a:t>
            </a:r>
            <a:r>
              <a:rPr lang="zh-CN" altLang="zh-CN" b="1" dirty="0"/>
              <a:t>准确性指标</a:t>
            </a:r>
          </a:p>
          <a:p>
            <a:pPr indent="457200" latinLnBrk="1"/>
            <a:r>
              <a:rPr lang="zh-CN" altLang="zh-CN" dirty="0"/>
              <a:t>准确性指标在很大程度上取决于测试时采用的样本集和测试环境。样本集和测试环境不同，准确性也不相同。主要包括</a:t>
            </a:r>
            <a:r>
              <a:rPr lang="en-US" altLang="zh-CN" dirty="0"/>
              <a:t>3</a:t>
            </a:r>
            <a:r>
              <a:rPr lang="zh-CN" altLang="zh-CN" dirty="0"/>
              <a:t>个指标，即检测率、误报率和漏报率。</a:t>
            </a:r>
            <a:endParaRPr lang="en-US" altLang="zh-CN" dirty="0"/>
          </a:p>
          <a:p>
            <a:pPr indent="457200" latinLnBrk="1"/>
            <a:r>
              <a:rPr lang="en-US" altLang="zh-CN" b="1" dirty="0"/>
              <a:t>2. </a:t>
            </a:r>
            <a:r>
              <a:rPr lang="zh-CN" altLang="zh-CN" b="1" dirty="0"/>
              <a:t>效率指标</a:t>
            </a:r>
          </a:p>
          <a:p>
            <a:pPr indent="457200"/>
            <a:r>
              <a:rPr lang="zh-CN" altLang="zh-CN" dirty="0"/>
              <a:t>效率指标根据用户系统的实际需求，以保证检测质量为准；同时取决于不同的设备级别，如百兆网络入侵检测系统和千兆网络入侵检测系统的效率指标一定有很大差别。</a:t>
            </a:r>
            <a:endParaRPr lang="en-US" altLang="zh-CN" dirty="0"/>
          </a:p>
          <a:p>
            <a:pPr indent="457200" latinLnBrk="1"/>
            <a:r>
              <a:rPr lang="en-US" altLang="zh-CN" b="1" dirty="0"/>
              <a:t>3. </a:t>
            </a:r>
            <a:r>
              <a:rPr lang="zh-CN" altLang="zh-CN" b="1" dirty="0"/>
              <a:t>系统指标</a:t>
            </a:r>
          </a:p>
          <a:p>
            <a:pPr indent="457200" latinLnBrk="1"/>
            <a:r>
              <a:rPr lang="zh-CN" altLang="zh-CN" dirty="0"/>
              <a:t>系统指标主要表征系统本身运行的稳定性和使用的方便性。系统指标主要包括最大规则数、平均无故障间隔等。</a:t>
            </a:r>
          </a:p>
        </p:txBody>
      </p:sp>
    </p:spTree>
    <p:extLst>
      <p:ext uri="{BB962C8B-B14F-4D97-AF65-F5344CB8AC3E}">
        <p14:creationId xmlns:p14="http://schemas.microsoft.com/office/powerpoint/2010/main" val="2348751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52282" y="549275"/>
            <a:ext cx="9622028"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6.2.4 </a:t>
            </a:r>
            <a:r>
              <a:rPr lang="zh-CN" altLang="zh-CN" b="1" dirty="0"/>
              <a:t>入侵检测过程</a:t>
            </a:r>
          </a:p>
          <a:p>
            <a:pPr indent="457200" latinLnBrk="1"/>
            <a:r>
              <a:rPr lang="zh-CN" altLang="zh-CN" dirty="0"/>
              <a:t>常见的入侵检测，分为以下几个步骤：</a:t>
            </a:r>
          </a:p>
          <a:p>
            <a:pPr indent="457200" latinLnBrk="1"/>
            <a:r>
              <a:rPr lang="en-US" altLang="zh-CN" b="1" dirty="0"/>
              <a:t>1. </a:t>
            </a:r>
            <a:r>
              <a:rPr lang="zh-CN" altLang="zh-CN" b="1" dirty="0"/>
              <a:t>信息收集</a:t>
            </a:r>
          </a:p>
          <a:p>
            <a:pPr indent="457200" latinLnBrk="1"/>
            <a:r>
              <a:rPr lang="zh-CN" altLang="zh-CN" dirty="0"/>
              <a:t>入侵检测的第一步是在信息系统的一些关键点上收集信息。这些信息就是入侵检测系统的输入数据。</a:t>
            </a:r>
            <a:endParaRPr lang="en-US" altLang="zh-CN" dirty="0"/>
          </a:p>
          <a:p>
            <a:pPr indent="457200" latinLnBrk="1"/>
            <a:r>
              <a:rPr lang="en-US" altLang="zh-CN" b="1" dirty="0"/>
              <a:t>2. </a:t>
            </a:r>
            <a:r>
              <a:rPr lang="zh-CN" altLang="zh-CN" b="1" dirty="0"/>
              <a:t>数据分析</a:t>
            </a:r>
          </a:p>
          <a:p>
            <a:pPr indent="457200" latinLnBrk="1"/>
            <a:r>
              <a:rPr lang="zh-CN" altLang="zh-CN" dirty="0"/>
              <a:t>数据分析是</a:t>
            </a:r>
            <a:r>
              <a:rPr lang="en-US" altLang="zh-CN" dirty="0"/>
              <a:t>IDS</a:t>
            </a:r>
            <a:r>
              <a:rPr lang="zh-CN" altLang="zh-CN" dirty="0"/>
              <a:t>的核心，它的功能就是对从数据源提供的系统运行状态和活动记录进行同步、整理、组织、分类以及各种类型的细致分析，提取其中包含的系统活动特征或模式，用于对正常和异常行为的判断。</a:t>
            </a:r>
          </a:p>
          <a:p>
            <a:pPr indent="457200" latinLnBrk="1"/>
            <a:r>
              <a:rPr lang="en-US" altLang="zh-CN" b="1" dirty="0"/>
              <a:t>3. </a:t>
            </a:r>
            <a:r>
              <a:rPr lang="zh-CN" altLang="zh-CN" b="1" dirty="0"/>
              <a:t>响应与报警</a:t>
            </a:r>
          </a:p>
          <a:p>
            <a:pPr indent="457200"/>
            <a:r>
              <a:rPr lang="zh-CN" altLang="zh-CN" dirty="0"/>
              <a:t>早期的入侵检测系统的研究和设计把主要精力放在对系统的监控和分析上，而把响应的工作交给用户完成。</a:t>
            </a:r>
          </a:p>
        </p:txBody>
      </p:sp>
    </p:spTree>
    <p:extLst>
      <p:ext uri="{BB962C8B-B14F-4D97-AF65-F5344CB8AC3E}">
        <p14:creationId xmlns:p14="http://schemas.microsoft.com/office/powerpoint/2010/main" val="881163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54476" y="708931"/>
            <a:ext cx="9819449"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6.2.5 </a:t>
            </a:r>
            <a:r>
              <a:rPr lang="zh-CN" altLang="zh-CN" b="1" dirty="0"/>
              <a:t>入侵检测与防火墙的协作</a:t>
            </a:r>
          </a:p>
          <a:p>
            <a:pPr indent="457200" latinLnBrk="1"/>
            <a:r>
              <a:rPr lang="zh-CN" altLang="zh-CN" dirty="0"/>
              <a:t>早期的</a:t>
            </a:r>
            <a:r>
              <a:rPr lang="en-US" altLang="zh-CN" dirty="0"/>
              <a:t>IDS</a:t>
            </a:r>
            <a:r>
              <a:rPr lang="zh-CN" altLang="zh-CN" dirty="0"/>
              <a:t>仅仅作为防火墙的补充，用于检测穿过防火墙进入网络系统内部的攻击以及来自内部网络的未授权活动。它们完全是独立的两套设备，互不影响，互不干涉，各自独立完成自己的功能。</a:t>
            </a:r>
            <a:r>
              <a:rPr lang="en-US" altLang="zh-CN" dirty="0"/>
              <a:t>IDS</a:t>
            </a:r>
            <a:r>
              <a:rPr lang="zh-CN" altLang="zh-CN" dirty="0"/>
              <a:t>只监测不控制的做法使系统发现入侵时危害已经造成。</a:t>
            </a:r>
          </a:p>
          <a:p>
            <a:pPr indent="457200" latinLnBrk="1"/>
            <a:r>
              <a:rPr lang="zh-CN" altLang="zh-CN" dirty="0"/>
              <a:t>如果能够让入侵检测系统与防火墙互动运行，就可以实现有效的安全防护体系。一般而言，一套有效的安全防护体系应该至少包括</a:t>
            </a:r>
            <a:r>
              <a:rPr lang="en-US" altLang="zh-CN" dirty="0"/>
              <a:t>3</a:t>
            </a:r>
            <a:r>
              <a:rPr lang="zh-CN" altLang="zh-CN" dirty="0"/>
              <a:t>部分：防护、检测、响应。防护系统处于最前端，抵御一切来犯的攻击。一旦防护系统被攻破，则检测系统应该马上能发现，即时通知响应系统做出响应，如立即切断数据流、关闭必要的服务或端口等，防止进一步的危害。入侵检测系统与防火墙之间的协作一般有以下两种方式。</a:t>
            </a:r>
          </a:p>
          <a:p>
            <a:pPr indent="457200" latinLnBrk="1"/>
            <a:r>
              <a:rPr lang="en-US" altLang="zh-CN" b="1" dirty="0"/>
              <a:t>1. </a:t>
            </a:r>
            <a:r>
              <a:rPr lang="zh-CN" altLang="zh-CN" b="1" dirty="0"/>
              <a:t>紧密结合</a:t>
            </a:r>
            <a:endParaRPr lang="en-US" altLang="zh-CN" b="1" dirty="0"/>
          </a:p>
          <a:p>
            <a:pPr indent="457200" latinLnBrk="1"/>
            <a:r>
              <a:rPr lang="en-US" altLang="zh-CN" b="1" dirty="0"/>
              <a:t>2. </a:t>
            </a:r>
            <a:r>
              <a:rPr lang="zh-CN" altLang="zh-CN" b="1" dirty="0"/>
              <a:t>通过开放接口实现协作</a:t>
            </a:r>
          </a:p>
        </p:txBody>
      </p:sp>
    </p:spTree>
    <p:extLst>
      <p:ext uri="{BB962C8B-B14F-4D97-AF65-F5344CB8AC3E}">
        <p14:creationId xmlns:p14="http://schemas.microsoft.com/office/powerpoint/2010/main" val="36486868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071392" y="2102299"/>
            <a:ext cx="8281445" cy="242615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6.2.6 </a:t>
            </a:r>
            <a:r>
              <a:rPr lang="zh-CN" altLang="zh-CN" b="1" dirty="0"/>
              <a:t>入侵检测技术的不足及发展方向</a:t>
            </a:r>
          </a:p>
          <a:p>
            <a:pPr indent="457200" latinLnBrk="1"/>
            <a:r>
              <a:rPr lang="zh-CN" altLang="zh-CN" dirty="0"/>
              <a:t>入侵检测从提出到应用，得到了长足的发展但入侵检测技术仍然存在多方面的不足，未来的发展道路也很长。</a:t>
            </a:r>
          </a:p>
          <a:p>
            <a:pPr indent="457200" latinLnBrk="1"/>
            <a:r>
              <a:rPr lang="en-US" altLang="zh-CN" b="1" dirty="0"/>
              <a:t>1. </a:t>
            </a:r>
            <a:r>
              <a:rPr lang="zh-CN" altLang="zh-CN" b="1" dirty="0"/>
              <a:t>入侵检测技术的不足</a:t>
            </a:r>
            <a:endParaRPr lang="en-US" altLang="zh-CN" b="1" dirty="0"/>
          </a:p>
          <a:p>
            <a:pPr indent="457200" latinLnBrk="1"/>
            <a:r>
              <a:rPr lang="en-US" altLang="zh-CN" b="1" dirty="0"/>
              <a:t>2. </a:t>
            </a:r>
            <a:r>
              <a:rPr lang="zh-CN" altLang="zh-CN" b="1" dirty="0"/>
              <a:t>入侵检测技术的发展方向</a:t>
            </a:r>
          </a:p>
        </p:txBody>
      </p:sp>
    </p:spTree>
    <p:extLst>
      <p:ext uri="{BB962C8B-B14F-4D97-AF65-F5344CB8AC3E}">
        <p14:creationId xmlns:p14="http://schemas.microsoft.com/office/powerpoint/2010/main" val="17624297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552622"/>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115891" y="519862"/>
            <a:ext cx="1017622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a:t>
            </a:r>
            <a:r>
              <a:rPr lang="zh-CN" altLang="zh-CN" dirty="0"/>
              <a:t>以下不属于防火墙的性能指标的是（）。</a:t>
            </a:r>
          </a:p>
          <a:p>
            <a:pPr indent="457200" latinLnBrk="1"/>
            <a:r>
              <a:rPr lang="en-US" altLang="zh-CN" dirty="0"/>
              <a:t>A</a:t>
            </a:r>
            <a:r>
              <a:rPr lang="zh-CN" altLang="zh-CN" dirty="0"/>
              <a:t>．吞吐量</a:t>
            </a:r>
            <a:r>
              <a:rPr lang="en-US" altLang="zh-CN" dirty="0"/>
              <a:t>              B.</a:t>
            </a:r>
            <a:r>
              <a:rPr lang="zh-CN" altLang="zh-CN" dirty="0"/>
              <a:t>时延</a:t>
            </a:r>
            <a:r>
              <a:rPr lang="en-US" altLang="zh-CN" dirty="0"/>
              <a:t>                  C.</a:t>
            </a:r>
            <a:r>
              <a:rPr lang="zh-CN" altLang="zh-CN" dirty="0"/>
              <a:t>丢包率 </a:t>
            </a:r>
            <a:r>
              <a:rPr lang="en-US" altLang="zh-CN" dirty="0"/>
              <a:t>           D.</a:t>
            </a:r>
            <a:r>
              <a:rPr lang="zh-CN" altLang="zh-CN" dirty="0"/>
              <a:t>背板带宽</a:t>
            </a:r>
          </a:p>
          <a:p>
            <a:pPr indent="457200" latinLnBrk="1"/>
            <a:r>
              <a:rPr lang="en-US" altLang="zh-CN" dirty="0"/>
              <a:t>2.</a:t>
            </a:r>
            <a:r>
              <a:rPr lang="zh-CN" altLang="zh-CN" dirty="0"/>
              <a:t>以下哪项不属于入侵检测系统的性能指标（）。</a:t>
            </a:r>
          </a:p>
          <a:p>
            <a:pPr indent="457200" latinLnBrk="1"/>
            <a:r>
              <a:rPr lang="en-US" altLang="zh-CN" dirty="0"/>
              <a:t>A</a:t>
            </a:r>
            <a:r>
              <a:rPr lang="zh-CN" altLang="zh-CN" dirty="0"/>
              <a:t>．准确性指标 </a:t>
            </a:r>
            <a:r>
              <a:rPr lang="en-US" altLang="zh-CN" dirty="0"/>
              <a:t>      B.</a:t>
            </a:r>
            <a:r>
              <a:rPr lang="zh-CN" altLang="zh-CN" dirty="0"/>
              <a:t>统计指标</a:t>
            </a:r>
            <a:r>
              <a:rPr lang="en-US" altLang="zh-CN" dirty="0"/>
              <a:t>         C.</a:t>
            </a:r>
            <a:r>
              <a:rPr lang="zh-CN" altLang="zh-CN" dirty="0"/>
              <a:t>效率指标 </a:t>
            </a:r>
            <a:r>
              <a:rPr lang="en-US" altLang="zh-CN" dirty="0"/>
              <a:t>         D.</a:t>
            </a:r>
            <a:r>
              <a:rPr lang="zh-CN" altLang="zh-CN" dirty="0"/>
              <a:t>系统指标</a:t>
            </a:r>
          </a:p>
          <a:p>
            <a:pPr indent="457200" latinLnBrk="1"/>
            <a:r>
              <a:rPr lang="zh-CN" altLang="zh-CN" dirty="0"/>
              <a:t>二、多选题：</a:t>
            </a:r>
          </a:p>
          <a:p>
            <a:pPr lvl="0" indent="457200" latinLnBrk="1"/>
            <a:r>
              <a:rPr lang="en-US" altLang="zh-CN" dirty="0"/>
              <a:t>1.</a:t>
            </a:r>
            <a:r>
              <a:rPr lang="zh-CN" altLang="zh-CN" dirty="0"/>
              <a:t>防火墙的类型包括（）。</a:t>
            </a:r>
          </a:p>
          <a:p>
            <a:pPr indent="457200" latinLnBrk="1"/>
            <a:r>
              <a:rPr lang="en-US" altLang="zh-CN" dirty="0"/>
              <a:t>A</a:t>
            </a:r>
            <a:r>
              <a:rPr lang="zh-CN" altLang="zh-CN" dirty="0"/>
              <a:t>．包过滤防火墙 </a:t>
            </a:r>
            <a:r>
              <a:rPr lang="en-US" altLang="zh-CN" dirty="0"/>
              <a:t>    B.</a:t>
            </a:r>
            <a:r>
              <a:rPr lang="zh-CN" altLang="zh-CN" dirty="0"/>
              <a:t>状态检测防火墙</a:t>
            </a:r>
            <a:r>
              <a:rPr lang="en-US" altLang="zh-CN" dirty="0"/>
              <a:t>         C.</a:t>
            </a:r>
            <a:r>
              <a:rPr lang="zh-CN" altLang="zh-CN" dirty="0"/>
              <a:t>应用代理防火墙</a:t>
            </a:r>
            <a:r>
              <a:rPr lang="en-US" altLang="zh-CN" dirty="0"/>
              <a:t>      D.</a:t>
            </a:r>
            <a:r>
              <a:rPr lang="zh-CN" altLang="zh-CN" dirty="0"/>
              <a:t>帧过滤防火墙</a:t>
            </a:r>
          </a:p>
          <a:p>
            <a:pPr lvl="0" indent="457200" latinLnBrk="1"/>
            <a:r>
              <a:rPr lang="en-US" altLang="zh-CN" dirty="0"/>
              <a:t>2.</a:t>
            </a:r>
            <a:r>
              <a:rPr lang="zh-CN" altLang="zh-CN" dirty="0"/>
              <a:t>防火墙的存在形式包括（）。</a:t>
            </a:r>
          </a:p>
          <a:p>
            <a:pPr lvl="0" indent="457200" latinLnBrk="1"/>
            <a:r>
              <a:rPr lang="en-US" altLang="zh-CN" dirty="0"/>
              <a:t>A</a:t>
            </a:r>
            <a:r>
              <a:rPr lang="zh-CN" altLang="zh-CN" dirty="0"/>
              <a:t>．硬件级防火墙 </a:t>
            </a:r>
            <a:r>
              <a:rPr lang="en-US" altLang="zh-CN" dirty="0"/>
              <a:t>   B.</a:t>
            </a:r>
            <a:r>
              <a:rPr lang="zh-CN" altLang="zh-CN" dirty="0"/>
              <a:t>网络设备防火墙</a:t>
            </a:r>
            <a:r>
              <a:rPr lang="en-US" altLang="zh-CN" dirty="0"/>
              <a:t>           C.</a:t>
            </a:r>
            <a:r>
              <a:rPr lang="zh-CN" altLang="zh-CN" dirty="0"/>
              <a:t>主机型防火墙  </a:t>
            </a:r>
            <a:r>
              <a:rPr lang="en-US" altLang="zh-CN" dirty="0"/>
              <a:t>       D.</a:t>
            </a:r>
            <a:r>
              <a:rPr lang="zh-CN" altLang="zh-CN" dirty="0"/>
              <a:t>软件防火墙</a:t>
            </a:r>
          </a:p>
          <a:p>
            <a:pPr lvl="0" indent="457200" latinLnBrk="1"/>
            <a:r>
              <a:rPr lang="en-US" altLang="zh-CN" dirty="0"/>
              <a:t>3.</a:t>
            </a:r>
            <a:r>
              <a:rPr lang="zh-CN" altLang="zh-CN" dirty="0"/>
              <a:t>入侵检测系统的主要功能包括（）。</a:t>
            </a:r>
          </a:p>
          <a:p>
            <a:pPr indent="457200" latinLnBrk="1"/>
            <a:r>
              <a:rPr lang="en-US" altLang="zh-CN" dirty="0"/>
              <a:t>A. </a:t>
            </a:r>
            <a:r>
              <a:rPr lang="zh-CN" altLang="zh-CN" dirty="0"/>
              <a:t>实时监测</a:t>
            </a:r>
            <a:r>
              <a:rPr lang="en-US" altLang="zh-CN" dirty="0"/>
              <a:t>             B.</a:t>
            </a:r>
            <a:r>
              <a:rPr lang="zh-CN" altLang="zh-CN" dirty="0"/>
              <a:t>安全审计</a:t>
            </a:r>
            <a:r>
              <a:rPr lang="en-US" altLang="zh-CN" dirty="0"/>
              <a:t>            C.</a:t>
            </a:r>
            <a:r>
              <a:rPr lang="zh-CN" altLang="zh-CN" dirty="0"/>
              <a:t>主动响应 </a:t>
            </a:r>
            <a:r>
              <a:rPr lang="en-US" altLang="zh-CN" dirty="0"/>
              <a:t>        D.</a:t>
            </a:r>
            <a:r>
              <a:rPr lang="zh-CN" altLang="zh-CN" dirty="0"/>
              <a:t>评估统计</a:t>
            </a:r>
          </a:p>
        </p:txBody>
      </p:sp>
    </p:spTree>
    <p:extLst>
      <p:ext uri="{BB962C8B-B14F-4D97-AF65-F5344CB8AC3E}">
        <p14:creationId xmlns:p14="http://schemas.microsoft.com/office/powerpoint/2010/main" val="14363569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361208"/>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480457" y="683573"/>
            <a:ext cx="9717849"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网络防火墙可以保护内网设备不受外网的恶意攻击，网络通讯时的流量都要通过防火墙，所以通过设置防火墙的通讯规则可以对各种数据进行管控。而入侵检测系统是一套软硬件结合的网络安全设备，与防火墙组合使用，可以有效的抵御网络入侵的威胁。本章将着重介绍这两种重要的网络防护手段。</a:t>
            </a:r>
          </a:p>
          <a:p>
            <a:pPr indent="457200" latinLnBrk="1"/>
            <a:r>
              <a:rPr lang="zh-CN" altLang="zh-CN" b="1" dirty="0"/>
              <a:t>本章重点难点：</a:t>
            </a:r>
            <a:endParaRPr lang="zh-CN" altLang="zh-CN" dirty="0"/>
          </a:p>
          <a:p>
            <a:pPr indent="457200" latinLnBrk="1"/>
            <a:r>
              <a:rPr lang="zh-CN" altLang="zh-CN" dirty="0"/>
              <a:t>防火墙的功能</a:t>
            </a:r>
          </a:p>
          <a:p>
            <a:pPr indent="457200" latinLnBrk="1"/>
            <a:r>
              <a:rPr lang="zh-CN" altLang="zh-CN" dirty="0"/>
              <a:t>防火墙的分类及原理</a:t>
            </a:r>
          </a:p>
          <a:p>
            <a:pPr indent="457200" latinLnBrk="1"/>
            <a:r>
              <a:rPr lang="zh-CN" altLang="zh-CN" dirty="0"/>
              <a:t>防火墙的性能指标</a:t>
            </a:r>
          </a:p>
          <a:p>
            <a:pPr indent="457200" latinLnBrk="1"/>
            <a:r>
              <a:rPr lang="zh-CN" altLang="zh-CN" dirty="0"/>
              <a:t>入侵检测的功能</a:t>
            </a:r>
          </a:p>
          <a:p>
            <a:pPr indent="457200" latinLnBrk="1"/>
            <a:r>
              <a:rPr lang="zh-CN" altLang="zh-CN" dirty="0"/>
              <a:t>入侵检测的技术分类</a:t>
            </a:r>
          </a:p>
          <a:p>
            <a:pPr indent="457200" latinLnBrk="1"/>
            <a:r>
              <a:rPr lang="zh-CN" altLang="zh-CN" dirty="0"/>
              <a:t>入侵检测系统的性能指标</a:t>
            </a:r>
          </a:p>
          <a:p>
            <a:pPr indent="457200" latinLnBrk="1"/>
            <a:r>
              <a:rPr lang="zh-CN" altLang="zh-CN" dirty="0"/>
              <a:t>入侵检测过程</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610678"/>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831273" y="1072343"/>
            <a:ext cx="8869275"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三、简答题：</a:t>
            </a:r>
          </a:p>
          <a:p>
            <a:pPr lvl="0" indent="457200" latinLnBrk="1"/>
            <a:r>
              <a:rPr lang="en-US" altLang="zh-CN" dirty="0"/>
              <a:t>1.</a:t>
            </a:r>
            <a:r>
              <a:rPr lang="zh-CN" altLang="zh-CN" dirty="0"/>
              <a:t>简述</a:t>
            </a:r>
            <a:r>
              <a:rPr lang="en-US" altLang="zh-CN" dirty="0"/>
              <a:t>DMZ</a:t>
            </a:r>
            <a:r>
              <a:rPr lang="zh-CN" altLang="zh-CN" dirty="0"/>
              <a:t>区域服务器和堡垒主机的联系和区别。</a:t>
            </a:r>
          </a:p>
          <a:p>
            <a:pPr lvl="0" indent="457200" latinLnBrk="1"/>
            <a:r>
              <a:rPr lang="en-US" altLang="zh-CN" dirty="0"/>
              <a:t>2.</a:t>
            </a:r>
            <a:r>
              <a:rPr lang="zh-CN" altLang="zh-CN" dirty="0"/>
              <a:t>简述入侵检测技术的分类。</a:t>
            </a:r>
          </a:p>
          <a:p>
            <a:pPr indent="457200" latinLnBrk="1"/>
            <a:r>
              <a:rPr lang="en-US" altLang="zh-CN" dirty="0"/>
              <a:t>3.</a:t>
            </a:r>
            <a:r>
              <a:rPr lang="zh-CN" altLang="zh-CN" dirty="0"/>
              <a:t>简述入侵检测的步骤。</a:t>
            </a:r>
          </a:p>
          <a:p>
            <a:pPr indent="457200" latinLnBrk="1"/>
            <a:r>
              <a:rPr lang="en-US" altLang="zh-CN" dirty="0"/>
              <a:t>4.</a:t>
            </a:r>
            <a:r>
              <a:rPr lang="zh-CN" altLang="zh-CN" dirty="0"/>
              <a:t>简述入侵检测的技术的不足。</a:t>
            </a:r>
          </a:p>
          <a:p>
            <a:pPr indent="457200" latinLnBrk="1"/>
            <a:r>
              <a:rPr lang="zh-CN" altLang="zh-CN" dirty="0"/>
              <a:t>参考答案：</a:t>
            </a:r>
          </a:p>
          <a:p>
            <a:pPr indent="457200" latinLnBrk="1"/>
            <a:r>
              <a:rPr lang="zh-CN" altLang="zh-CN" dirty="0"/>
              <a:t>一、单选题</a:t>
            </a:r>
            <a:r>
              <a:rPr lang="en-US" altLang="zh-CN" dirty="0"/>
              <a:t>    1. D   2. A</a:t>
            </a:r>
            <a:endParaRPr lang="zh-CN" altLang="zh-CN" dirty="0"/>
          </a:p>
          <a:p>
            <a:pPr indent="457200" latinLnBrk="1"/>
            <a:r>
              <a:rPr lang="zh-CN" altLang="zh-CN" dirty="0"/>
              <a:t>二、多选题 </a:t>
            </a:r>
            <a:r>
              <a:rPr lang="en-US" altLang="zh-CN" dirty="0"/>
              <a:t>   1. ABC   2. ABCD   3. ACD</a:t>
            </a:r>
            <a:endParaRPr lang="zh-CN" altLang="zh-CN" dirty="0"/>
          </a:p>
          <a:p>
            <a:pPr indent="457200" latinLnBrk="1"/>
            <a:r>
              <a:rPr lang="zh-CN" altLang="zh-CN" dirty="0"/>
              <a:t>三、简答题 </a:t>
            </a:r>
            <a:r>
              <a:rPr lang="en-US" altLang="zh-CN" dirty="0"/>
              <a:t>   1. </a:t>
            </a:r>
            <a:r>
              <a:rPr lang="zh-CN" altLang="zh-CN" dirty="0"/>
              <a:t>参考</a:t>
            </a:r>
            <a:r>
              <a:rPr lang="en-US" altLang="zh-CN" dirty="0"/>
              <a:t>6.1.5</a:t>
            </a:r>
            <a:r>
              <a:rPr lang="zh-CN" altLang="zh-CN" dirty="0"/>
              <a:t>的内容 </a:t>
            </a:r>
            <a:r>
              <a:rPr lang="en-US" altLang="zh-CN" dirty="0"/>
              <a:t>   2. </a:t>
            </a:r>
            <a:r>
              <a:rPr lang="zh-CN" altLang="zh-CN" dirty="0"/>
              <a:t>参考</a:t>
            </a:r>
            <a:r>
              <a:rPr lang="en-US" altLang="zh-CN" dirty="0"/>
              <a:t>6.2.2</a:t>
            </a:r>
            <a:r>
              <a:rPr lang="zh-CN" altLang="zh-CN" dirty="0"/>
              <a:t>的内容 </a:t>
            </a:r>
            <a:r>
              <a:rPr lang="en-US" altLang="zh-CN" dirty="0"/>
              <a:t>  </a:t>
            </a:r>
            <a:endParaRPr lang="zh-CN" altLang="zh-CN" dirty="0"/>
          </a:p>
          <a:p>
            <a:pPr indent="457200" latinLnBrk="1"/>
            <a:r>
              <a:rPr lang="en-US" altLang="zh-CN" dirty="0"/>
              <a:t>                     3. </a:t>
            </a:r>
            <a:r>
              <a:rPr lang="zh-CN" altLang="zh-CN" dirty="0"/>
              <a:t>参考</a:t>
            </a:r>
            <a:r>
              <a:rPr lang="en-US" altLang="zh-CN" dirty="0"/>
              <a:t>6.2.4</a:t>
            </a:r>
            <a:r>
              <a:rPr lang="zh-CN" altLang="zh-CN" dirty="0"/>
              <a:t>的内容 </a:t>
            </a:r>
            <a:r>
              <a:rPr lang="en-US" altLang="zh-CN" dirty="0"/>
              <a:t>   4. </a:t>
            </a:r>
            <a:r>
              <a:rPr lang="zh-CN" altLang="zh-CN" dirty="0"/>
              <a:t>参考</a:t>
            </a:r>
            <a:r>
              <a:rPr lang="en-US" altLang="zh-CN" dirty="0"/>
              <a:t>6.2.6-1</a:t>
            </a:r>
            <a:r>
              <a:rPr lang="zh-CN" altLang="zh-CN" dirty="0"/>
              <a:t>的内容</a:t>
            </a:r>
          </a:p>
        </p:txBody>
      </p:sp>
    </p:spTree>
    <p:extLst>
      <p:ext uri="{BB962C8B-B14F-4D97-AF65-F5344CB8AC3E}">
        <p14:creationId xmlns:p14="http://schemas.microsoft.com/office/powerpoint/2010/main" val="15739143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637157" y="2241771"/>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786457" y="2371103"/>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639825" y="3632936"/>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799526" y="376427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672876" y="3617474"/>
            <a:ext cx="1723549"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入侵检测技术</a:t>
            </a:r>
            <a:endParaRPr lang="zh-CN" altLang="en-US" dirty="0"/>
          </a:p>
        </p:txBody>
      </p:sp>
      <p:sp>
        <p:nvSpPr>
          <p:cNvPr id="22" name="文本框 21">
            <a:hlinkClick r:id="rId3" action="ppaction://hlinksldjump"/>
            <a:extLst>
              <a:ext uri="{FF2B5EF4-FFF2-40B4-BE49-F238E27FC236}">
                <a16:creationId xmlns:a16="http://schemas.microsoft.com/office/drawing/2014/main" id="{A4FA8CBE-305F-4333-AF39-400B25841AD0}"/>
              </a:ext>
            </a:extLst>
          </p:cNvPr>
          <p:cNvSpPr txBox="1"/>
          <p:nvPr/>
        </p:nvSpPr>
        <p:spPr>
          <a:xfrm>
            <a:off x="8680136" y="2231362"/>
            <a:ext cx="146706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防火墙技术</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84917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5709126" y="3972975"/>
            <a:ext cx="3262432" cy="830997"/>
          </a:xfrm>
          <a:prstGeom prst="rect">
            <a:avLst/>
          </a:prstGeom>
        </p:spPr>
        <p:txBody>
          <a:bodyPr wrap="none">
            <a:spAutoFit/>
          </a:bodyPr>
          <a:lstStyle/>
          <a:p>
            <a:r>
              <a:rPr lang="zh-CN" altLang="zh-CN" sz="4800" b="1" dirty="0"/>
              <a:t>防火墙技术</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16180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0338" y="1768460"/>
            <a:ext cx="9781402"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6.1.1 </a:t>
            </a:r>
            <a:r>
              <a:rPr lang="zh-CN" altLang="zh-CN" b="1" dirty="0"/>
              <a:t>防火墙简介</a:t>
            </a:r>
          </a:p>
          <a:p>
            <a:pPr indent="457200" latinLnBrk="1"/>
            <a:r>
              <a:rPr lang="zh-CN" altLang="zh-CN" dirty="0"/>
              <a:t>防火墙被认为最初是一个建筑名词，指的是修建在房屋之间、院落之间、街区之间，用以隔绝火灾蔓延的高墙。而这里介绍的用于计算机网络安全领域的防火墙则是指设置于网络之间，通过控制网络流量、阻隔危险网络通信以达到保护网络的目的，由硬件设备和软件组成的防御系统。像建筑防火墙阻挡火灾、保护建筑一样，它有阻挡危险流量、保护网络的功能。从信息保障的角度来看，防火墙是一种保护手段。</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52878" y="972071"/>
            <a:ext cx="9940851"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6.1.2 </a:t>
            </a:r>
            <a:r>
              <a:rPr lang="zh-CN" altLang="zh-CN" b="1" dirty="0"/>
              <a:t>防火墙的分类</a:t>
            </a:r>
          </a:p>
          <a:p>
            <a:pPr indent="457200" latinLnBrk="1"/>
            <a:r>
              <a:rPr lang="zh-CN" altLang="zh-CN" dirty="0"/>
              <a:t>根据不同的保护机制和工作原理，人们一般将防火墙分为包过滤防火墙、状态监测防火墙以及应用代理防火墙三种。</a:t>
            </a:r>
          </a:p>
          <a:p>
            <a:pPr indent="457200" latinLnBrk="1"/>
            <a:r>
              <a:rPr lang="en-US" altLang="zh-CN" b="1" dirty="0"/>
              <a:t>1. </a:t>
            </a:r>
            <a:r>
              <a:rPr lang="zh-CN" altLang="zh-CN" b="1" dirty="0"/>
              <a:t>包过滤防火墙</a:t>
            </a:r>
          </a:p>
          <a:p>
            <a:pPr indent="457200"/>
            <a:r>
              <a:rPr lang="zh-CN" altLang="zh-CN" dirty="0"/>
              <a:t>包过滤防火墙用一个软件查看所流经的数据包的包头，由此决定整个包的命运。</a:t>
            </a:r>
            <a:endParaRPr lang="en-US" altLang="zh-CN" dirty="0"/>
          </a:p>
          <a:p>
            <a:pPr indent="457200" latinLnBrk="1"/>
            <a:r>
              <a:rPr lang="en-US" altLang="zh-CN" b="1" dirty="0"/>
              <a:t>2. </a:t>
            </a:r>
            <a:r>
              <a:rPr lang="zh-CN" altLang="zh-CN" b="1" dirty="0"/>
              <a:t>状态监测防火墙</a:t>
            </a:r>
          </a:p>
          <a:p>
            <a:pPr indent="457200"/>
            <a:r>
              <a:rPr lang="zh-CN" altLang="zh-CN" dirty="0"/>
              <a:t>状态检测防火墙又称为动态包过滤，是传统包过滤的功能扩展。</a:t>
            </a:r>
            <a:endParaRPr lang="en-US" altLang="zh-CN" dirty="0"/>
          </a:p>
          <a:p>
            <a:pPr indent="457200" latinLnBrk="1"/>
            <a:r>
              <a:rPr lang="en-US" altLang="zh-CN" b="1" dirty="0"/>
              <a:t>3. </a:t>
            </a:r>
            <a:r>
              <a:rPr lang="zh-CN" altLang="zh-CN" b="1" dirty="0"/>
              <a:t>应用代理防火墙</a:t>
            </a:r>
          </a:p>
          <a:p>
            <a:pPr indent="457200"/>
            <a:r>
              <a:rPr lang="zh-CN" altLang="zh-CN" dirty="0"/>
              <a:t>代理防火墙通常也称为应用网关防火墙，代理防火墙彻底隔断内网与外网的直接通信，内网用户对外网的访问变成防火墙对外网的访问，然后再由防火墙转发给内网用户。</a:t>
            </a:r>
          </a:p>
        </p:txBody>
      </p:sp>
    </p:spTree>
    <p:extLst>
      <p:ext uri="{BB962C8B-B14F-4D97-AF65-F5344CB8AC3E}">
        <p14:creationId xmlns:p14="http://schemas.microsoft.com/office/powerpoint/2010/main" val="2113967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75657" y="520247"/>
            <a:ext cx="10160000" cy="554672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6.1.3 </a:t>
            </a:r>
            <a:r>
              <a:rPr lang="zh-CN" altLang="zh-CN" b="1" dirty="0"/>
              <a:t>防火墙的存在形式</a:t>
            </a:r>
          </a:p>
          <a:p>
            <a:pPr indent="457200" latinLnBrk="1"/>
            <a:r>
              <a:rPr lang="zh-CN" altLang="zh-CN" dirty="0"/>
              <a:t>根据防火墙的实现方式和所处的设备，防火墙有以下几种形式：</a:t>
            </a:r>
          </a:p>
          <a:p>
            <a:pPr marL="457200" indent="457200" latinLnBrk="1">
              <a:buAutoNum type="arabicPeriod"/>
            </a:pPr>
            <a:r>
              <a:rPr lang="zh-CN" altLang="zh-CN" b="1" dirty="0"/>
              <a:t>专业硬件级防火墙</a:t>
            </a:r>
            <a:endParaRPr lang="en-US" altLang="zh-CN" b="1" dirty="0"/>
          </a:p>
          <a:p>
            <a:pPr indent="457200" latinLnBrk="1"/>
            <a:r>
              <a:rPr lang="zh-CN" altLang="zh-CN" dirty="0"/>
              <a:t>专门的硬件防火墙设备，将防火墙程序做到芯片中，防火墙还拥有专门的寄存器以存放用户规则，连接状态之类的信。</a:t>
            </a:r>
            <a:endParaRPr lang="en-US" altLang="zh-CN" b="1" dirty="0"/>
          </a:p>
          <a:p>
            <a:pPr indent="457200" latinLnBrk="1"/>
            <a:r>
              <a:rPr lang="en-US" altLang="zh-CN" b="1" dirty="0"/>
              <a:t>2. </a:t>
            </a:r>
            <a:r>
              <a:rPr lang="zh-CN" altLang="zh-CN" b="1" dirty="0"/>
              <a:t>网络设备防火墙</a:t>
            </a:r>
            <a:endParaRPr lang="en-US" altLang="zh-CN" b="1" dirty="0"/>
          </a:p>
          <a:p>
            <a:pPr indent="457200" latinLnBrk="1"/>
            <a:r>
              <a:rPr lang="zh-CN" altLang="zh-CN" dirty="0"/>
              <a:t>路由器一般都可以设置包过滤功能，起到一定的防火墙效果。</a:t>
            </a:r>
            <a:endParaRPr lang="zh-CN" altLang="zh-CN" b="1" dirty="0"/>
          </a:p>
          <a:p>
            <a:pPr indent="457200" latinLnBrk="1"/>
            <a:r>
              <a:rPr lang="en-US" altLang="zh-CN" b="1" dirty="0"/>
              <a:t>3. </a:t>
            </a:r>
            <a:r>
              <a:rPr lang="zh-CN" altLang="zh-CN" b="1" dirty="0"/>
              <a:t>主机型防火墙</a:t>
            </a:r>
            <a:endParaRPr lang="en-US" altLang="zh-CN" b="1" dirty="0"/>
          </a:p>
          <a:p>
            <a:pPr indent="457200" latinLnBrk="1"/>
            <a:r>
              <a:rPr lang="zh-CN" altLang="zh-CN" dirty="0"/>
              <a:t>使用特定硬件、软件（如安全操作系统）加固的主机负担防火墙工作。</a:t>
            </a:r>
            <a:endParaRPr lang="zh-CN" altLang="zh-CN" b="1" dirty="0"/>
          </a:p>
          <a:p>
            <a:pPr indent="457200" latinLnBrk="1"/>
            <a:r>
              <a:rPr lang="en-US" altLang="zh-CN" b="1" dirty="0"/>
              <a:t>4. </a:t>
            </a:r>
            <a:r>
              <a:rPr lang="zh-CN" altLang="zh-CN" b="1" dirty="0"/>
              <a:t>软件防火墙</a:t>
            </a:r>
            <a:endParaRPr lang="en-US" altLang="zh-CN" b="1" dirty="0"/>
          </a:p>
          <a:p>
            <a:pPr indent="457200" latinLnBrk="1"/>
            <a:r>
              <a:rPr lang="zh-CN" altLang="zh-CN" dirty="0"/>
              <a:t>由于不采用任何的专门设备，虽然软件自身一般都会采取一些安全措施，但总体来说，操作系统和防火墙软件还是容易被攻击和篡改，导致其失效。</a:t>
            </a:r>
            <a:endParaRPr lang="zh-CN" altLang="zh-CN" b="1" dirty="0"/>
          </a:p>
        </p:txBody>
      </p:sp>
    </p:spTree>
    <p:extLst>
      <p:ext uri="{BB962C8B-B14F-4D97-AF65-F5344CB8AC3E}">
        <p14:creationId xmlns:p14="http://schemas.microsoft.com/office/powerpoint/2010/main" val="870229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1301" y="1244408"/>
            <a:ext cx="9169398" cy="428210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6.1.4 </a:t>
            </a:r>
            <a:r>
              <a:rPr lang="zh-CN" altLang="zh-CN" b="1" dirty="0"/>
              <a:t>防火墙的性能指标</a:t>
            </a:r>
          </a:p>
          <a:p>
            <a:pPr indent="457200" latinLnBrk="1"/>
            <a:r>
              <a:rPr lang="zh-CN" altLang="zh-CN" dirty="0"/>
              <a:t>防火墙本身的性能将决定着防火墙的工作效率，也直接影响到网络的传输速度和安全性。常见的防火墙性能指标如下：</a:t>
            </a:r>
            <a:endParaRPr lang="en-US" altLang="zh-CN" dirty="0"/>
          </a:p>
          <a:p>
            <a:pPr indent="457200" latinLnBrk="1"/>
            <a:r>
              <a:rPr lang="en-US" altLang="zh-CN" b="1" dirty="0"/>
              <a:t>1. </a:t>
            </a:r>
            <a:r>
              <a:rPr lang="zh-CN" altLang="zh-CN" b="1" dirty="0"/>
              <a:t>吞吐量</a:t>
            </a:r>
          </a:p>
          <a:p>
            <a:pPr indent="457200" latinLnBrk="1"/>
            <a:r>
              <a:rPr lang="en-US" altLang="zh-CN" b="1" dirty="0"/>
              <a:t>2. </a:t>
            </a:r>
            <a:r>
              <a:rPr lang="zh-CN" altLang="zh-CN" b="1" dirty="0"/>
              <a:t>时延</a:t>
            </a:r>
          </a:p>
          <a:p>
            <a:pPr indent="457200" latinLnBrk="1"/>
            <a:r>
              <a:rPr lang="en-US" altLang="zh-CN" b="1" dirty="0"/>
              <a:t>3. </a:t>
            </a:r>
            <a:r>
              <a:rPr lang="zh-CN" altLang="zh-CN" b="1" dirty="0"/>
              <a:t>丢包率</a:t>
            </a:r>
          </a:p>
          <a:p>
            <a:pPr indent="457200" latinLnBrk="1"/>
            <a:r>
              <a:rPr lang="en-US" altLang="zh-CN" b="1" dirty="0"/>
              <a:t>4. </a:t>
            </a:r>
            <a:r>
              <a:rPr lang="zh-CN" altLang="zh-CN" b="1" dirty="0"/>
              <a:t>背靠背</a:t>
            </a:r>
          </a:p>
          <a:p>
            <a:pPr indent="457200" latinLnBrk="1"/>
            <a:r>
              <a:rPr lang="en-US" altLang="zh-CN" b="1" dirty="0"/>
              <a:t>5. </a:t>
            </a:r>
            <a:r>
              <a:rPr lang="zh-CN" altLang="zh-CN" b="1" dirty="0"/>
              <a:t>并发连接数</a:t>
            </a:r>
          </a:p>
          <a:p>
            <a:pPr indent="457200" latinLnBrk="1"/>
            <a:r>
              <a:rPr lang="en-US" altLang="zh-CN" b="1" dirty="0"/>
              <a:t>6. HTTP</a:t>
            </a:r>
            <a:r>
              <a:rPr lang="zh-CN" altLang="zh-CN" b="1" dirty="0"/>
              <a:t>传输速率和</a:t>
            </a:r>
            <a:r>
              <a:rPr lang="en-US" altLang="zh-CN" b="1" dirty="0"/>
              <a:t>HTTP</a:t>
            </a:r>
            <a:r>
              <a:rPr lang="zh-CN" altLang="zh-CN" b="1" dirty="0"/>
              <a:t>事务处理速率</a:t>
            </a:r>
          </a:p>
        </p:txBody>
      </p:sp>
    </p:spTree>
    <p:extLst>
      <p:ext uri="{BB962C8B-B14F-4D97-AF65-F5344CB8AC3E}">
        <p14:creationId xmlns:p14="http://schemas.microsoft.com/office/powerpoint/2010/main" val="2143540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1186351"/>
            <a:ext cx="9490528"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6.1.5 DMZ</a:t>
            </a:r>
            <a:r>
              <a:rPr lang="zh-CN" altLang="zh-CN" b="1" dirty="0"/>
              <a:t>区域与堡垒主机</a:t>
            </a:r>
          </a:p>
          <a:p>
            <a:pPr indent="457200"/>
            <a:r>
              <a:rPr lang="zh-CN" altLang="zh-CN" dirty="0"/>
              <a:t>常说的</a:t>
            </a:r>
            <a:r>
              <a:rPr lang="en-US" altLang="zh-CN" dirty="0"/>
              <a:t>DMZ</a:t>
            </a:r>
            <a:r>
              <a:rPr lang="zh-CN" altLang="zh-CN" dirty="0"/>
              <a:t>区域与堡垒主机都与防火墙有关，接下来介绍两者和防火墙的关系。</a:t>
            </a:r>
            <a:endParaRPr lang="en-US" altLang="zh-CN" dirty="0"/>
          </a:p>
          <a:p>
            <a:pPr indent="457200"/>
            <a:r>
              <a:rPr lang="en-US" altLang="zh-CN" b="1" dirty="0"/>
              <a:t>1. DMZ</a:t>
            </a:r>
            <a:r>
              <a:rPr lang="zh-CN" altLang="zh-CN" b="1" dirty="0"/>
              <a:t>区域简介</a:t>
            </a:r>
          </a:p>
          <a:p>
            <a:pPr indent="457200"/>
            <a:r>
              <a:rPr lang="zh-CN" altLang="zh-CN" dirty="0"/>
              <a:t>隔离区（</a:t>
            </a:r>
            <a:r>
              <a:rPr lang="en-US" altLang="zh-CN" dirty="0"/>
              <a:t>Demilitarized Zone</a:t>
            </a:r>
            <a:r>
              <a:rPr lang="zh-CN" altLang="zh-CN" dirty="0"/>
              <a:t>，</a:t>
            </a:r>
            <a:r>
              <a:rPr lang="en-US" altLang="zh-CN" dirty="0"/>
              <a:t>DMZ</a:t>
            </a:r>
            <a:r>
              <a:rPr lang="zh-CN" altLang="zh-CN" dirty="0"/>
              <a:t>）也称为</a:t>
            </a:r>
            <a:r>
              <a:rPr lang="en-US" altLang="zh-CN" dirty="0"/>
              <a:t>“</a:t>
            </a:r>
            <a:r>
              <a:rPr lang="zh-CN" altLang="zh-CN" dirty="0"/>
              <a:t>非军事化区</a:t>
            </a:r>
            <a:r>
              <a:rPr lang="en-US" altLang="zh-CN" dirty="0"/>
              <a:t>”</a:t>
            </a:r>
            <a:r>
              <a:rPr lang="zh-CN" altLang="zh-CN" dirty="0"/>
              <a:t>，是为了解决安装防火墙后外部网络不能访问内部网络服务器的问题而设立的一个非安全系统与安全系统之间的缓冲区。</a:t>
            </a:r>
            <a:endParaRPr lang="en-US" altLang="zh-CN" dirty="0"/>
          </a:p>
          <a:p>
            <a:pPr indent="457200" latinLnBrk="1"/>
            <a:r>
              <a:rPr lang="en-US" altLang="zh-CN" b="1" dirty="0"/>
              <a:t>2. </a:t>
            </a:r>
            <a:r>
              <a:rPr lang="zh-CN" altLang="zh-CN" b="1" dirty="0"/>
              <a:t>堡垒主机</a:t>
            </a:r>
          </a:p>
          <a:p>
            <a:pPr indent="457200"/>
            <a:r>
              <a:rPr lang="zh-CN" altLang="zh-CN" dirty="0"/>
              <a:t>堡垒主机指网络中专门用于安装各种应用服务软件的计算机平台，即各种专用服务器主机。</a:t>
            </a:r>
            <a:endParaRPr lang="zh-CN" altLang="zh-CN" b="1" dirty="0"/>
          </a:p>
        </p:txBody>
      </p:sp>
    </p:spTree>
    <p:extLst>
      <p:ext uri="{BB962C8B-B14F-4D97-AF65-F5344CB8AC3E}">
        <p14:creationId xmlns:p14="http://schemas.microsoft.com/office/powerpoint/2010/main" val="382271133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1945</TotalTime>
  <Words>1967</Words>
  <Application>Microsoft Office PowerPoint</Application>
  <PresentationFormat>宽屏</PresentationFormat>
  <Paragraphs>122</Paragraphs>
  <Slides>21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21</vt:i4>
      </vt:variant>
    </vt:vector>
  </HeadingPairs>
  <TitlesOfParts>
    <vt:vector size="27"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582</cp:revision>
  <dcterms:created xsi:type="dcterms:W3CDTF">2020-06-26T11:31:00Z</dcterms:created>
  <dcterms:modified xsi:type="dcterms:W3CDTF">2022-12-07T01:03:08Z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