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365" r:id="rId3"/>
    <p:sldId id="292" r:id="rId4"/>
    <p:sldId id="290" r:id="rId5"/>
    <p:sldId id="367" r:id="rId6"/>
    <p:sldId id="540" r:id="rId7"/>
    <p:sldId id="541" r:id="rId8"/>
    <p:sldId id="542" r:id="rId9"/>
    <p:sldId id="543" r:id="rId10"/>
    <p:sldId id="544" r:id="rId11"/>
    <p:sldId id="545" r:id="rId12"/>
    <p:sldId id="546" r:id="rId13"/>
    <p:sldId id="547" r:id="rId14"/>
    <p:sldId id="548" r:id="rId15"/>
    <p:sldId id="549" r:id="rId16"/>
    <p:sldId id="550" r:id="rId17"/>
    <p:sldId id="551" r:id="rId18"/>
    <p:sldId id="552" r:id="rId19"/>
    <p:sldId id="553" r:id="rId20"/>
    <p:sldId id="554" r:id="rId21"/>
    <p:sldId id="555" r:id="rId22"/>
    <p:sldId id="556" r:id="rId23"/>
    <p:sldId id="557" r:id="rId24"/>
    <p:sldId id="558" r:id="rId25"/>
    <p:sldId id="559" r:id="rId26"/>
    <p:sldId id="560" r:id="rId27"/>
    <p:sldId id="561" r:id="rId28"/>
    <p:sldId id="562" r:id="rId29"/>
    <p:sldId id="563" r:id="rId30"/>
    <p:sldId id="564" r:id="rId31"/>
    <p:sldId id="565" r:id="rId32"/>
    <p:sldId id="566" r:id="rId33"/>
    <p:sldId id="567" r:id="rId34"/>
    <p:sldId id="568" r:id="rId35"/>
    <p:sldId id="569" r:id="rId36"/>
    <p:sldId id="413" r:id="rId37"/>
    <p:sldId id="414" r:id="rId38"/>
    <p:sldId id="286" r:id="rId3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B8AD"/>
    <a:srgbClr val="7D6B63"/>
    <a:srgbClr val="D99211"/>
    <a:srgbClr val="EDA221"/>
    <a:srgbClr val="FFBC04"/>
    <a:srgbClr val="FEB801"/>
    <a:srgbClr val="B57A0F"/>
    <a:srgbClr val="D18C11"/>
    <a:srgbClr val="C3830F"/>
    <a:srgbClr val="9665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992" autoAdjust="0"/>
    <p:restoredTop sz="94660"/>
  </p:normalViewPr>
  <p:slideViewPr>
    <p:cSldViewPr snapToGrid="0">
      <p:cViewPr varScale="1">
        <p:scale>
          <a:sx n="66" d="100"/>
          <a:sy n="66" d="100"/>
        </p:scale>
        <p:origin x="90" y="32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descr="图片包含 游戏机&#10;&#10;描述已自动生成">
            <a:extLst>
              <a:ext uri="{FF2B5EF4-FFF2-40B4-BE49-F238E27FC236}">
                <a16:creationId xmlns:a16="http://schemas.microsoft.com/office/drawing/2014/main" id="{4E08BE82-6930-4EF0-9FF3-EB768F7D2884}"/>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3675891" y="-4547769"/>
            <a:ext cx="12073131" cy="8658691"/>
          </a:xfrm>
          <a:prstGeom prst="rect">
            <a:avLst/>
          </a:prstGeom>
        </p:spPr>
      </p:pic>
      <p:pic>
        <p:nvPicPr>
          <p:cNvPr id="8" name="图片 7" descr="图片包含 游戏机&#10;&#10;描述已自动生成">
            <a:extLst>
              <a:ext uri="{FF2B5EF4-FFF2-40B4-BE49-F238E27FC236}">
                <a16:creationId xmlns:a16="http://schemas.microsoft.com/office/drawing/2014/main" id="{CA132A93-7E31-4F2C-AD69-267977D5A1B9}"/>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5686929" y="2987565"/>
            <a:ext cx="8590542" cy="6161024"/>
          </a:xfrm>
          <a:prstGeom prst="rect">
            <a:avLst/>
          </a:prstGeom>
        </p:spPr>
      </p:pic>
      <p:sp>
        <p:nvSpPr>
          <p:cNvPr id="9" name="文本框 8">
            <a:extLst>
              <a:ext uri="{FF2B5EF4-FFF2-40B4-BE49-F238E27FC236}">
                <a16:creationId xmlns:a16="http://schemas.microsoft.com/office/drawing/2014/main" id="{1CA44BA0-EDA4-4024-A8AD-FDD11A4F89D5}"/>
              </a:ext>
            </a:extLst>
          </p:cNvPr>
          <p:cNvSpPr txBox="1"/>
          <p:nvPr userDrawn="1"/>
        </p:nvSpPr>
        <p:spPr>
          <a:xfrm>
            <a:off x="3817408" y="6408107"/>
            <a:ext cx="6920917" cy="261610"/>
          </a:xfrm>
          <a:prstGeom prst="rect">
            <a:avLst/>
          </a:prstGeom>
          <a:noFill/>
        </p:spPr>
        <p:txBody>
          <a:bodyPr wrap="square" rtlCol="0">
            <a:spAutoFit/>
          </a:bodyPr>
          <a:lstStyle/>
          <a:p>
            <a:r>
              <a:rPr lang="zh-CN" altLang="en-US" sz="1100" dirty="0">
                <a:solidFill>
                  <a:schemeClr val="tx1"/>
                </a:solidFill>
              </a:rPr>
              <a:t>关注微信公众平台</a:t>
            </a:r>
            <a:r>
              <a:rPr lang="en-US" altLang="zh-CN" sz="1100" dirty="0">
                <a:solidFill>
                  <a:schemeClr val="tx1"/>
                </a:solidFill>
              </a:rPr>
              <a:t>DSSF007</a:t>
            </a:r>
            <a:r>
              <a:rPr lang="zh-CN" altLang="en-US" sz="1100" dirty="0">
                <a:solidFill>
                  <a:schemeClr val="tx1"/>
                </a:solidFill>
              </a:rPr>
              <a:t>，回复关键字“经典课堂”获取更多资源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77601"/>
          </a:xfrm>
          <a:prstGeom prst="rect">
            <a:avLst/>
          </a:prstGeom>
          <a:noFill/>
        </p:spPr>
        <p:txBody>
          <a:bodyPr vert="eaVert" wrap="none" rtlCol="0">
            <a:spAutoFit/>
          </a:bodyPr>
          <a:lstStyle/>
          <a:p>
            <a:r>
              <a:rPr lang="zh-CN" altLang="en-US" sz="7200" dirty="0">
                <a:solidFill>
                  <a:srgbClr val="AD6126"/>
                </a:solidFill>
                <a:latin typeface="站酷小薇LOGO体" panose="02010600010101010101" pitchFamily="2" charset="-122"/>
                <a:ea typeface="站酷小薇LOGO体" panose="02010600010101010101" pitchFamily="2"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1243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dirty="0">
                <a:blipFill dpi="0" rotWithShape="1">
                  <a:blip r:embed="rId2">
                    <a:extLst>
                      <a:ext uri="{28A0092B-C50C-407E-A947-70E740481C1C}">
                        <a14:useLocalDpi xmlns:a14="http://schemas.microsoft.com/office/drawing/2010/main" val="0"/>
                      </a:ext>
                    </a:extLst>
                  </a:blip>
                  <a:srcRect/>
                  <a:stretch>
                    <a:fillRect/>
                  </a:stretch>
                </a:blipFill>
              </a:rPr>
              <a:t>-------------</a:t>
            </a:r>
            <a:endParaRPr lang="zh-CN" altLang="en-US" dirty="0">
              <a:blipFill dpi="0" rotWithShape="1">
                <a:blip r:embed="rId2">
                  <a:extLst>
                    <a:ext uri="{28A0092B-C50C-407E-A947-70E740481C1C}">
                      <a14:useLocalDpi xmlns:a14="http://schemas.microsoft.com/office/drawing/2010/main" val="0"/>
                    </a:ext>
                  </a:extLst>
                </a:blip>
                <a:srcRect/>
                <a:stretch>
                  <a:fillRect/>
                </a:stretch>
              </a:blipFill>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1034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AE5AAF-4686-4DBC-AD82-82ACA52592B1}" type="datetimeFigureOut">
              <a:rPr lang="zh-CN" altLang="en-US" smtClean="0"/>
              <a:t>2022/12/7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E9F4B-4EC2-4F8F-9FBC-A9585385FE3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0"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slide" Target="slide11.xml"/><Relationship Id="rId7" Type="http://schemas.openxmlformats.org/officeDocument/2006/relationships/slide" Target="slide30.xml"/><Relationship Id="rId2" Type="http://schemas.openxmlformats.org/officeDocument/2006/relationships/slide" Target="slide8.xml"/><Relationship Id="rId1" Type="http://schemas.openxmlformats.org/officeDocument/2006/relationships/slideLayout" Target="../slideLayouts/slideLayout7.xml"/><Relationship Id="rId6" Type="http://schemas.openxmlformats.org/officeDocument/2006/relationships/slide" Target="slide25.xml"/><Relationship Id="rId5" Type="http://schemas.openxmlformats.org/officeDocument/2006/relationships/slide" Target="slide4.xml"/><Relationship Id="rId4" Type="http://schemas.openxmlformats.org/officeDocument/2006/relationships/slide" Target="slide1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05031"/>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dirty="0"/>
          </a:p>
        </p:txBody>
      </p:sp>
      <p:sp>
        <p:nvSpPr>
          <p:cNvPr id="6" name="文本框 5"/>
          <p:cNvSpPr txBox="1"/>
          <p:nvPr/>
        </p:nvSpPr>
        <p:spPr>
          <a:xfrm>
            <a:off x="2571823" y="4186262"/>
            <a:ext cx="7512810" cy="1015663"/>
          </a:xfrm>
          <a:prstGeom prst="rect">
            <a:avLst/>
          </a:prstGeom>
          <a:noFill/>
        </p:spPr>
        <p:txBody>
          <a:bodyPr wrap="square" rtlCol="0">
            <a:spAutoFit/>
          </a:bodyPr>
          <a:lstStyle/>
          <a:p>
            <a:r>
              <a:rPr lang="zh-CN" altLang="zh-CN" sz="6000" b="1" dirty="0">
                <a:solidFill>
                  <a:schemeClr val="bg1"/>
                </a:solidFill>
                <a:latin typeface="微软雅黑" panose="020B0503020204020204" pitchFamily="34" charset="-122"/>
                <a:ea typeface="微软雅黑" panose="020B0503020204020204" pitchFamily="34" charset="-122"/>
              </a:rPr>
              <a:t>第</a:t>
            </a:r>
            <a:r>
              <a:rPr lang="en-US" altLang="zh-CN" sz="6000" b="1" dirty="0">
                <a:solidFill>
                  <a:schemeClr val="bg1"/>
                </a:solidFill>
                <a:latin typeface="微软雅黑" panose="020B0503020204020204" pitchFamily="34" charset="-122"/>
                <a:ea typeface="微软雅黑" panose="020B0503020204020204" pitchFamily="34" charset="-122"/>
              </a:rPr>
              <a:t>3</a:t>
            </a:r>
            <a:r>
              <a:rPr lang="zh-CN" altLang="zh-CN" sz="6000" b="1" dirty="0">
                <a:solidFill>
                  <a:schemeClr val="bg1"/>
                </a:solidFill>
                <a:latin typeface="微软雅黑" panose="020B0503020204020204" pitchFamily="34" charset="-122"/>
                <a:ea typeface="微软雅黑" panose="020B0503020204020204" pitchFamily="34" charset="-122"/>
              </a:rPr>
              <a:t>章</a:t>
            </a:r>
            <a:r>
              <a:rPr lang="en-US" altLang="zh-CN" sz="6000" b="1" dirty="0">
                <a:solidFill>
                  <a:schemeClr val="bg1"/>
                </a:solidFill>
                <a:latin typeface="微软雅黑" panose="020B0503020204020204" pitchFamily="34" charset="-122"/>
                <a:ea typeface="微软雅黑" panose="020B0503020204020204" pitchFamily="34" charset="-122"/>
              </a:rPr>
              <a:t>  </a:t>
            </a:r>
            <a:r>
              <a:rPr lang="zh-CN" altLang="zh-CN" sz="6000" b="1" dirty="0">
                <a:solidFill>
                  <a:schemeClr val="bg1"/>
                </a:solidFill>
                <a:latin typeface="微软雅黑" panose="020B0503020204020204" pitchFamily="34" charset="-122"/>
                <a:ea typeface="微软雅黑" panose="020B0503020204020204" pitchFamily="34" charset="-122"/>
              </a:rPr>
              <a:t>身份认证技术</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92152" y="1645982"/>
            <a:ext cx="8807695" cy="32696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3.2.2 </a:t>
            </a:r>
            <a:r>
              <a:rPr lang="zh-CN" altLang="zh-CN" b="1" dirty="0"/>
              <a:t>基于动态口令的身份认证</a:t>
            </a:r>
          </a:p>
          <a:p>
            <a:pPr indent="457200" latinLnBrk="1"/>
            <a:r>
              <a:rPr lang="zh-CN" altLang="zh-CN" dirty="0"/>
              <a:t>动态口令也称一次性口令，是最安全的口令。它是根据专门的算法生成一个不可预测的随机数字组合，每个密码只能使用一次﹐目前被广泛运用在网银﹑网游﹑电信运营商、电子商务、企业等应用领域。</a:t>
            </a:r>
          </a:p>
          <a:p>
            <a:pPr indent="457200" latinLnBrk="1"/>
            <a:r>
              <a:rPr lang="zh-CN" altLang="zh-CN" dirty="0"/>
              <a:t>动态口令有如下优势：可以提供给最终用户安全访问企业核心信息的手段。可以降低与密码相关的</a:t>
            </a:r>
            <a:r>
              <a:rPr lang="en-US" altLang="zh-CN" dirty="0"/>
              <a:t>IT</a:t>
            </a:r>
            <a:r>
              <a:rPr lang="zh-CN" altLang="zh-CN" dirty="0"/>
              <a:t>管理费用。是一种无须记忆的复杂密码，降低了遗忘密码的几率。</a:t>
            </a:r>
          </a:p>
        </p:txBody>
      </p:sp>
    </p:spTree>
    <p:extLst>
      <p:ext uri="{BB962C8B-B14F-4D97-AF65-F5344CB8AC3E}">
        <p14:creationId xmlns:p14="http://schemas.microsoft.com/office/powerpoint/2010/main" val="593083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921744"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723640" y="3972975"/>
            <a:ext cx="3877985" cy="830997"/>
          </a:xfrm>
          <a:prstGeom prst="rect">
            <a:avLst/>
          </a:prstGeom>
        </p:spPr>
        <p:txBody>
          <a:bodyPr wrap="none">
            <a:spAutoFit/>
          </a:bodyPr>
          <a:lstStyle/>
          <a:p>
            <a:r>
              <a:rPr lang="zh-CN" altLang="zh-CN" sz="4800" b="1" dirty="0"/>
              <a:t>数字签名技术</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3234378"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03</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7694595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70394" y="1239583"/>
            <a:ext cx="9051211" cy="37312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3.3.1 </a:t>
            </a:r>
            <a:r>
              <a:rPr lang="zh-CN" altLang="zh-CN" b="1" dirty="0"/>
              <a:t>数字签名技术简介</a:t>
            </a:r>
          </a:p>
          <a:p>
            <a:pPr indent="457200" latinLnBrk="1"/>
            <a:r>
              <a:rPr lang="zh-CN" altLang="zh-CN" dirty="0"/>
              <a:t>所谓数字签名，就是附加在数据单元上的一些数据﹐或是对数据单元所做的密码变换。这种数据或变换允许数据单元的接收者用以确认数据单元的来源和数据单元的完整性并保护数据，防止被人（如接收者）伪造。它是对电子形式的消息进行签名的一种方法，一个签名消息能在一个通信网络中传输。基于公钥密码体制和私钥密码体制都可以获得数字签名，目前主要是基于公钥密码体制的数字签名，包括普通数字签名和特殊数字签名。数字签名的主要功能是保证信息传输的完整性、发送者的身份认证、防止交易中的抵赖发生。</a:t>
            </a:r>
          </a:p>
        </p:txBody>
      </p:sp>
    </p:spTree>
    <p:extLst>
      <p:ext uri="{BB962C8B-B14F-4D97-AF65-F5344CB8AC3E}">
        <p14:creationId xmlns:p14="http://schemas.microsoft.com/office/powerpoint/2010/main" val="37254009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70394" y="1073671"/>
            <a:ext cx="9051211"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3.3.2 </a:t>
            </a:r>
            <a:r>
              <a:rPr lang="zh-CN" altLang="zh-CN" b="1" dirty="0"/>
              <a:t>数字签名技术的原理</a:t>
            </a:r>
          </a:p>
          <a:p>
            <a:pPr indent="457200" latinLnBrk="1"/>
            <a:r>
              <a:rPr lang="zh-CN" altLang="zh-CN" dirty="0"/>
              <a:t>数字签名技术从原理上可以分为基于共享密钥的数字签名以及基于公开密钥的加密算法两种。</a:t>
            </a:r>
          </a:p>
          <a:p>
            <a:pPr indent="457200" latinLnBrk="1"/>
            <a:r>
              <a:rPr lang="en-US" altLang="zh-CN" b="1" dirty="0"/>
              <a:t>1. </a:t>
            </a:r>
            <a:r>
              <a:rPr lang="zh-CN" altLang="zh-CN" b="1" dirty="0"/>
              <a:t>基于共享密钥的数字签名</a:t>
            </a:r>
            <a:endParaRPr lang="en-US" altLang="zh-CN" b="1" dirty="0"/>
          </a:p>
          <a:p>
            <a:pPr indent="457200" latinLnBrk="1"/>
            <a:r>
              <a:rPr lang="zh-CN" altLang="zh-CN" dirty="0"/>
              <a:t>基于共享密钥的身份验证是指服务器端和用户共同拥有一个或一组密码。当用户需要进行身份验证时，用户通过输入或通过保管有密码的设备提交由用户和服务器共同拥有的密码。</a:t>
            </a:r>
            <a:endParaRPr lang="en-US" altLang="zh-CN" dirty="0"/>
          </a:p>
          <a:p>
            <a:pPr indent="457200" latinLnBrk="1"/>
            <a:r>
              <a:rPr lang="en-US" altLang="zh-CN" b="1" dirty="0"/>
              <a:t>2. </a:t>
            </a:r>
            <a:r>
              <a:rPr lang="zh-CN" altLang="zh-CN" b="1" dirty="0"/>
              <a:t>基于公开密钥的数字签名</a:t>
            </a:r>
          </a:p>
          <a:p>
            <a:pPr indent="457200"/>
            <a:r>
              <a:rPr lang="zh-CN" altLang="zh-CN" dirty="0"/>
              <a:t>基于公开密钥的数字签名是不对称加密算法的典型应用。</a:t>
            </a:r>
            <a:endParaRPr lang="en-US" altLang="zh-CN" b="1" dirty="0"/>
          </a:p>
        </p:txBody>
      </p:sp>
    </p:spTree>
    <p:extLst>
      <p:ext uri="{BB962C8B-B14F-4D97-AF65-F5344CB8AC3E}">
        <p14:creationId xmlns:p14="http://schemas.microsoft.com/office/powerpoint/2010/main" val="39713798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1247842"/>
            <a:ext cx="8891554" cy="373055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3.3.3 </a:t>
            </a:r>
            <a:r>
              <a:rPr lang="zh-CN" altLang="zh-CN" b="1" dirty="0"/>
              <a:t>对报文的数字签名</a:t>
            </a:r>
          </a:p>
          <a:p>
            <a:pPr indent="457200" latinLnBrk="1"/>
            <a:r>
              <a:rPr lang="zh-CN" altLang="zh-CN" dirty="0"/>
              <a:t>虽然报文认证码</a:t>
            </a:r>
            <a:r>
              <a:rPr lang="en-US" altLang="zh-CN" dirty="0"/>
              <a:t>MAC</a:t>
            </a:r>
            <a:r>
              <a:rPr lang="zh-CN" altLang="zh-CN" dirty="0"/>
              <a:t>可以提供对报文的完整性和身份认证，但是它不能取代发送者对报文的数字签名。当发送方向接收方发送一个文件时，为了证明此文件是自己发送的，而不是冒名顶替者发的，他就在文件上进行数字签名。</a:t>
            </a:r>
          </a:p>
          <a:p>
            <a:pPr indent="457200" latinLnBrk="1"/>
            <a:r>
              <a:rPr lang="zh-CN" altLang="zh-CN" dirty="0"/>
              <a:t>通常在传统的纸质文件上签名时，签名与文件成为一个整体，而不是分离的两个文件。但是，对电子文件进行数字签名时，电子文件和数字签名是两个不同的文件报文和签名。接收方收到这两个文件后，使用数字签名来判断电子文件是否来自真实的发送者。</a:t>
            </a:r>
          </a:p>
        </p:txBody>
      </p:sp>
    </p:spTree>
    <p:extLst>
      <p:ext uri="{BB962C8B-B14F-4D97-AF65-F5344CB8AC3E}">
        <p14:creationId xmlns:p14="http://schemas.microsoft.com/office/powerpoint/2010/main" val="16820310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2359809" y="1857442"/>
            <a:ext cx="7472381" cy="2351700"/>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3.3.4 </a:t>
            </a:r>
            <a:r>
              <a:rPr lang="zh-CN" altLang="zh-CN" b="1" dirty="0"/>
              <a:t>数字签名标准</a:t>
            </a:r>
            <a:r>
              <a:rPr lang="en-US" altLang="zh-CN" b="1" dirty="0"/>
              <a:t>DSS</a:t>
            </a:r>
            <a:endParaRPr lang="zh-CN" altLang="zh-CN" b="1" dirty="0"/>
          </a:p>
          <a:p>
            <a:pPr indent="457200" latinLnBrk="1"/>
            <a:r>
              <a:rPr lang="zh-CN" altLang="zh-CN" dirty="0"/>
              <a:t>基于有限域上的离散对数问题制定了数字签名标准</a:t>
            </a:r>
            <a:r>
              <a:rPr lang="en-US" altLang="zh-CN" dirty="0"/>
              <a:t>DSS</a:t>
            </a:r>
            <a:r>
              <a:rPr lang="zh-CN" altLang="zh-CN" dirty="0"/>
              <a:t>。该标准定义了用于通过安全哈希算法来生成数字签名的算法，以用于电子文档的身份验证。</a:t>
            </a:r>
            <a:r>
              <a:rPr lang="en-US" altLang="zh-CN" dirty="0"/>
              <a:t>DSS</a:t>
            </a:r>
            <a:r>
              <a:rPr lang="zh-CN" altLang="zh-CN" dirty="0"/>
              <a:t>仅提供数字签名函数，而没有提供任何加密或密钥交换策略。</a:t>
            </a:r>
          </a:p>
        </p:txBody>
      </p:sp>
    </p:spTree>
    <p:extLst>
      <p:ext uri="{BB962C8B-B14F-4D97-AF65-F5344CB8AC3E}">
        <p14:creationId xmlns:p14="http://schemas.microsoft.com/office/powerpoint/2010/main" val="34870862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979178" y="549275"/>
            <a:ext cx="5686990" cy="5080386"/>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3.3.5 </a:t>
            </a:r>
            <a:r>
              <a:rPr lang="zh-CN" altLang="zh-CN" b="1" dirty="0"/>
              <a:t>数字签名的应用</a:t>
            </a:r>
          </a:p>
          <a:p>
            <a:pPr indent="457200" latinLnBrk="1"/>
            <a:r>
              <a:rPr lang="zh-CN" altLang="zh-CN" dirty="0"/>
              <a:t>在实际中，数字签名的应用非常广泛，下面介绍一些常见的数字签名的应用：</a:t>
            </a:r>
          </a:p>
          <a:p>
            <a:pPr indent="457200" latinLnBrk="1"/>
            <a:r>
              <a:rPr lang="en-US" altLang="zh-CN" b="1" dirty="0"/>
              <a:t>1. </a:t>
            </a:r>
            <a:r>
              <a:rPr lang="zh-CN" altLang="zh-CN" b="1" dirty="0"/>
              <a:t>网站认证</a:t>
            </a:r>
          </a:p>
          <a:p>
            <a:pPr indent="457200"/>
            <a:r>
              <a:rPr lang="zh-CN" altLang="zh-CN" dirty="0"/>
              <a:t>常见的网站如百度，如何确定该网站是百度的，而不是其他的钓鱼网站或者被篡改的网站，此时网站的证书就起了作用</a:t>
            </a:r>
            <a:r>
              <a:rPr lang="zh-CN" altLang="en-US" dirty="0"/>
              <a:t>。</a:t>
            </a:r>
            <a:endParaRPr lang="en-US" altLang="zh-CN" dirty="0"/>
          </a:p>
          <a:p>
            <a:pPr indent="457200" latinLnBrk="1"/>
            <a:r>
              <a:rPr lang="en-US" altLang="zh-CN" b="1" dirty="0"/>
              <a:t>2. </a:t>
            </a:r>
            <a:r>
              <a:rPr lang="zh-CN" altLang="zh-CN" b="1" dirty="0"/>
              <a:t>代码签名</a:t>
            </a:r>
          </a:p>
          <a:p>
            <a:pPr indent="457200" latinLnBrk="1"/>
            <a:r>
              <a:rPr lang="zh-CN" altLang="zh-CN" dirty="0"/>
              <a:t>如果</a:t>
            </a:r>
            <a:r>
              <a:rPr lang="en-US" altLang="zh-CN" dirty="0"/>
              <a:t>Windows</a:t>
            </a:r>
            <a:r>
              <a:rPr lang="zh-CN" altLang="zh-CN" dirty="0"/>
              <a:t>上的可执行程序来源于正规公司，那么通常它会有代码签名，用于确保其来源可靠且未被篡改。</a:t>
            </a:r>
          </a:p>
        </p:txBody>
      </p:sp>
      <p:pic>
        <p:nvPicPr>
          <p:cNvPr id="1026" name="图片 1">
            <a:extLst>
              <a:ext uri="{FF2B5EF4-FFF2-40B4-BE49-F238E27FC236}">
                <a16:creationId xmlns:a16="http://schemas.microsoft.com/office/drawing/2014/main" id="{D5AC3543-77CB-49ED-9D87-AD3FF6C0D4E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01235" y="931750"/>
            <a:ext cx="2955242" cy="2004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图片 1">
            <a:extLst>
              <a:ext uri="{FF2B5EF4-FFF2-40B4-BE49-F238E27FC236}">
                <a16:creationId xmlns:a16="http://schemas.microsoft.com/office/drawing/2014/main" id="{5AEC38AF-0CCB-413F-A412-5F952E0E844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33468" y="3318522"/>
            <a:ext cx="2212226" cy="2254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图片 1">
            <a:extLst>
              <a:ext uri="{FF2B5EF4-FFF2-40B4-BE49-F238E27FC236}">
                <a16:creationId xmlns:a16="http://schemas.microsoft.com/office/drawing/2014/main" id="{2B32A009-CABF-47F0-872C-6D9C10BECED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78856" y="3563482"/>
            <a:ext cx="2581906" cy="1764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003248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75517" y="1073671"/>
            <a:ext cx="9040966" cy="4311129"/>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a:t>
            </a:r>
            <a:r>
              <a:rPr lang="zh-CN" altLang="zh-CN" b="1" dirty="0"/>
              <a:t>区块链</a:t>
            </a:r>
          </a:p>
          <a:p>
            <a:pPr indent="457200"/>
            <a:r>
              <a:rPr lang="zh-CN" altLang="zh-CN" dirty="0"/>
              <a:t>狭义区块链是按照时间顺序，将数据区块以顺序相连的方式组合成的链式数据结构，并以密码学方式保证的不可篡改和不可伪造的分布式账本。</a:t>
            </a:r>
            <a:endParaRPr lang="en-US" altLang="zh-CN" dirty="0"/>
          </a:p>
          <a:p>
            <a:pPr indent="457200" latinLnBrk="1"/>
            <a:r>
              <a:rPr lang="en-US" altLang="zh-CN" b="1" dirty="0"/>
              <a:t>4. </a:t>
            </a:r>
            <a:r>
              <a:rPr lang="zh-CN" altLang="zh-CN" b="1" dirty="0"/>
              <a:t>安全信息公告</a:t>
            </a:r>
          </a:p>
          <a:p>
            <a:pPr indent="457200" latinLnBrk="1"/>
            <a:r>
              <a:rPr lang="zh-CN" altLang="zh-CN" dirty="0"/>
              <a:t>很多安全信息和公告为了确保是某机构发布，没有被篡改，通常会对信息进行加密或者添加完整性校验信息，并对信息进行数字签名，以确保信息的安全。</a:t>
            </a:r>
          </a:p>
          <a:p>
            <a:pPr indent="457200" latinLnBrk="1"/>
            <a:r>
              <a:rPr lang="en-US" altLang="zh-CN" b="1" dirty="0"/>
              <a:t>5. </a:t>
            </a:r>
            <a:r>
              <a:rPr lang="zh-CN" altLang="zh-CN" b="1" dirty="0"/>
              <a:t>验证软件</a:t>
            </a:r>
          </a:p>
          <a:p>
            <a:pPr indent="457200"/>
            <a:r>
              <a:rPr lang="zh-CN" altLang="zh-CN" dirty="0"/>
              <a:t>从网站上下载的软件，除了校验完整性外，软件作者还会在软件中添加数字签名，在下载后，可以通过验证数字签名查看软件是否为该组织或作者发布。</a:t>
            </a:r>
          </a:p>
        </p:txBody>
      </p:sp>
    </p:spTree>
    <p:extLst>
      <p:ext uri="{BB962C8B-B14F-4D97-AF65-F5344CB8AC3E}">
        <p14:creationId xmlns:p14="http://schemas.microsoft.com/office/powerpoint/2010/main" val="18547357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863688"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665584" y="3972975"/>
            <a:ext cx="3877985" cy="830997"/>
          </a:xfrm>
          <a:prstGeom prst="rect">
            <a:avLst/>
          </a:prstGeom>
        </p:spPr>
        <p:txBody>
          <a:bodyPr wrap="none">
            <a:spAutoFit/>
          </a:bodyPr>
          <a:lstStyle/>
          <a:p>
            <a:r>
              <a:rPr lang="zh-CN" altLang="zh-CN" sz="4800" b="1" dirty="0"/>
              <a:t>数字证书技术</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3176322"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04</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6769291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1073671"/>
            <a:ext cx="9040966"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3.4.1 </a:t>
            </a:r>
            <a:r>
              <a:rPr lang="zh-CN" altLang="zh-CN" b="1" dirty="0"/>
              <a:t>数字证书</a:t>
            </a:r>
          </a:p>
          <a:p>
            <a:pPr indent="457200" latinLnBrk="1"/>
            <a:r>
              <a:rPr lang="zh-CN" altLang="zh-CN" dirty="0"/>
              <a:t>数字证书是指在互联网通讯中标志通讯各方身份信息的一个数字认证，人们可以在网上用它来识别对方的身份。因此数字证书又称为数字标识。数字证书对网络用户在计算机网络交流中的信息和数据等以加密或解密的形式保证了信息和数据的完整性和安全性。</a:t>
            </a:r>
          </a:p>
          <a:p>
            <a:pPr indent="457200" latinLnBrk="1"/>
            <a:r>
              <a:rPr lang="zh-CN" altLang="zh-CN" dirty="0"/>
              <a:t>数字证书的特征有：</a:t>
            </a:r>
            <a:endParaRPr lang="en-US" altLang="zh-CN" dirty="0"/>
          </a:p>
          <a:p>
            <a:pPr indent="457200" latinLnBrk="1"/>
            <a:r>
              <a:rPr lang="zh-CN" altLang="zh-CN" dirty="0"/>
              <a:t>（</a:t>
            </a:r>
            <a:r>
              <a:rPr lang="en-US" altLang="zh-CN" dirty="0"/>
              <a:t>1</a:t>
            </a:r>
            <a:r>
              <a:rPr lang="zh-CN" altLang="zh-CN" dirty="0"/>
              <a:t>）安全性</a:t>
            </a:r>
          </a:p>
          <a:p>
            <a:pPr indent="457200" latinLnBrk="1"/>
            <a:r>
              <a:rPr lang="zh-CN" altLang="zh-CN" dirty="0"/>
              <a:t>（</a:t>
            </a:r>
            <a:r>
              <a:rPr lang="en-US" altLang="zh-CN" dirty="0"/>
              <a:t>2</a:t>
            </a:r>
            <a:r>
              <a:rPr lang="zh-CN" altLang="zh-CN" dirty="0"/>
              <a:t>）唯一性</a:t>
            </a:r>
          </a:p>
          <a:p>
            <a:pPr indent="457200" latinLnBrk="1"/>
            <a:r>
              <a:rPr lang="zh-CN" altLang="zh-CN" dirty="0"/>
              <a:t>（</a:t>
            </a:r>
            <a:r>
              <a:rPr lang="en-US" altLang="zh-CN" dirty="0"/>
              <a:t>3</a:t>
            </a:r>
            <a:r>
              <a:rPr lang="zh-CN" altLang="zh-CN" dirty="0"/>
              <a:t>）便利性</a:t>
            </a:r>
          </a:p>
        </p:txBody>
      </p:sp>
    </p:spTree>
    <p:extLst>
      <p:ext uri="{BB962C8B-B14F-4D97-AF65-F5344CB8AC3E}">
        <p14:creationId xmlns:p14="http://schemas.microsoft.com/office/powerpoint/2010/main" val="393847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467625" y="825665"/>
            <a:ext cx="1415772" cy="461665"/>
          </a:xfrm>
          <a:prstGeom prst="rect">
            <a:avLst/>
          </a:prstGeom>
          <a:noFill/>
        </p:spPr>
        <p:txBody>
          <a:bodyPr wrap="none" rtlCol="0">
            <a:spAutoFit/>
          </a:bodyPr>
          <a:lstStyle/>
          <a:p>
            <a:r>
              <a:rPr lang="zh-CN" altLang="zh-CN" sz="2400" b="1" dirty="0">
                <a:latin typeface="微软雅黑" panose="020B0503020204020204" pitchFamily="34" charset="-122"/>
                <a:ea typeface="微软雅黑" panose="020B0503020204020204" pitchFamily="34" charset="-122"/>
              </a:rPr>
              <a:t>内容概要</a:t>
            </a:r>
            <a:endParaRPr lang="zh-CN" altLang="zh-CN" sz="2400" dirty="0">
              <a:latin typeface="微软雅黑" panose="020B0503020204020204" pitchFamily="34" charset="-122"/>
              <a:ea typeface="微软雅黑" panose="020B0503020204020204" pitchFamily="34" charset="-122"/>
            </a:endParaRPr>
          </a:p>
        </p:txBody>
      </p:sp>
      <p:sp>
        <p:nvSpPr>
          <p:cNvPr id="12" name="文本框 23">
            <a:extLst>
              <a:ext uri="{FF2B5EF4-FFF2-40B4-BE49-F238E27FC236}">
                <a16:creationId xmlns:a16="http://schemas.microsoft.com/office/drawing/2014/main" id="{165B3E1C-B1BD-418B-98A3-9757880BDE8E}"/>
              </a:ext>
            </a:extLst>
          </p:cNvPr>
          <p:cNvSpPr txBox="1"/>
          <p:nvPr/>
        </p:nvSpPr>
        <p:spPr>
          <a:xfrm>
            <a:off x="1317094" y="1287330"/>
            <a:ext cx="9968803" cy="465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zh-CN" altLang="zh-CN" dirty="0"/>
              <a:t>在上一章中介绍了非对称加密技术，在非对称加密中，使用私钥加密后，可以通过其对应的公钥进行解密，除了可以获取到明文外，还可以明确该信息是由密钥的所有者发出，也就是证明了其身份，具有不可抵赖的特性，这就是身份认证技术的一种，目的仍是确保信息的安全性。在本章中，将向读者着重介绍身份认证技术的原理及其应用。</a:t>
            </a:r>
          </a:p>
          <a:p>
            <a:pPr indent="457200" latinLnBrk="1"/>
            <a:r>
              <a:rPr lang="zh-CN" altLang="zh-CN" b="1" dirty="0"/>
              <a:t>本章重点难点：</a:t>
            </a:r>
            <a:endParaRPr lang="zh-CN" altLang="zh-CN" dirty="0"/>
          </a:p>
          <a:p>
            <a:pPr indent="457200" latinLnBrk="1"/>
            <a:r>
              <a:rPr lang="zh-CN" altLang="zh-CN" dirty="0"/>
              <a:t>身份认证方法及常见技术</a:t>
            </a:r>
          </a:p>
          <a:p>
            <a:pPr indent="457200" latinLnBrk="1"/>
            <a:r>
              <a:rPr lang="zh-CN" altLang="zh-CN" dirty="0"/>
              <a:t>数字签名的原理及应用</a:t>
            </a:r>
          </a:p>
          <a:p>
            <a:pPr indent="457200" latinLnBrk="1"/>
            <a:r>
              <a:rPr lang="zh-CN" altLang="zh-CN" dirty="0"/>
              <a:t>数字证书的原理及应用</a:t>
            </a:r>
          </a:p>
          <a:p>
            <a:pPr indent="457200" latinLnBrk="1"/>
            <a:r>
              <a:rPr lang="en-US" altLang="zh-CN" dirty="0"/>
              <a:t>PKI</a:t>
            </a:r>
            <a:r>
              <a:rPr lang="zh-CN" altLang="zh-CN" dirty="0"/>
              <a:t>简介</a:t>
            </a:r>
          </a:p>
          <a:p>
            <a:pPr indent="457200" latinLnBrk="1"/>
            <a:r>
              <a:rPr lang="zh-CN" altLang="zh-CN" dirty="0"/>
              <a:t>访问控制技术简介</a:t>
            </a:r>
          </a:p>
        </p:txBody>
      </p:sp>
    </p:spTree>
    <p:extLst>
      <p:ext uri="{BB962C8B-B14F-4D97-AF65-F5344CB8AC3E}">
        <p14:creationId xmlns:p14="http://schemas.microsoft.com/office/powerpoint/2010/main" val="7819708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806517" y="491219"/>
            <a:ext cx="8918106"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3.4.2 </a:t>
            </a:r>
            <a:r>
              <a:rPr lang="zh-CN" altLang="zh-CN" b="1" dirty="0"/>
              <a:t>认识</a:t>
            </a:r>
            <a:r>
              <a:rPr lang="en-US" altLang="zh-CN" b="1" dirty="0"/>
              <a:t>CA</a:t>
            </a:r>
            <a:endParaRPr lang="zh-CN" altLang="zh-CN" b="1" dirty="0"/>
          </a:p>
          <a:p>
            <a:pPr indent="457200" latinLnBrk="1"/>
            <a:r>
              <a:rPr lang="en-US" altLang="zh-CN" dirty="0"/>
              <a:t>CA</a:t>
            </a:r>
            <a:r>
              <a:rPr lang="zh-CN" altLang="zh-CN" dirty="0"/>
              <a:t>（</a:t>
            </a:r>
            <a:r>
              <a:rPr lang="en-US" altLang="zh-CN" dirty="0"/>
              <a:t>Certificate Authorities</a:t>
            </a:r>
            <a:r>
              <a:rPr lang="zh-CN" altLang="zh-CN" dirty="0"/>
              <a:t>，证书认证中心）是证书的签发机构，它是公钥基础设施（</a:t>
            </a:r>
            <a:r>
              <a:rPr lang="en-US" altLang="zh-CN" dirty="0"/>
              <a:t>Public Key Infrastructure</a:t>
            </a:r>
            <a:r>
              <a:rPr lang="zh-CN" altLang="zh-CN" dirty="0"/>
              <a:t>，</a:t>
            </a:r>
            <a:r>
              <a:rPr lang="en-US" altLang="zh-CN" dirty="0"/>
              <a:t>PKI</a:t>
            </a:r>
            <a:r>
              <a:rPr lang="zh-CN" altLang="zh-CN" dirty="0"/>
              <a:t>）的核心。</a:t>
            </a:r>
            <a:r>
              <a:rPr lang="en-US" altLang="zh-CN" dirty="0"/>
              <a:t>CA</a:t>
            </a:r>
            <a:r>
              <a:rPr lang="zh-CN" altLang="zh-CN" dirty="0"/>
              <a:t>是负责签发证书、认证证书、管理已颁发证书的机关。</a:t>
            </a:r>
            <a:r>
              <a:rPr lang="en-US" altLang="zh-CN" dirty="0"/>
              <a:t>CA</a:t>
            </a:r>
            <a:r>
              <a:rPr lang="zh-CN" altLang="zh-CN" dirty="0"/>
              <a:t>的主要作用如下：</a:t>
            </a:r>
          </a:p>
          <a:p>
            <a:pPr indent="457200" latinLnBrk="1"/>
            <a:r>
              <a:rPr lang="zh-CN" altLang="zh-CN" dirty="0"/>
              <a:t>（</a:t>
            </a:r>
            <a:r>
              <a:rPr lang="en-US" altLang="zh-CN" dirty="0"/>
              <a:t>1</a:t>
            </a:r>
            <a:r>
              <a:rPr lang="zh-CN" altLang="zh-CN" dirty="0"/>
              <a:t>）颁发证书</a:t>
            </a:r>
            <a:endParaRPr lang="en-US" altLang="zh-CN" dirty="0"/>
          </a:p>
          <a:p>
            <a:pPr indent="457200" latinLnBrk="1"/>
            <a:r>
              <a:rPr lang="zh-CN" altLang="zh-CN" dirty="0"/>
              <a:t>（</a:t>
            </a:r>
            <a:r>
              <a:rPr lang="en-US" altLang="zh-CN" dirty="0"/>
              <a:t>2</a:t>
            </a:r>
            <a:r>
              <a:rPr lang="zh-CN" altLang="zh-CN" dirty="0"/>
              <a:t>）管理证书</a:t>
            </a:r>
          </a:p>
          <a:p>
            <a:pPr indent="457200" latinLnBrk="1"/>
            <a:r>
              <a:rPr lang="zh-CN" altLang="zh-CN" dirty="0"/>
              <a:t>（</a:t>
            </a:r>
            <a:r>
              <a:rPr lang="en-US" altLang="zh-CN" dirty="0"/>
              <a:t>3</a:t>
            </a:r>
            <a:r>
              <a:rPr lang="zh-CN" altLang="zh-CN" dirty="0"/>
              <a:t>）用户管理</a:t>
            </a:r>
          </a:p>
          <a:p>
            <a:pPr indent="457200" latinLnBrk="1"/>
            <a:r>
              <a:rPr lang="zh-CN" altLang="zh-CN" dirty="0"/>
              <a:t>（</a:t>
            </a:r>
            <a:r>
              <a:rPr lang="en-US" altLang="zh-CN" dirty="0"/>
              <a:t>4</a:t>
            </a:r>
            <a:r>
              <a:rPr lang="zh-CN" altLang="zh-CN" dirty="0"/>
              <a:t>）吊销证书</a:t>
            </a:r>
          </a:p>
          <a:p>
            <a:pPr indent="457200" latinLnBrk="1"/>
            <a:r>
              <a:rPr lang="zh-CN" altLang="zh-CN" dirty="0"/>
              <a:t>（</a:t>
            </a:r>
            <a:r>
              <a:rPr lang="en-US" altLang="zh-CN" dirty="0"/>
              <a:t>5</a:t>
            </a:r>
            <a:r>
              <a:rPr lang="zh-CN" altLang="zh-CN" dirty="0"/>
              <a:t>）验证申请者身份</a:t>
            </a:r>
          </a:p>
          <a:p>
            <a:pPr indent="457200" latinLnBrk="1"/>
            <a:r>
              <a:rPr lang="zh-CN" altLang="zh-CN" dirty="0"/>
              <a:t>（</a:t>
            </a:r>
            <a:r>
              <a:rPr lang="en-US" altLang="zh-CN" dirty="0"/>
              <a:t>6</a:t>
            </a:r>
            <a:r>
              <a:rPr lang="zh-CN" altLang="zh-CN" dirty="0"/>
              <a:t>）保护证书服务器</a:t>
            </a:r>
          </a:p>
          <a:p>
            <a:pPr indent="457200" latinLnBrk="1"/>
            <a:r>
              <a:rPr lang="zh-CN" altLang="zh-CN" dirty="0"/>
              <a:t>（</a:t>
            </a:r>
            <a:r>
              <a:rPr lang="en-US" altLang="zh-CN" dirty="0"/>
              <a:t>7</a:t>
            </a:r>
            <a:r>
              <a:rPr lang="zh-CN" altLang="zh-CN" dirty="0"/>
              <a:t>）保护</a:t>
            </a:r>
            <a:r>
              <a:rPr lang="en-US" altLang="zh-CN" dirty="0"/>
              <a:t>CA</a:t>
            </a:r>
            <a:r>
              <a:rPr lang="zh-CN" altLang="zh-CN" dirty="0"/>
              <a:t>私钥和用户私钥</a:t>
            </a:r>
          </a:p>
          <a:p>
            <a:pPr indent="457200" latinLnBrk="1"/>
            <a:r>
              <a:rPr lang="zh-CN" altLang="zh-CN" dirty="0"/>
              <a:t>（</a:t>
            </a:r>
            <a:r>
              <a:rPr lang="en-US" altLang="zh-CN" dirty="0"/>
              <a:t>8</a:t>
            </a:r>
            <a:r>
              <a:rPr lang="zh-CN" altLang="zh-CN" dirty="0"/>
              <a:t>）审计与日志检查</a:t>
            </a:r>
          </a:p>
        </p:txBody>
      </p:sp>
    </p:spTree>
    <p:extLst>
      <p:ext uri="{BB962C8B-B14F-4D97-AF65-F5344CB8AC3E}">
        <p14:creationId xmlns:p14="http://schemas.microsoft.com/office/powerpoint/2010/main" val="25843546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37173" y="549275"/>
            <a:ext cx="8659302" cy="1873670"/>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3.4.3 CA</a:t>
            </a:r>
            <a:r>
              <a:rPr lang="zh-CN" altLang="zh-CN" b="1" dirty="0"/>
              <a:t>系统的组成</a:t>
            </a:r>
          </a:p>
          <a:p>
            <a:pPr indent="457200" latinLnBrk="1"/>
            <a:r>
              <a:rPr lang="zh-CN" altLang="zh-CN" dirty="0"/>
              <a:t>一个典型的</a:t>
            </a:r>
            <a:r>
              <a:rPr lang="en-US" altLang="zh-CN" dirty="0"/>
              <a:t>CA</a:t>
            </a:r>
            <a:r>
              <a:rPr lang="zh-CN" altLang="zh-CN" dirty="0"/>
              <a:t>系统包括安全服务器、</a:t>
            </a:r>
            <a:r>
              <a:rPr lang="en-US" altLang="zh-CN" dirty="0"/>
              <a:t>CA</a:t>
            </a:r>
            <a:r>
              <a:rPr lang="zh-CN" altLang="zh-CN" dirty="0"/>
              <a:t>服务器、注册机构、轻型目录访问协议（</a:t>
            </a:r>
            <a:r>
              <a:rPr lang="en-US" altLang="zh-CN" dirty="0"/>
              <a:t>Lightweight Directory Access Protocol</a:t>
            </a:r>
            <a:r>
              <a:rPr lang="zh-CN" altLang="zh-CN" dirty="0"/>
              <a:t>，</a:t>
            </a:r>
            <a:r>
              <a:rPr lang="en-US" altLang="zh-CN" dirty="0"/>
              <a:t>LDAP</a:t>
            </a:r>
            <a:r>
              <a:rPr lang="zh-CN" altLang="zh-CN" dirty="0"/>
              <a:t>）服务器、数据库服务器等。</a:t>
            </a:r>
          </a:p>
        </p:txBody>
      </p:sp>
      <p:pic>
        <p:nvPicPr>
          <p:cNvPr id="2" name="图片 1">
            <a:extLst>
              <a:ext uri="{FF2B5EF4-FFF2-40B4-BE49-F238E27FC236}">
                <a16:creationId xmlns:a16="http://schemas.microsoft.com/office/drawing/2014/main" id="{8429E179-322D-4DA8-B342-7D47237F4D84}"/>
              </a:ext>
            </a:extLst>
          </p:cNvPr>
          <p:cNvPicPr>
            <a:picLocks noChangeAspect="1"/>
          </p:cNvPicPr>
          <p:nvPr/>
        </p:nvPicPr>
        <p:blipFill>
          <a:blip r:embed="rId2"/>
          <a:stretch>
            <a:fillRect/>
          </a:stretch>
        </p:blipFill>
        <p:spPr>
          <a:xfrm>
            <a:off x="3364076" y="2422945"/>
            <a:ext cx="5463848" cy="3576337"/>
          </a:xfrm>
          <a:prstGeom prst="rect">
            <a:avLst/>
          </a:prstGeom>
        </p:spPr>
      </p:pic>
    </p:spTree>
    <p:extLst>
      <p:ext uri="{BB962C8B-B14F-4D97-AF65-F5344CB8AC3E}">
        <p14:creationId xmlns:p14="http://schemas.microsoft.com/office/powerpoint/2010/main" val="887141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46774" y="1928133"/>
            <a:ext cx="8698451" cy="239712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3.4.4 X.509</a:t>
            </a:r>
            <a:r>
              <a:rPr lang="zh-CN" altLang="zh-CN" b="1" dirty="0"/>
              <a:t>证书标准简介</a:t>
            </a:r>
          </a:p>
          <a:p>
            <a:pPr indent="457200" latinLnBrk="1"/>
            <a:r>
              <a:rPr lang="zh-CN" altLang="zh-CN" dirty="0"/>
              <a:t>为了保障数字证书合理获取﹑撤出和验证过程，</a:t>
            </a:r>
            <a:r>
              <a:rPr lang="en-US" altLang="zh-CN" dirty="0"/>
              <a:t>1988</a:t>
            </a:r>
            <a:r>
              <a:rPr lang="zh-CN" altLang="zh-CN" dirty="0"/>
              <a:t>年</a:t>
            </a:r>
            <a:r>
              <a:rPr lang="en-US" altLang="zh-CN" dirty="0"/>
              <a:t>ITU-T</a:t>
            </a:r>
            <a:r>
              <a:rPr lang="zh-CN" altLang="zh-CN" dirty="0"/>
              <a:t>发表了</a:t>
            </a:r>
            <a:r>
              <a:rPr lang="en-US" altLang="zh-CN" dirty="0"/>
              <a:t>X.509</a:t>
            </a:r>
            <a:r>
              <a:rPr lang="zh-CN" altLang="zh-CN" dirty="0"/>
              <a:t>标准。这是一个基于公开密钥和数字签名的标准，它的核心是数字证书格式和认证协议。</a:t>
            </a:r>
            <a:r>
              <a:rPr lang="en-US" altLang="zh-CN" dirty="0"/>
              <a:t>X.509</a:t>
            </a:r>
            <a:r>
              <a:rPr lang="zh-CN" altLang="zh-CN" dirty="0"/>
              <a:t>作为</a:t>
            </a:r>
            <a:r>
              <a:rPr lang="en-US" altLang="zh-CN" dirty="0"/>
              <a:t>X.500</a:t>
            </a:r>
            <a:r>
              <a:rPr lang="zh-CN" altLang="zh-CN" dirty="0"/>
              <a:t>目录服务的一部分，定义了</a:t>
            </a:r>
            <a:r>
              <a:rPr lang="en-US" altLang="zh-CN" dirty="0"/>
              <a:t>X.500</a:t>
            </a:r>
            <a:r>
              <a:rPr lang="zh-CN" altLang="zh-CN" dirty="0"/>
              <a:t>目录向用户提供认证业务的一个框架、证书格式以及基于公钥证书的认证协议。</a:t>
            </a:r>
          </a:p>
        </p:txBody>
      </p:sp>
    </p:spTree>
    <p:extLst>
      <p:ext uri="{BB962C8B-B14F-4D97-AF65-F5344CB8AC3E}">
        <p14:creationId xmlns:p14="http://schemas.microsoft.com/office/powerpoint/2010/main" val="36777526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85986" y="957557"/>
            <a:ext cx="8620028" cy="465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3.4.5 </a:t>
            </a:r>
            <a:r>
              <a:rPr lang="zh-CN" altLang="zh-CN" b="1" dirty="0"/>
              <a:t>数字证书的工作原理和过程</a:t>
            </a:r>
          </a:p>
          <a:p>
            <a:pPr indent="457200" latinLnBrk="1"/>
            <a:r>
              <a:rPr lang="zh-CN" altLang="zh-CN" dirty="0"/>
              <a:t>数字证书必须具有唯一性和可靠性。为了达到这一目的，需要采用很多技术来实现，通常数字证书采用公钥体制，即利用一对互相匹配的密钥进行加密，解密。每个用户自己设定一个特定的仅为本人所有的私钥，用它进行解密和签名；同时设定一个公钥并由本人公开，为一组用户所共享，用于加密和验证签名。当发送一份保密文件时，发送方使用接收方的公钥对数据加密，而接收方则使用自己的私钥解密，这样信息就可以安全无误地到达目的地了。通过数字的手段保证加密过程是一个不可逆过程，即只有用私有密钥才能解密。公开密钥技术解决了密钥发布的管理问题，用户可以公开其公钥，而保留其私钥。</a:t>
            </a:r>
          </a:p>
        </p:txBody>
      </p:sp>
    </p:spTree>
    <p:extLst>
      <p:ext uri="{BB962C8B-B14F-4D97-AF65-F5344CB8AC3E}">
        <p14:creationId xmlns:p14="http://schemas.microsoft.com/office/powerpoint/2010/main" val="15184468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2090421" y="1334928"/>
            <a:ext cx="8011157" cy="37312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3.4.6 </a:t>
            </a:r>
            <a:r>
              <a:rPr lang="zh-CN" altLang="zh-CN" b="1" dirty="0"/>
              <a:t>数字证书的应用</a:t>
            </a:r>
          </a:p>
          <a:p>
            <a:pPr indent="457200"/>
            <a:r>
              <a:rPr lang="zh-CN" altLang="zh-CN" dirty="0"/>
              <a:t>根据数字证书的应用角度，数字证书可以分为以下几类：</a:t>
            </a:r>
          </a:p>
          <a:p>
            <a:pPr indent="457200" latinLnBrk="1"/>
            <a:r>
              <a:rPr lang="en-US" altLang="zh-CN" b="1" dirty="0"/>
              <a:t>1. </a:t>
            </a:r>
            <a:r>
              <a:rPr lang="zh-CN" altLang="zh-CN" b="1" dirty="0"/>
              <a:t>服务器证书</a:t>
            </a:r>
            <a:endParaRPr lang="en-US" altLang="zh-CN" b="1" dirty="0"/>
          </a:p>
          <a:p>
            <a:pPr indent="457200" latinLnBrk="1"/>
            <a:r>
              <a:rPr lang="en-US" altLang="zh-CN" b="1" dirty="0"/>
              <a:t>2. </a:t>
            </a:r>
            <a:r>
              <a:rPr lang="zh-CN" altLang="zh-CN" b="1" dirty="0"/>
              <a:t>电子邮件证书</a:t>
            </a:r>
          </a:p>
          <a:p>
            <a:pPr indent="457200" latinLnBrk="1"/>
            <a:r>
              <a:rPr lang="en-US" altLang="zh-CN" b="1" dirty="0"/>
              <a:t>3. </a:t>
            </a:r>
            <a:r>
              <a:rPr lang="zh-CN" altLang="zh-CN" b="1" dirty="0"/>
              <a:t>客户端证书</a:t>
            </a:r>
          </a:p>
          <a:p>
            <a:pPr indent="457200" latinLnBrk="1"/>
            <a:r>
              <a:rPr lang="en-US" altLang="zh-CN" b="1" dirty="0"/>
              <a:t>4. </a:t>
            </a:r>
            <a:r>
              <a:rPr lang="zh-CN" altLang="zh-CN" b="1" dirty="0"/>
              <a:t>代码签名</a:t>
            </a:r>
          </a:p>
          <a:p>
            <a:pPr indent="457200" latinLnBrk="1"/>
            <a:r>
              <a:rPr lang="en-US" altLang="zh-CN" b="1" dirty="0"/>
              <a:t>5. </a:t>
            </a:r>
            <a:r>
              <a:rPr lang="zh-CN" altLang="zh-CN" b="1" dirty="0"/>
              <a:t>安全终端</a:t>
            </a:r>
          </a:p>
          <a:p>
            <a:pPr indent="457200" latinLnBrk="1"/>
            <a:r>
              <a:rPr lang="en-US" altLang="zh-CN" b="1" dirty="0"/>
              <a:t>6. </a:t>
            </a:r>
            <a:r>
              <a:rPr lang="zh-CN" altLang="zh-CN" b="1" dirty="0"/>
              <a:t>身份授权管理</a:t>
            </a:r>
          </a:p>
        </p:txBody>
      </p:sp>
    </p:spTree>
    <p:extLst>
      <p:ext uri="{BB962C8B-B14F-4D97-AF65-F5344CB8AC3E}">
        <p14:creationId xmlns:p14="http://schemas.microsoft.com/office/powerpoint/2010/main" val="125846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863688"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665584" y="3972975"/>
            <a:ext cx="2452916" cy="830997"/>
          </a:xfrm>
          <a:prstGeom prst="rect">
            <a:avLst/>
          </a:prstGeom>
        </p:spPr>
        <p:txBody>
          <a:bodyPr wrap="none">
            <a:spAutoFit/>
          </a:bodyPr>
          <a:lstStyle/>
          <a:p>
            <a:r>
              <a:rPr lang="en-US" altLang="zh-CN" sz="4800" b="1" dirty="0"/>
              <a:t>PKI</a:t>
            </a:r>
            <a:r>
              <a:rPr lang="zh-CN" altLang="zh-CN" sz="4800" b="1" dirty="0"/>
              <a:t>基础</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3176322"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05</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4133971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45434" y="1944528"/>
            <a:ext cx="8701132" cy="23952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dirty="0"/>
              <a:t>PKI</a:t>
            </a:r>
            <a:r>
              <a:rPr lang="zh-CN" altLang="zh-CN" dirty="0"/>
              <a:t>（</a:t>
            </a:r>
            <a:r>
              <a:rPr lang="en-US" altLang="zh-CN" dirty="0"/>
              <a:t>Public Key Infrastructure</a:t>
            </a:r>
            <a:r>
              <a:rPr lang="zh-CN" altLang="zh-CN" dirty="0"/>
              <a:t>，公开密钥体系），是一种遵循既定标准的密钥管理平台，它能够为所有网络应用提供加密和数字签名等密码服务及所必需的密钥和证书管理体系。简单来说，</a:t>
            </a:r>
            <a:r>
              <a:rPr lang="en-US" altLang="zh-CN" dirty="0"/>
              <a:t>PKI</a:t>
            </a:r>
            <a:r>
              <a:rPr lang="zh-CN" altLang="zh-CN" dirty="0"/>
              <a:t>就是利用公钥理论和技术建立的提供安全服务的基础设施。</a:t>
            </a:r>
            <a:r>
              <a:rPr lang="en-US" altLang="zh-CN" dirty="0"/>
              <a:t>PKI</a:t>
            </a:r>
            <a:r>
              <a:rPr lang="zh-CN" altLang="zh-CN" dirty="0"/>
              <a:t>技术是信息安全技术的核心，也是电子商务的关键和基础技术。</a:t>
            </a:r>
          </a:p>
        </p:txBody>
      </p:sp>
    </p:spTree>
    <p:extLst>
      <p:ext uri="{BB962C8B-B14F-4D97-AF65-F5344CB8AC3E}">
        <p14:creationId xmlns:p14="http://schemas.microsoft.com/office/powerpoint/2010/main" val="352424679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2248222" y="840501"/>
            <a:ext cx="7944874" cy="4616870"/>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3.5.1 PKI</a:t>
            </a:r>
            <a:r>
              <a:rPr lang="zh-CN" altLang="zh-CN" b="1" dirty="0"/>
              <a:t>简介</a:t>
            </a:r>
          </a:p>
          <a:p>
            <a:pPr indent="457200" latinLnBrk="1"/>
            <a:r>
              <a:rPr lang="en-US" altLang="zh-CN" dirty="0"/>
              <a:t>PKI</a:t>
            </a:r>
            <a:r>
              <a:rPr lang="zh-CN" altLang="zh-CN" dirty="0"/>
              <a:t>世纪</a:t>
            </a:r>
            <a:r>
              <a:rPr lang="en-US" altLang="zh-CN" dirty="0"/>
              <a:t>80</a:t>
            </a:r>
            <a:r>
              <a:rPr lang="zh-CN" altLang="zh-CN" dirty="0"/>
              <a:t>年代在公开密钥理论和技术的基础上发展起来的为电子商务提供综合、安全基础平台的技术和规范。它的核心是对信任关系的管理。通过第三方信任，为所有网络应用透明地提供加密和数字签名等密码服务所必需的密钥和证书管理，从而达到保证网上传递数据的安全、真实、完整和不可抵赖的目的。</a:t>
            </a:r>
            <a:r>
              <a:rPr lang="en-US" altLang="zh-CN" dirty="0"/>
              <a:t>PKI</a:t>
            </a:r>
            <a:r>
              <a:rPr lang="zh-CN" altLang="zh-CN" dirty="0"/>
              <a:t>的基础技术包括加密﹑数字签名﹑数据完整性机制和双重数字签名等。利用</a:t>
            </a:r>
            <a:r>
              <a:rPr lang="en-US" altLang="zh-CN" dirty="0"/>
              <a:t>PKI</a:t>
            </a:r>
            <a:r>
              <a:rPr lang="zh-CN" altLang="zh-CN" dirty="0"/>
              <a:t>可以方便地建立和维护一个可信的网络计算环境﹐建立一种信任机制，使人们在这个无法相互见面的环境中，能够确认对方的身份和信息﹐从而为电子支付。网上交易、网上购物和网上教育等提供可靠的安全保障。</a:t>
            </a:r>
          </a:p>
        </p:txBody>
      </p:sp>
    </p:spTree>
    <p:extLst>
      <p:ext uri="{BB962C8B-B14F-4D97-AF65-F5344CB8AC3E}">
        <p14:creationId xmlns:p14="http://schemas.microsoft.com/office/powerpoint/2010/main" val="35102475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78545" y="476703"/>
            <a:ext cx="8809073" cy="3282496"/>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3.5.2 PKI</a:t>
            </a:r>
            <a:r>
              <a:rPr lang="zh-CN" altLang="zh-CN" b="1" dirty="0"/>
              <a:t>的层次结构</a:t>
            </a:r>
          </a:p>
          <a:p>
            <a:pPr indent="457200" latinLnBrk="1"/>
            <a:r>
              <a:rPr lang="zh-CN" altLang="zh-CN" dirty="0"/>
              <a:t>为了让用户在全球范围获取和使用公钥，那么仅靠少量的相互独立的公钥发布中心是不够的。因此将分布在全球的公钥发布中心的服务器群以层次结构的方式联系起来，构成一个公钥发布基础设施</a:t>
            </a:r>
            <a:r>
              <a:rPr lang="en-US" altLang="zh-CN" dirty="0"/>
              <a:t>PKI</a:t>
            </a:r>
            <a:r>
              <a:rPr lang="zh-CN" altLang="zh-CN" dirty="0"/>
              <a:t>。将</a:t>
            </a:r>
            <a:r>
              <a:rPr lang="en-US" altLang="zh-CN" dirty="0"/>
              <a:t>PKI</a:t>
            </a:r>
            <a:r>
              <a:rPr lang="zh-CN" altLang="zh-CN" dirty="0"/>
              <a:t>系统划分为三层结构的优点是：管理层次分明，便于集中管理、政策制订和实施；提高</a:t>
            </a:r>
            <a:r>
              <a:rPr lang="en-US" altLang="zh-CN" dirty="0"/>
              <a:t>CA</a:t>
            </a:r>
            <a:r>
              <a:rPr lang="zh-CN" altLang="zh-CN" dirty="0"/>
              <a:t>中心的总体性能、减少瓶颈；有充分的灵活性和可扩展性，有利于保证</a:t>
            </a:r>
            <a:r>
              <a:rPr lang="en-US" altLang="zh-CN" dirty="0"/>
              <a:t>CA</a:t>
            </a:r>
            <a:r>
              <a:rPr lang="zh-CN" altLang="zh-CN" dirty="0"/>
              <a:t>中心的证书验证效率。</a:t>
            </a:r>
          </a:p>
        </p:txBody>
      </p:sp>
      <p:pic>
        <p:nvPicPr>
          <p:cNvPr id="2" name="图片 1">
            <a:extLst>
              <a:ext uri="{FF2B5EF4-FFF2-40B4-BE49-F238E27FC236}">
                <a16:creationId xmlns:a16="http://schemas.microsoft.com/office/drawing/2014/main" id="{CAB9DA1B-C5B7-4CDA-935D-F054E69F0F88}"/>
              </a:ext>
            </a:extLst>
          </p:cNvPr>
          <p:cNvPicPr>
            <a:picLocks noChangeAspect="1"/>
          </p:cNvPicPr>
          <p:nvPr/>
        </p:nvPicPr>
        <p:blipFill>
          <a:blip r:embed="rId2"/>
          <a:stretch>
            <a:fillRect/>
          </a:stretch>
        </p:blipFill>
        <p:spPr>
          <a:xfrm>
            <a:off x="2254509" y="3759199"/>
            <a:ext cx="7857143" cy="2323809"/>
          </a:xfrm>
          <a:prstGeom prst="rect">
            <a:avLst/>
          </a:prstGeom>
        </p:spPr>
      </p:pic>
    </p:spTree>
    <p:extLst>
      <p:ext uri="{BB962C8B-B14F-4D97-AF65-F5344CB8AC3E}">
        <p14:creationId xmlns:p14="http://schemas.microsoft.com/office/powerpoint/2010/main" val="394564493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91463" y="811473"/>
            <a:ext cx="8809073"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3.5.3 PKI</a:t>
            </a:r>
            <a:r>
              <a:rPr lang="zh-CN" altLang="zh-CN" b="1" dirty="0"/>
              <a:t>的安全服务功能</a:t>
            </a:r>
          </a:p>
          <a:p>
            <a:pPr indent="457200" latinLnBrk="1"/>
            <a:r>
              <a:rPr lang="zh-CN" altLang="zh-CN" dirty="0"/>
              <a:t>建设</a:t>
            </a:r>
            <a:r>
              <a:rPr lang="en-US" altLang="zh-CN" dirty="0"/>
              <a:t>PKI</a:t>
            </a:r>
            <a:r>
              <a:rPr lang="zh-CN" altLang="zh-CN" dirty="0"/>
              <a:t>体系是为网上金融、网上银行、网上证券、电子商务、电子政务、网上缴税、网上工商等多种网上办公、交易提供完备的安全服务功能，是公钥基础设施最基本、最核心的功能。作为基础设施，要做到遵循必要的原则，不同的实体可以方便地使用</a:t>
            </a:r>
            <a:r>
              <a:rPr lang="en-US" altLang="zh-CN" dirty="0"/>
              <a:t>PKI</a:t>
            </a:r>
            <a:r>
              <a:rPr lang="zh-CN" altLang="zh-CN" dirty="0"/>
              <a:t>安全基础设施提供的服务。安全服务功能包括身份认证、完整性、机密性、不可否认性、时间戳和数据的公正性服务。</a:t>
            </a:r>
            <a:endParaRPr lang="en-US" altLang="zh-CN" dirty="0"/>
          </a:p>
          <a:p>
            <a:pPr indent="457200" latinLnBrk="1"/>
            <a:r>
              <a:rPr lang="en-US" altLang="zh-CN" b="1" dirty="0"/>
              <a:t>1. </a:t>
            </a:r>
            <a:r>
              <a:rPr lang="zh-CN" altLang="zh-CN" b="1" dirty="0"/>
              <a:t>网络身份认证</a:t>
            </a:r>
          </a:p>
          <a:p>
            <a:pPr indent="457200" latinLnBrk="1"/>
            <a:r>
              <a:rPr lang="en-US" altLang="zh-CN" b="1" dirty="0"/>
              <a:t>2. </a:t>
            </a:r>
            <a:r>
              <a:rPr lang="zh-CN" altLang="zh-CN" b="1" dirty="0"/>
              <a:t>数据完整性</a:t>
            </a:r>
          </a:p>
          <a:p>
            <a:pPr indent="457200" latinLnBrk="1"/>
            <a:r>
              <a:rPr lang="en-US" altLang="zh-CN" b="1" dirty="0"/>
              <a:t>3. </a:t>
            </a:r>
            <a:r>
              <a:rPr lang="zh-CN" altLang="zh-CN" b="1" dirty="0"/>
              <a:t>不可否认性</a:t>
            </a:r>
          </a:p>
          <a:p>
            <a:pPr indent="457200" latinLnBrk="1"/>
            <a:r>
              <a:rPr lang="en-US" altLang="zh-CN" b="1" dirty="0"/>
              <a:t>4. </a:t>
            </a:r>
            <a:r>
              <a:rPr lang="zh-CN" altLang="zh-CN" b="1" dirty="0"/>
              <a:t>时间戳</a:t>
            </a:r>
          </a:p>
          <a:p>
            <a:pPr indent="457200" latinLnBrk="1"/>
            <a:r>
              <a:rPr lang="en-US" altLang="zh-CN" b="1" dirty="0"/>
              <a:t>5. </a:t>
            </a:r>
            <a:r>
              <a:rPr lang="zh-CN" altLang="zh-CN" b="1" dirty="0"/>
              <a:t>公正性</a:t>
            </a:r>
          </a:p>
        </p:txBody>
      </p:sp>
    </p:spTree>
    <p:extLst>
      <p:ext uri="{BB962C8B-B14F-4D97-AF65-F5344CB8AC3E}">
        <p14:creationId xmlns:p14="http://schemas.microsoft.com/office/powerpoint/2010/main" val="21462880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1462C79-EED8-4446-9394-C84809A93914}"/>
              </a:ext>
            </a:extLst>
          </p:cNvPr>
          <p:cNvSpPr txBox="1"/>
          <p:nvPr/>
        </p:nvSpPr>
        <p:spPr>
          <a:xfrm>
            <a:off x="7433953" y="601656"/>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dirty="0">
              <a:solidFill>
                <a:srgbClr val="AD6126"/>
              </a:solidFill>
              <a:latin typeface="幼圆" panose="02010509060101010101" pitchFamily="49" charset="-122"/>
              <a:ea typeface="幼圆" panose="02010509060101010101" pitchFamily="49" charset="-122"/>
            </a:endParaRPr>
          </a:p>
        </p:txBody>
      </p:sp>
      <p:cxnSp>
        <p:nvCxnSpPr>
          <p:cNvPr id="3" name="直接连接符 2">
            <a:extLst>
              <a:ext uri="{FF2B5EF4-FFF2-40B4-BE49-F238E27FC236}">
                <a16:creationId xmlns:a16="http://schemas.microsoft.com/office/drawing/2014/main" id="{1D95A4E9-B9A9-4823-9C3E-3F97BCF3B0C7}"/>
              </a:ext>
            </a:extLst>
          </p:cNvPr>
          <p:cNvCxnSpPr/>
          <p:nvPr/>
        </p:nvCxnSpPr>
        <p:spPr>
          <a:xfrm flipH="1">
            <a:off x="7583253" y="730988"/>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E3E11741-E0AE-4C99-8BB0-FA2B455F1FD4}"/>
              </a:ext>
            </a:extLst>
          </p:cNvPr>
          <p:cNvSpPr txBox="1"/>
          <p:nvPr/>
        </p:nvSpPr>
        <p:spPr>
          <a:xfrm>
            <a:off x="7436621" y="1513851"/>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sp>
        <p:nvSpPr>
          <p:cNvPr id="5" name="文本框 4">
            <a:extLst>
              <a:ext uri="{FF2B5EF4-FFF2-40B4-BE49-F238E27FC236}">
                <a16:creationId xmlns:a16="http://schemas.microsoft.com/office/drawing/2014/main" id="{EFCD55F1-7E53-4D94-B849-03B234E0F197}"/>
              </a:ext>
            </a:extLst>
          </p:cNvPr>
          <p:cNvSpPr txBox="1"/>
          <p:nvPr/>
        </p:nvSpPr>
        <p:spPr>
          <a:xfrm>
            <a:off x="7457965" y="2450196"/>
            <a:ext cx="673921" cy="515979"/>
          </a:xfrm>
          <a:custGeom>
            <a:avLst/>
            <a:gdLst/>
            <a:ahLst/>
            <a:cxnLst/>
            <a:rect l="l" t="t" r="r" b="b"/>
            <a:pathLst>
              <a:path w="1083170" h="833437">
                <a:moveTo>
                  <a:pt x="678582" y="604837"/>
                </a:moveTo>
                <a:cubicBezTo>
                  <a:pt x="696789" y="604837"/>
                  <a:pt x="709687" y="612155"/>
                  <a:pt x="717277" y="626789"/>
                </a:cubicBezTo>
                <a:cubicBezTo>
                  <a:pt x="724868" y="641424"/>
                  <a:pt x="728663" y="653628"/>
                  <a:pt x="728663" y="663401"/>
                </a:cubicBezTo>
                <a:cubicBezTo>
                  <a:pt x="728663" y="679673"/>
                  <a:pt x="725488" y="693489"/>
                  <a:pt x="719138" y="704850"/>
                </a:cubicBezTo>
                <a:cubicBezTo>
                  <a:pt x="712788" y="716210"/>
                  <a:pt x="709613" y="726777"/>
                  <a:pt x="709613" y="736550"/>
                </a:cubicBezTo>
                <a:cubicBezTo>
                  <a:pt x="709613" y="756096"/>
                  <a:pt x="721680" y="772368"/>
                  <a:pt x="745815" y="785366"/>
                </a:cubicBezTo>
                <a:lnTo>
                  <a:pt x="749812" y="786901"/>
                </a:lnTo>
                <a:lnTo>
                  <a:pt x="720682" y="804171"/>
                </a:lnTo>
                <a:lnTo>
                  <a:pt x="685800" y="785812"/>
                </a:lnTo>
                <a:cubicBezTo>
                  <a:pt x="644525" y="754062"/>
                  <a:pt x="623888" y="717550"/>
                  <a:pt x="623888" y="676275"/>
                </a:cubicBezTo>
                <a:cubicBezTo>
                  <a:pt x="623888" y="657225"/>
                  <a:pt x="629965" y="640556"/>
                  <a:pt x="642119" y="626268"/>
                </a:cubicBezTo>
                <a:cubicBezTo>
                  <a:pt x="654273" y="611981"/>
                  <a:pt x="666428" y="604837"/>
                  <a:pt x="678582" y="604837"/>
                </a:cubicBez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842963" y="0"/>
                </a:moveTo>
                <a:cubicBezTo>
                  <a:pt x="906463" y="0"/>
                  <a:pt x="957263" y="20017"/>
                  <a:pt x="995363" y="60052"/>
                </a:cubicBezTo>
                <a:cubicBezTo>
                  <a:pt x="1033463" y="100087"/>
                  <a:pt x="1052513" y="142527"/>
                  <a:pt x="1052513" y="187374"/>
                </a:cubicBezTo>
                <a:cubicBezTo>
                  <a:pt x="1052513" y="235446"/>
                  <a:pt x="1040606" y="276299"/>
                  <a:pt x="1016794" y="309934"/>
                </a:cubicBezTo>
                <a:cubicBezTo>
                  <a:pt x="992981" y="343569"/>
                  <a:pt x="955675" y="368399"/>
                  <a:pt x="904875" y="384423"/>
                </a:cubicBezTo>
                <a:cubicBezTo>
                  <a:pt x="974725" y="409624"/>
                  <a:pt x="1022350" y="442714"/>
                  <a:pt x="1047750" y="483691"/>
                </a:cubicBezTo>
                <a:cubicBezTo>
                  <a:pt x="1060450" y="504180"/>
                  <a:pt x="1069975" y="524662"/>
                  <a:pt x="1076325" y="545138"/>
                </a:cubicBezTo>
                <a:lnTo>
                  <a:pt x="1083170" y="589266"/>
                </a:lnTo>
                <a:lnTo>
                  <a:pt x="994921" y="641585"/>
                </a:lnTo>
                <a:lnTo>
                  <a:pt x="1000125" y="597619"/>
                </a:lnTo>
                <a:cubicBezTo>
                  <a:pt x="1000125" y="539774"/>
                  <a:pt x="985044" y="493179"/>
                  <a:pt x="954881" y="457832"/>
                </a:cubicBezTo>
                <a:cubicBezTo>
                  <a:pt x="924719" y="422486"/>
                  <a:pt x="868363" y="404812"/>
                  <a:pt x="785813" y="404812"/>
                </a:cubicBezTo>
                <a:lnTo>
                  <a:pt x="785813" y="376237"/>
                </a:lnTo>
                <a:cubicBezTo>
                  <a:pt x="847676" y="376237"/>
                  <a:pt x="893304" y="360734"/>
                  <a:pt x="922697" y="329728"/>
                </a:cubicBezTo>
                <a:cubicBezTo>
                  <a:pt x="952091" y="298723"/>
                  <a:pt x="966788" y="255463"/>
                  <a:pt x="966788" y="199950"/>
                </a:cubicBezTo>
                <a:cubicBezTo>
                  <a:pt x="966788" y="154260"/>
                  <a:pt x="955117" y="114275"/>
                  <a:pt x="931776" y="79995"/>
                </a:cubicBezTo>
                <a:cubicBezTo>
                  <a:pt x="908435" y="45715"/>
                  <a:pt x="871885" y="28575"/>
                  <a:pt x="822127" y="28575"/>
                </a:cubicBezTo>
                <a:cubicBezTo>
                  <a:pt x="800348" y="28575"/>
                  <a:pt x="776945" y="34267"/>
                  <a:pt x="751917" y="45653"/>
                </a:cubicBezTo>
                <a:cubicBezTo>
                  <a:pt x="726889" y="57038"/>
                  <a:pt x="714375" y="75728"/>
                  <a:pt x="714375" y="101724"/>
                </a:cubicBezTo>
                <a:cubicBezTo>
                  <a:pt x="714375" y="127769"/>
                  <a:pt x="717550" y="144040"/>
                  <a:pt x="723900" y="150539"/>
                </a:cubicBezTo>
                <a:cubicBezTo>
                  <a:pt x="730250" y="157038"/>
                  <a:pt x="733425" y="165174"/>
                  <a:pt x="733425" y="174947"/>
                </a:cubicBezTo>
                <a:cubicBezTo>
                  <a:pt x="733425" y="191219"/>
                  <a:pt x="730250" y="204229"/>
                  <a:pt x="723900" y="213977"/>
                </a:cubicBezTo>
                <a:cubicBezTo>
                  <a:pt x="717550" y="223726"/>
                  <a:pt x="706438" y="228600"/>
                  <a:pt x="690563" y="228600"/>
                </a:cubicBezTo>
                <a:cubicBezTo>
                  <a:pt x="677863" y="228600"/>
                  <a:pt x="665956" y="223837"/>
                  <a:pt x="654844" y="214312"/>
                </a:cubicBezTo>
                <a:cubicBezTo>
                  <a:pt x="643731" y="204787"/>
                  <a:pt x="638175" y="187325"/>
                  <a:pt x="638175" y="161925"/>
                </a:cubicBezTo>
                <a:cubicBezTo>
                  <a:pt x="638175" y="114300"/>
                  <a:pt x="658813" y="75406"/>
                  <a:pt x="700088" y="45243"/>
                </a:cubicBezTo>
                <a:cubicBezTo>
                  <a:pt x="741363" y="15081"/>
                  <a:pt x="788988" y="0"/>
                  <a:pt x="842963" y="0"/>
                </a:cubicBez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7"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7" name="直接连接符 6">
            <a:extLst>
              <a:ext uri="{FF2B5EF4-FFF2-40B4-BE49-F238E27FC236}">
                <a16:creationId xmlns:a16="http://schemas.microsoft.com/office/drawing/2014/main" id="{1155BBDE-66C3-48B0-BDED-F0412293DAEB}"/>
              </a:ext>
            </a:extLst>
          </p:cNvPr>
          <p:cNvCxnSpPr/>
          <p:nvPr/>
        </p:nvCxnSpPr>
        <p:spPr>
          <a:xfrm flipH="1">
            <a:off x="7596322" y="1645190"/>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FC40EEEA-082D-4E9C-AD82-845A3CAF94C9}"/>
              </a:ext>
            </a:extLst>
          </p:cNvPr>
          <p:cNvCxnSpPr/>
          <p:nvPr/>
        </p:nvCxnSpPr>
        <p:spPr>
          <a:xfrm flipH="1">
            <a:off x="7567730" y="2596775"/>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1" name="文本框 10">
            <a:hlinkClick r:id="rId2" action="ppaction://hlinksldjump"/>
            <a:extLst>
              <a:ext uri="{FF2B5EF4-FFF2-40B4-BE49-F238E27FC236}">
                <a16:creationId xmlns:a16="http://schemas.microsoft.com/office/drawing/2014/main" id="{9ABC2E97-B359-4AB2-848B-D2653B68151A}"/>
              </a:ext>
            </a:extLst>
          </p:cNvPr>
          <p:cNvSpPr txBox="1"/>
          <p:nvPr/>
        </p:nvSpPr>
        <p:spPr>
          <a:xfrm>
            <a:off x="8469672" y="1498389"/>
            <a:ext cx="3005951"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基于口令的身份认证技术</a:t>
            </a:r>
            <a:endParaRPr lang="zh-CN" altLang="en-US" dirty="0"/>
          </a:p>
        </p:txBody>
      </p:sp>
      <p:sp>
        <p:nvSpPr>
          <p:cNvPr id="12" name="文本框 11">
            <a:hlinkClick r:id="rId3" action="ppaction://hlinksldjump"/>
            <a:extLst>
              <a:ext uri="{FF2B5EF4-FFF2-40B4-BE49-F238E27FC236}">
                <a16:creationId xmlns:a16="http://schemas.microsoft.com/office/drawing/2014/main" id="{434003EC-243D-457F-A944-3C9706F6BB77}"/>
              </a:ext>
            </a:extLst>
          </p:cNvPr>
          <p:cNvSpPr txBox="1"/>
          <p:nvPr/>
        </p:nvSpPr>
        <p:spPr>
          <a:xfrm>
            <a:off x="8483527" y="2445281"/>
            <a:ext cx="1723549"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数字签名技术</a:t>
            </a:r>
            <a:endParaRPr lang="zh-CN" altLang="en-US" dirty="0"/>
          </a:p>
        </p:txBody>
      </p:sp>
      <p:sp>
        <p:nvSpPr>
          <p:cNvPr id="14" name="文本框 13">
            <a:extLst>
              <a:ext uri="{FF2B5EF4-FFF2-40B4-BE49-F238E27FC236}">
                <a16:creationId xmlns:a16="http://schemas.microsoft.com/office/drawing/2014/main" id="{0CEC9EEE-5136-4649-B568-D003BCA3E0FD}"/>
              </a:ext>
            </a:extLst>
          </p:cNvPr>
          <p:cNvSpPr txBox="1"/>
          <p:nvPr/>
        </p:nvSpPr>
        <p:spPr>
          <a:xfrm>
            <a:off x="7453521" y="3387437"/>
            <a:ext cx="704686" cy="530014"/>
          </a:xfrm>
          <a:custGeom>
            <a:avLst/>
            <a:gdLst/>
            <a:ahLst/>
            <a:cxnLst/>
            <a:rect l="l" t="t" r="r" b="b"/>
            <a:pathLst>
              <a:path w="1119188" h="833437">
                <a:moveTo>
                  <a:pt x="909638" y="119062"/>
                </a:moveTo>
                <a:lnTo>
                  <a:pt x="638175" y="547687"/>
                </a:lnTo>
                <a:lnTo>
                  <a:pt x="914400" y="547687"/>
                </a:lnTo>
                <a:lnTo>
                  <a:pt x="914400" y="119062"/>
                </a:ln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942975" y="0"/>
                </a:moveTo>
                <a:lnTo>
                  <a:pt x="990600" y="0"/>
                </a:lnTo>
                <a:lnTo>
                  <a:pt x="990600" y="547687"/>
                </a:lnTo>
                <a:lnTo>
                  <a:pt x="1119188" y="547687"/>
                </a:lnTo>
                <a:lnTo>
                  <a:pt x="1119188" y="558469"/>
                </a:lnTo>
                <a:lnTo>
                  <a:pt x="1089451" y="576262"/>
                </a:lnTo>
                <a:lnTo>
                  <a:pt x="990600" y="576262"/>
                </a:lnTo>
                <a:lnTo>
                  <a:pt x="990600" y="635411"/>
                </a:lnTo>
                <a:lnTo>
                  <a:pt x="914400" y="681006"/>
                </a:lnTo>
                <a:lnTo>
                  <a:pt x="914400" y="576262"/>
                </a:lnTo>
                <a:lnTo>
                  <a:pt x="595313" y="576262"/>
                </a:lnTo>
                <a:lnTo>
                  <a:pt x="595313" y="552450"/>
                </a:ln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15" name="直接连接符 14">
            <a:extLst>
              <a:ext uri="{FF2B5EF4-FFF2-40B4-BE49-F238E27FC236}">
                <a16:creationId xmlns:a16="http://schemas.microsoft.com/office/drawing/2014/main" id="{D67C5621-C20E-4391-99FC-3930B493DE71}"/>
              </a:ext>
            </a:extLst>
          </p:cNvPr>
          <p:cNvCxnSpPr/>
          <p:nvPr/>
        </p:nvCxnSpPr>
        <p:spPr>
          <a:xfrm flipH="1">
            <a:off x="7594192" y="3518879"/>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6" name="文本框 15">
            <a:hlinkClick r:id="rId4" action="ppaction://hlinksldjump"/>
            <a:extLst>
              <a:ext uri="{FF2B5EF4-FFF2-40B4-BE49-F238E27FC236}">
                <a16:creationId xmlns:a16="http://schemas.microsoft.com/office/drawing/2014/main" id="{DF341E03-D69B-46BC-B87C-62A481BAD830}"/>
              </a:ext>
            </a:extLst>
          </p:cNvPr>
          <p:cNvSpPr txBox="1"/>
          <p:nvPr/>
        </p:nvSpPr>
        <p:spPr>
          <a:xfrm>
            <a:off x="8499052" y="3318799"/>
            <a:ext cx="1723549"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数字证书技术</a:t>
            </a:r>
          </a:p>
        </p:txBody>
      </p:sp>
      <p:sp>
        <p:nvSpPr>
          <p:cNvPr id="22" name="文本框 21">
            <a:hlinkClick r:id="rId5" action="ppaction://hlinksldjump"/>
            <a:extLst>
              <a:ext uri="{FF2B5EF4-FFF2-40B4-BE49-F238E27FC236}">
                <a16:creationId xmlns:a16="http://schemas.microsoft.com/office/drawing/2014/main" id="{A4FA8CBE-305F-4333-AF39-400B25841AD0}"/>
              </a:ext>
            </a:extLst>
          </p:cNvPr>
          <p:cNvSpPr txBox="1"/>
          <p:nvPr/>
        </p:nvSpPr>
        <p:spPr>
          <a:xfrm>
            <a:off x="8476932" y="591247"/>
            <a:ext cx="2236510"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身份认证技术简介</a:t>
            </a:r>
            <a:endParaRPr lang="zh-CN" altLang="en-US" dirty="0"/>
          </a:p>
        </p:txBody>
      </p:sp>
      <p:cxnSp>
        <p:nvCxnSpPr>
          <p:cNvPr id="18" name="直接连接符 17">
            <a:extLst>
              <a:ext uri="{FF2B5EF4-FFF2-40B4-BE49-F238E27FC236}">
                <a16:creationId xmlns:a16="http://schemas.microsoft.com/office/drawing/2014/main" id="{536430A3-510A-4615-B62F-776B16E01AC7}"/>
              </a:ext>
            </a:extLst>
          </p:cNvPr>
          <p:cNvCxnSpPr/>
          <p:nvPr/>
        </p:nvCxnSpPr>
        <p:spPr>
          <a:xfrm flipH="1">
            <a:off x="7586937" y="4469571"/>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9" name="文本框 18">
            <a:hlinkClick r:id="rId6" action="ppaction://hlinksldjump"/>
            <a:extLst>
              <a:ext uri="{FF2B5EF4-FFF2-40B4-BE49-F238E27FC236}">
                <a16:creationId xmlns:a16="http://schemas.microsoft.com/office/drawing/2014/main" id="{1041E7E8-61E6-4E2E-8E41-68B0CC445BBB}"/>
              </a:ext>
            </a:extLst>
          </p:cNvPr>
          <p:cNvSpPr txBox="1"/>
          <p:nvPr/>
        </p:nvSpPr>
        <p:spPr>
          <a:xfrm>
            <a:off x="8491797" y="4269491"/>
            <a:ext cx="1093569"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en-US" altLang="zh-CN" dirty="0"/>
              <a:t>PKI</a:t>
            </a:r>
            <a:r>
              <a:rPr lang="zh-CN" altLang="zh-CN" dirty="0"/>
              <a:t>基础</a:t>
            </a:r>
          </a:p>
        </p:txBody>
      </p:sp>
      <p:sp>
        <p:nvSpPr>
          <p:cNvPr id="20" name="文本框 19">
            <a:extLst>
              <a:ext uri="{FF2B5EF4-FFF2-40B4-BE49-F238E27FC236}">
                <a16:creationId xmlns:a16="http://schemas.microsoft.com/office/drawing/2014/main" id="{33D25048-50BB-4ADC-971C-014E479E9774}"/>
              </a:ext>
            </a:extLst>
          </p:cNvPr>
          <p:cNvSpPr txBox="1"/>
          <p:nvPr/>
        </p:nvSpPr>
        <p:spPr>
          <a:xfrm>
            <a:off x="7315068" y="4029463"/>
            <a:ext cx="1022760" cy="1015663"/>
          </a:xfrm>
          <a:prstGeom prst="rect">
            <a:avLst/>
          </a:prstGeom>
          <a:noFill/>
        </p:spPr>
        <p:txBody>
          <a:bodyPr wrap="square" rtlCol="0">
            <a:spAutoFit/>
          </a:bodyPr>
          <a:lstStyle/>
          <a:p>
            <a:r>
              <a:rPr lang="en-US" altLang="zh-CN" sz="6000" dirty="0">
                <a:solidFill>
                  <a:srgbClr val="AD6126"/>
                </a:solidFill>
                <a:latin typeface="幼圆" panose="02010509060101010101" pitchFamily="49" charset="-122"/>
                <a:ea typeface="幼圆" panose="02010509060101010101" pitchFamily="49" charset="-122"/>
              </a:rPr>
              <a:t>05</a:t>
            </a:r>
            <a:endParaRPr lang="zh-CN" altLang="en-US" sz="6000" dirty="0">
              <a:solidFill>
                <a:srgbClr val="AD6126"/>
              </a:solidFill>
              <a:latin typeface="幼圆" panose="02010509060101010101" pitchFamily="49" charset="-122"/>
              <a:ea typeface="幼圆" panose="02010509060101010101" pitchFamily="49" charset="-122"/>
            </a:endParaRPr>
          </a:p>
        </p:txBody>
      </p:sp>
      <p:cxnSp>
        <p:nvCxnSpPr>
          <p:cNvPr id="21" name="直接连接符 20">
            <a:extLst>
              <a:ext uri="{FF2B5EF4-FFF2-40B4-BE49-F238E27FC236}">
                <a16:creationId xmlns:a16="http://schemas.microsoft.com/office/drawing/2014/main" id="{56FF323D-B65B-40C8-86BF-C5F2C1CA637C}"/>
              </a:ext>
            </a:extLst>
          </p:cNvPr>
          <p:cNvCxnSpPr/>
          <p:nvPr/>
        </p:nvCxnSpPr>
        <p:spPr>
          <a:xfrm flipH="1">
            <a:off x="7594197" y="5449288"/>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23" name="文本框 22">
            <a:hlinkClick r:id="rId7" action="ppaction://hlinksldjump"/>
            <a:extLst>
              <a:ext uri="{FF2B5EF4-FFF2-40B4-BE49-F238E27FC236}">
                <a16:creationId xmlns:a16="http://schemas.microsoft.com/office/drawing/2014/main" id="{D5BAC5B7-7AB1-49C6-8D1C-0A7800154C79}"/>
              </a:ext>
            </a:extLst>
          </p:cNvPr>
          <p:cNvSpPr txBox="1"/>
          <p:nvPr/>
        </p:nvSpPr>
        <p:spPr>
          <a:xfrm>
            <a:off x="8499057" y="5249208"/>
            <a:ext cx="1723549"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访问控制技术</a:t>
            </a:r>
          </a:p>
        </p:txBody>
      </p:sp>
      <p:sp>
        <p:nvSpPr>
          <p:cNvPr id="24" name="文本框 23">
            <a:extLst>
              <a:ext uri="{FF2B5EF4-FFF2-40B4-BE49-F238E27FC236}">
                <a16:creationId xmlns:a16="http://schemas.microsoft.com/office/drawing/2014/main" id="{A0234004-F0BF-48FB-BF4F-8DA98F50C35E}"/>
              </a:ext>
            </a:extLst>
          </p:cNvPr>
          <p:cNvSpPr txBox="1"/>
          <p:nvPr/>
        </p:nvSpPr>
        <p:spPr>
          <a:xfrm>
            <a:off x="7322328" y="5009180"/>
            <a:ext cx="1022760" cy="1015663"/>
          </a:xfrm>
          <a:prstGeom prst="rect">
            <a:avLst/>
          </a:prstGeom>
          <a:noFill/>
        </p:spPr>
        <p:txBody>
          <a:bodyPr wrap="square" rtlCol="0">
            <a:spAutoFit/>
          </a:bodyPr>
          <a:lstStyle/>
          <a:p>
            <a:r>
              <a:rPr lang="en-US" altLang="zh-CN" sz="6000" dirty="0">
                <a:solidFill>
                  <a:srgbClr val="AD6126"/>
                </a:solidFill>
                <a:latin typeface="幼圆" panose="02010509060101010101" pitchFamily="49" charset="-122"/>
                <a:ea typeface="幼圆" panose="02010509060101010101" pitchFamily="49" charset="-122"/>
              </a:rPr>
              <a:t>06</a:t>
            </a:r>
            <a:endParaRPr lang="zh-CN" altLang="en-US" sz="6000" dirty="0">
              <a:solidFill>
                <a:srgbClr val="AD6126"/>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6662192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863688"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665584" y="3972975"/>
            <a:ext cx="3877985" cy="830997"/>
          </a:xfrm>
          <a:prstGeom prst="rect">
            <a:avLst/>
          </a:prstGeom>
        </p:spPr>
        <p:txBody>
          <a:bodyPr wrap="none">
            <a:spAutoFit/>
          </a:bodyPr>
          <a:lstStyle/>
          <a:p>
            <a:r>
              <a:rPr lang="zh-CN" altLang="zh-CN" sz="4800" b="1" dirty="0"/>
              <a:t>访问控制技术</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3176322"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06</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76346532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09331" y="1406559"/>
            <a:ext cx="8773337" cy="323801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3.6.1 </a:t>
            </a:r>
            <a:r>
              <a:rPr lang="zh-CN" altLang="zh-CN" b="1" dirty="0"/>
              <a:t>访问控制模型简介</a:t>
            </a:r>
          </a:p>
          <a:p>
            <a:pPr indent="457200" latinLnBrk="1"/>
            <a:r>
              <a:rPr lang="zh-CN" altLang="zh-CN" dirty="0"/>
              <a:t>一般的安全模型都可以用一种称为格的数学表达式来表示。格是一种定义在集合</a:t>
            </a:r>
            <a:r>
              <a:rPr lang="en-US" altLang="zh-CN" dirty="0"/>
              <a:t>SC</a:t>
            </a:r>
            <a:r>
              <a:rPr lang="zh-CN" altLang="zh-CN" dirty="0"/>
              <a:t>上的偏序关系﹐并且满足</a:t>
            </a:r>
            <a:r>
              <a:rPr lang="en-US" altLang="zh-CN" dirty="0"/>
              <a:t>SC</a:t>
            </a:r>
            <a:r>
              <a:rPr lang="zh-CN" altLang="zh-CN" dirty="0"/>
              <a:t>中任意两个元素都有最大下界和最小上界的条件。在一种多级安全策略模型中，</a:t>
            </a:r>
            <a:r>
              <a:rPr lang="en-US" altLang="zh-CN" dirty="0"/>
              <a:t>SC</a:t>
            </a:r>
            <a:r>
              <a:rPr lang="zh-CN" altLang="zh-CN" dirty="0"/>
              <a:t>表示有限的安全类集合，其中每个安全类可用一个两元组（</a:t>
            </a:r>
            <a:r>
              <a:rPr lang="en-US" altLang="zh-CN" dirty="0"/>
              <a:t>A</a:t>
            </a:r>
            <a:r>
              <a:rPr lang="zh-CN" altLang="zh-CN" dirty="0"/>
              <a:t>，</a:t>
            </a:r>
            <a:r>
              <a:rPr lang="en-US" altLang="zh-CN" dirty="0"/>
              <a:t>C</a:t>
            </a:r>
            <a:r>
              <a:rPr lang="zh-CN" altLang="zh-CN" dirty="0"/>
              <a:t>）来表示，</a:t>
            </a:r>
            <a:r>
              <a:rPr lang="en-US" altLang="zh-CN" dirty="0"/>
              <a:t>A</a:t>
            </a:r>
            <a:r>
              <a:rPr lang="zh-CN" altLang="zh-CN" dirty="0"/>
              <a:t>表示权力级别，</a:t>
            </a:r>
            <a:r>
              <a:rPr lang="en-US" altLang="zh-CN" dirty="0"/>
              <a:t>C</a:t>
            </a:r>
            <a:r>
              <a:rPr lang="zh-CN" altLang="zh-CN" dirty="0"/>
              <a:t>表示类别集合。权力级别共分成</a:t>
            </a:r>
            <a:r>
              <a:rPr lang="en-US" altLang="zh-CN" dirty="0"/>
              <a:t>4</a:t>
            </a:r>
            <a:r>
              <a:rPr lang="zh-CN" altLang="zh-CN" dirty="0"/>
              <a:t>级：</a:t>
            </a:r>
            <a:r>
              <a:rPr lang="en-US" altLang="zh-CN" dirty="0"/>
              <a:t>0</a:t>
            </a:r>
            <a:r>
              <a:rPr lang="zh-CN" altLang="zh-CN" dirty="0"/>
              <a:t>级：普通级（</a:t>
            </a:r>
            <a:r>
              <a:rPr lang="en-US" altLang="zh-CN" dirty="0" err="1"/>
              <a:t>Unclassificd</a:t>
            </a:r>
            <a:r>
              <a:rPr lang="zh-CN" altLang="zh-CN" dirty="0"/>
              <a:t>）；</a:t>
            </a:r>
            <a:r>
              <a:rPr lang="en-US" altLang="zh-CN" dirty="0"/>
              <a:t>1</a:t>
            </a:r>
            <a:r>
              <a:rPr lang="zh-CN" altLang="zh-CN" dirty="0"/>
              <a:t>级：秘密级；</a:t>
            </a:r>
            <a:r>
              <a:rPr lang="en-US" altLang="zh-CN" dirty="0"/>
              <a:t>2</a:t>
            </a:r>
            <a:r>
              <a:rPr lang="zh-CN" altLang="zh-CN" dirty="0"/>
              <a:t>级：机密级；</a:t>
            </a:r>
            <a:r>
              <a:rPr lang="en-US" altLang="zh-CN" dirty="0"/>
              <a:t>3</a:t>
            </a:r>
            <a:r>
              <a:rPr lang="zh-CN" altLang="zh-CN" dirty="0"/>
              <a:t>级：绝密级。</a:t>
            </a:r>
          </a:p>
        </p:txBody>
      </p:sp>
    </p:spTree>
    <p:extLst>
      <p:ext uri="{BB962C8B-B14F-4D97-AF65-F5344CB8AC3E}">
        <p14:creationId xmlns:p14="http://schemas.microsoft.com/office/powerpoint/2010/main" val="86407039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825444" y="549275"/>
            <a:ext cx="8773337"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3.6.2 </a:t>
            </a:r>
            <a:r>
              <a:rPr lang="zh-CN" altLang="zh-CN" b="1" dirty="0"/>
              <a:t>信息流模型</a:t>
            </a:r>
          </a:p>
          <a:p>
            <a:pPr indent="457200" latinLnBrk="1"/>
            <a:r>
              <a:rPr lang="zh-CN" altLang="zh-CN" dirty="0"/>
              <a:t>访问控制模型描述了主体对客体访问权的安全策略﹐主要应用于文件、进程之类的“大”客体。而信息流模型描述了客体之间信息传递的安全策略，直接应用于程序变量之类的</a:t>
            </a:r>
            <a:r>
              <a:rPr lang="en-US" altLang="zh-CN" dirty="0"/>
              <a:t>“</a:t>
            </a:r>
            <a:r>
              <a:rPr lang="zh-CN" altLang="zh-CN" dirty="0"/>
              <a:t>小</a:t>
            </a:r>
            <a:r>
              <a:rPr lang="en-US" altLang="zh-CN" dirty="0"/>
              <a:t>”</a:t>
            </a:r>
            <a:r>
              <a:rPr lang="zh-CN" altLang="zh-CN" dirty="0"/>
              <a:t>客体，可以精确地描述程序中的隐通道，它比访问控制模型的精确度高。</a:t>
            </a:r>
          </a:p>
          <a:p>
            <a:pPr indent="457200" latinLnBrk="1"/>
            <a:r>
              <a:rPr lang="zh-CN" altLang="zh-CN" dirty="0"/>
              <a:t>信息流模型也是基于格模型，为信息流引入一组安全类集合，定义了安全信息流通过程序时的检验和确认机制。一个信息流模型由</a:t>
            </a:r>
            <a:r>
              <a:rPr lang="en-US" altLang="zh-CN" dirty="0"/>
              <a:t>5</a:t>
            </a:r>
            <a:r>
              <a:rPr lang="zh-CN" altLang="zh-CN" dirty="0"/>
              <a:t>部分组成。</a:t>
            </a:r>
          </a:p>
          <a:p>
            <a:pPr indent="457200" latinLnBrk="1"/>
            <a:r>
              <a:rPr lang="zh-CN" altLang="zh-CN" dirty="0"/>
              <a:t>（</a:t>
            </a:r>
            <a:r>
              <a:rPr lang="en-US" altLang="zh-CN" dirty="0"/>
              <a:t>1</a:t>
            </a:r>
            <a:r>
              <a:rPr lang="zh-CN" altLang="zh-CN" dirty="0"/>
              <a:t>）客体集合</a:t>
            </a:r>
            <a:endParaRPr lang="en-US" altLang="zh-CN" dirty="0"/>
          </a:p>
          <a:p>
            <a:pPr indent="457200" latinLnBrk="1"/>
            <a:r>
              <a:rPr lang="zh-CN" altLang="zh-CN" dirty="0"/>
              <a:t>（</a:t>
            </a:r>
            <a:r>
              <a:rPr lang="en-US" altLang="zh-CN" dirty="0"/>
              <a:t>2</a:t>
            </a:r>
            <a:r>
              <a:rPr lang="zh-CN" altLang="zh-CN" dirty="0"/>
              <a:t>）进程集合</a:t>
            </a:r>
          </a:p>
          <a:p>
            <a:pPr indent="457200" latinLnBrk="1"/>
            <a:r>
              <a:rPr lang="zh-CN" altLang="zh-CN" dirty="0"/>
              <a:t>（</a:t>
            </a:r>
            <a:r>
              <a:rPr lang="en-US" altLang="zh-CN" dirty="0"/>
              <a:t>3</a:t>
            </a:r>
            <a:r>
              <a:rPr lang="zh-CN" altLang="zh-CN" dirty="0"/>
              <a:t>）安全类集合</a:t>
            </a:r>
          </a:p>
          <a:p>
            <a:pPr indent="457200" latinLnBrk="1"/>
            <a:r>
              <a:rPr lang="zh-CN" altLang="zh-CN" dirty="0"/>
              <a:t>（</a:t>
            </a:r>
            <a:r>
              <a:rPr lang="en-US" altLang="zh-CN" dirty="0"/>
              <a:t>4</a:t>
            </a:r>
            <a:r>
              <a:rPr lang="zh-CN" altLang="zh-CN" dirty="0"/>
              <a:t>）一个辅助交互的类复合操作符</a:t>
            </a:r>
          </a:p>
          <a:p>
            <a:pPr indent="457200" latinLnBrk="1"/>
            <a:r>
              <a:rPr lang="zh-CN" altLang="zh-CN" dirty="0"/>
              <a:t>（</a:t>
            </a:r>
            <a:r>
              <a:rPr lang="en-US" altLang="zh-CN" dirty="0"/>
              <a:t>5</a:t>
            </a:r>
            <a:r>
              <a:rPr lang="zh-CN" altLang="zh-CN" dirty="0"/>
              <a:t>）一个流关系</a:t>
            </a:r>
          </a:p>
        </p:txBody>
      </p:sp>
    </p:spTree>
    <p:extLst>
      <p:ext uri="{BB962C8B-B14F-4D97-AF65-F5344CB8AC3E}">
        <p14:creationId xmlns:p14="http://schemas.microsoft.com/office/powerpoint/2010/main" val="245491678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831274" y="825987"/>
            <a:ext cx="8698431" cy="4703956"/>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3.6.3 </a:t>
            </a:r>
            <a:r>
              <a:rPr lang="zh-CN" altLang="zh-CN" b="1" dirty="0"/>
              <a:t>信息完整性模型</a:t>
            </a:r>
          </a:p>
          <a:p>
            <a:pPr indent="457200" latinLnBrk="1"/>
            <a:r>
              <a:rPr lang="zh-CN" altLang="zh-CN" dirty="0"/>
              <a:t>信息完整性是信息安全的重要组成部分﹐以防止信息在处理和传输过程中被篡改或破坏。信息完整性模型主要面向商业应用，而访问控制模型和信息流模型侧重于军事领域，它们在描述方法上有很大的不同。</a:t>
            </a:r>
          </a:p>
          <a:p>
            <a:pPr indent="457200" latinLnBrk="1"/>
            <a:r>
              <a:rPr lang="zh-CN" altLang="zh-CN" dirty="0"/>
              <a:t>信息完整性模型是用于描述信息完整性的形式化模型，主要适用于商业计算机安全环境。信息完整性模型主要有</a:t>
            </a:r>
            <a:r>
              <a:rPr lang="en-US" altLang="zh-CN" dirty="0"/>
              <a:t>Biba</a:t>
            </a:r>
            <a:r>
              <a:rPr lang="zh-CN" altLang="zh-CN" dirty="0"/>
              <a:t>模型、</a:t>
            </a:r>
            <a:r>
              <a:rPr lang="en-US" altLang="zh-CN" dirty="0"/>
              <a:t>Clark-Wilson</a:t>
            </a:r>
            <a:r>
              <a:rPr lang="zh-CN" altLang="zh-CN" dirty="0"/>
              <a:t>模型等，其中</a:t>
            </a:r>
            <a:r>
              <a:rPr lang="en-US" altLang="zh-CN" dirty="0"/>
              <a:t>Biba</a:t>
            </a:r>
            <a:r>
              <a:rPr lang="zh-CN" altLang="zh-CN" dirty="0"/>
              <a:t>模型由于应用过于复杂，没有得到实际的应用。</a:t>
            </a:r>
            <a:r>
              <a:rPr lang="en-US" altLang="zh-CN" dirty="0"/>
              <a:t>Clark-Wilson</a:t>
            </a:r>
            <a:r>
              <a:rPr lang="zh-CN" altLang="zh-CN" dirty="0"/>
              <a:t>模型侧重于商业领域，能够在面向对象系统中应用，具有较大的灵活性。</a:t>
            </a:r>
          </a:p>
          <a:p>
            <a:pPr indent="457200" latinLnBrk="1"/>
            <a:r>
              <a:rPr lang="en-US" altLang="zh-CN" dirty="0"/>
              <a:t>Clark-Wilson</a:t>
            </a:r>
            <a:r>
              <a:rPr lang="zh-CN" altLang="zh-CN" dirty="0"/>
              <a:t>模型采用了两个基本方法来保证信息的安全，一个是合式交易方法﹔另一个是职责分离方法。</a:t>
            </a:r>
          </a:p>
        </p:txBody>
      </p:sp>
    </p:spTree>
    <p:extLst>
      <p:ext uri="{BB962C8B-B14F-4D97-AF65-F5344CB8AC3E}">
        <p14:creationId xmlns:p14="http://schemas.microsoft.com/office/powerpoint/2010/main" val="11399117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77465" y="1245444"/>
            <a:ext cx="8929008"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3.6.4 </a:t>
            </a:r>
            <a:r>
              <a:rPr lang="zh-CN" altLang="zh-CN" b="1" dirty="0"/>
              <a:t>基于角色的访问控制模型</a:t>
            </a:r>
          </a:p>
          <a:p>
            <a:pPr indent="457200" latinLnBrk="1"/>
            <a:r>
              <a:rPr lang="zh-CN" altLang="zh-CN" dirty="0"/>
              <a:t>基于角色的访问控制（</a:t>
            </a:r>
            <a:r>
              <a:rPr lang="en-US" altLang="zh-CN" dirty="0"/>
              <a:t>Role Based Access Control</a:t>
            </a:r>
            <a:r>
              <a:rPr lang="zh-CN" altLang="zh-CN" dirty="0"/>
              <a:t>，</a:t>
            </a:r>
            <a:r>
              <a:rPr lang="en-US" altLang="zh-CN" dirty="0"/>
              <a:t>RBAC</a:t>
            </a:r>
            <a:r>
              <a:rPr lang="zh-CN" altLang="zh-CN" dirty="0"/>
              <a:t>）模型是一种访问控制技术，目的是简化授权管理的复杂性，降低管理开销，为管理员提供一个实现复杂安全策略的良好环境。</a:t>
            </a:r>
          </a:p>
          <a:p>
            <a:pPr indent="457200" latinLnBrk="1"/>
            <a:r>
              <a:rPr lang="en-US" altLang="zh-CN" dirty="0"/>
              <a:t>RBAC</a:t>
            </a:r>
            <a:r>
              <a:rPr lang="zh-CN" altLang="zh-CN" dirty="0"/>
              <a:t>的基本思想是：给用户所授予的访问权限是由用户在一个组织中担任的角色确定的。例如，在一个银行中，角色可以有出纳员、会计师、信贷员等，他们的职能不同，所拥有的访问权限也各不相同。</a:t>
            </a:r>
            <a:r>
              <a:rPr lang="en-US" altLang="zh-CN" dirty="0"/>
              <a:t>RBAC</a:t>
            </a:r>
            <a:r>
              <a:rPr lang="zh-CN" altLang="zh-CN" dirty="0"/>
              <a:t>将根据用户在一个组织中所担任的角色来授予相应的访问权限，但用户不能自主地将访问权限转授他人。这一点是</a:t>
            </a:r>
            <a:r>
              <a:rPr lang="en-US" altLang="zh-CN" dirty="0"/>
              <a:t>RBAC</a:t>
            </a:r>
            <a:r>
              <a:rPr lang="zh-CN" altLang="zh-CN" dirty="0"/>
              <a:t>模型与其他自主访问控制模型最根本的区别。</a:t>
            </a:r>
          </a:p>
        </p:txBody>
      </p:sp>
    </p:spTree>
    <p:extLst>
      <p:ext uri="{BB962C8B-B14F-4D97-AF65-F5344CB8AC3E}">
        <p14:creationId xmlns:p14="http://schemas.microsoft.com/office/powerpoint/2010/main" val="75183017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806517" y="592302"/>
            <a:ext cx="8929008"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3.6.5 </a:t>
            </a:r>
            <a:r>
              <a:rPr lang="zh-CN" altLang="zh-CN" b="1" dirty="0"/>
              <a:t>基于域的访问控制技术</a:t>
            </a:r>
          </a:p>
          <a:p>
            <a:pPr indent="457200" latinLnBrk="1"/>
            <a:r>
              <a:rPr lang="zh-CN" altLang="zh-CN" dirty="0"/>
              <a:t>在部分局域网中，提供了基于域模型的安全机制和服务，所谓域就是一个基于</a:t>
            </a:r>
            <a:r>
              <a:rPr lang="en-US" altLang="zh-CN" dirty="0"/>
              <a:t>Windows</a:t>
            </a:r>
            <a:r>
              <a:rPr lang="zh-CN" altLang="zh-CN" dirty="0"/>
              <a:t>系统的网络进行安全管理的边界，每个域都有一个唯一的名字，并由一个域控制器对一个域的网络用户和资源进行管理和控制。域模型采用客户</a:t>
            </a:r>
            <a:r>
              <a:rPr lang="en-US" altLang="zh-CN" dirty="0"/>
              <a:t>/</a:t>
            </a:r>
            <a:r>
              <a:rPr lang="zh-CN" altLang="zh-CN" dirty="0"/>
              <a:t>服务器结构。</a:t>
            </a:r>
          </a:p>
        </p:txBody>
      </p:sp>
      <p:pic>
        <p:nvPicPr>
          <p:cNvPr id="2" name="图片 1">
            <a:extLst>
              <a:ext uri="{FF2B5EF4-FFF2-40B4-BE49-F238E27FC236}">
                <a16:creationId xmlns:a16="http://schemas.microsoft.com/office/drawing/2014/main" id="{EABAC8E6-01DA-45B8-855E-4937A361A2BB}"/>
              </a:ext>
            </a:extLst>
          </p:cNvPr>
          <p:cNvPicPr>
            <a:picLocks noChangeAspect="1"/>
          </p:cNvPicPr>
          <p:nvPr/>
        </p:nvPicPr>
        <p:blipFill>
          <a:blip r:embed="rId2"/>
          <a:stretch>
            <a:fillRect/>
          </a:stretch>
        </p:blipFill>
        <p:spPr>
          <a:xfrm>
            <a:off x="3625007" y="2938585"/>
            <a:ext cx="5292027" cy="3031457"/>
          </a:xfrm>
          <a:prstGeom prst="rect">
            <a:avLst/>
          </a:prstGeom>
        </p:spPr>
      </p:pic>
    </p:spTree>
    <p:extLst>
      <p:ext uri="{BB962C8B-B14F-4D97-AF65-F5344CB8AC3E}">
        <p14:creationId xmlns:p14="http://schemas.microsoft.com/office/powerpoint/2010/main" val="41877397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5388114" y="552622"/>
            <a:ext cx="1415772" cy="461665"/>
          </a:xfrm>
          <a:prstGeom prst="rect">
            <a:avLst/>
          </a:prstGeom>
          <a:noFill/>
        </p:spPr>
        <p:txBody>
          <a:bodyPr wrap="none" rtlCol="0">
            <a:spAutoFit/>
          </a:bodyPr>
          <a:lstStyle>
            <a:defPPr>
              <a:defRPr lang="zh-CN"/>
            </a:defPPr>
            <a:lvl1pPr>
              <a:defRPr sz="2400" b="1">
                <a:latin typeface="微软雅黑" panose="020B0503020204020204" pitchFamily="34" charset="-122"/>
                <a:ea typeface="微软雅黑" panose="020B0503020204020204" pitchFamily="34" charset="-122"/>
              </a:defRPr>
            </a:lvl1pPr>
          </a:lstStyle>
          <a:p>
            <a:r>
              <a:rPr lang="zh-CN" altLang="zh-CN" dirty="0"/>
              <a:t>课后作业</a:t>
            </a:r>
          </a:p>
        </p:txBody>
      </p:sp>
      <p:sp>
        <p:nvSpPr>
          <p:cNvPr id="12" name="文本框 23">
            <a:extLst>
              <a:ext uri="{FF2B5EF4-FFF2-40B4-BE49-F238E27FC236}">
                <a16:creationId xmlns:a16="http://schemas.microsoft.com/office/drawing/2014/main" id="{24C80903-3EF0-4951-B2D6-5BC5D53945C6}"/>
              </a:ext>
            </a:extLst>
          </p:cNvPr>
          <p:cNvSpPr txBox="1"/>
          <p:nvPr/>
        </p:nvSpPr>
        <p:spPr>
          <a:xfrm>
            <a:off x="1173947" y="549275"/>
            <a:ext cx="10184095"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zh-CN" altLang="zh-CN" dirty="0"/>
              <a:t>一、单选题：</a:t>
            </a:r>
          </a:p>
          <a:p>
            <a:pPr indent="457200" latinLnBrk="1"/>
            <a:r>
              <a:rPr lang="en-US" altLang="zh-CN" dirty="0"/>
              <a:t>1. </a:t>
            </a:r>
            <a:r>
              <a:rPr lang="zh-CN" altLang="zh-CN" dirty="0"/>
              <a:t>以下哪项不是常见的身份认证方法（）。</a:t>
            </a:r>
          </a:p>
          <a:p>
            <a:pPr indent="457200" latinLnBrk="1"/>
            <a:r>
              <a:rPr lang="en-US" altLang="zh-CN" dirty="0"/>
              <a:t>A</a:t>
            </a:r>
            <a:r>
              <a:rPr lang="zh-CN" altLang="zh-CN" dirty="0"/>
              <a:t>．基于生物特征</a:t>
            </a:r>
            <a:r>
              <a:rPr lang="en-US" altLang="zh-CN" dirty="0"/>
              <a:t>         B.</a:t>
            </a:r>
            <a:r>
              <a:rPr lang="zh-CN" altLang="zh-CN" dirty="0"/>
              <a:t>基于资源</a:t>
            </a:r>
            <a:r>
              <a:rPr lang="en-US" altLang="zh-CN" dirty="0"/>
              <a:t>        C.</a:t>
            </a:r>
            <a:r>
              <a:rPr lang="zh-CN" altLang="zh-CN" dirty="0"/>
              <a:t>基于信任物体 </a:t>
            </a:r>
            <a:r>
              <a:rPr lang="en-US" altLang="zh-CN" dirty="0"/>
              <a:t>     D.</a:t>
            </a:r>
            <a:r>
              <a:rPr lang="zh-CN" altLang="zh-CN" dirty="0"/>
              <a:t>基于信息秘密</a:t>
            </a:r>
          </a:p>
          <a:p>
            <a:pPr indent="457200" latinLnBrk="1"/>
            <a:r>
              <a:rPr lang="en-US" altLang="zh-CN" dirty="0"/>
              <a:t>2. </a:t>
            </a:r>
            <a:r>
              <a:rPr lang="zh-CN" altLang="zh-CN" dirty="0"/>
              <a:t>常见的动态口令包括（）。</a:t>
            </a:r>
          </a:p>
          <a:p>
            <a:pPr indent="457200" latinLnBrk="1"/>
            <a:r>
              <a:rPr lang="en-US" altLang="zh-CN" dirty="0"/>
              <a:t>A</a:t>
            </a:r>
            <a:r>
              <a:rPr lang="zh-CN" altLang="zh-CN" dirty="0"/>
              <a:t>．自己设置的口令  </a:t>
            </a:r>
            <a:r>
              <a:rPr lang="en-US" altLang="zh-CN" dirty="0"/>
              <a:t>   B.</a:t>
            </a:r>
            <a:r>
              <a:rPr lang="zh-CN" altLang="zh-CN" dirty="0"/>
              <a:t>人脸识别</a:t>
            </a:r>
            <a:r>
              <a:rPr lang="en-US" altLang="zh-CN" dirty="0"/>
              <a:t>         C.</a:t>
            </a:r>
            <a:r>
              <a:rPr lang="zh-CN" altLang="zh-CN" dirty="0"/>
              <a:t>短信密码 </a:t>
            </a:r>
            <a:r>
              <a:rPr lang="en-US" altLang="zh-CN" dirty="0"/>
              <a:t>            D.</a:t>
            </a:r>
            <a:r>
              <a:rPr lang="zh-CN" altLang="zh-CN" dirty="0"/>
              <a:t>指纹识别</a:t>
            </a:r>
          </a:p>
          <a:p>
            <a:pPr indent="457200" latinLnBrk="1"/>
            <a:r>
              <a:rPr lang="zh-CN" altLang="zh-CN" dirty="0"/>
              <a:t>二、多选题：</a:t>
            </a:r>
          </a:p>
          <a:p>
            <a:pPr lvl="0" indent="457200" latinLnBrk="1"/>
            <a:r>
              <a:rPr lang="en-US" altLang="zh-CN" dirty="0"/>
              <a:t>1. </a:t>
            </a:r>
            <a:r>
              <a:rPr lang="zh-CN" altLang="zh-CN" dirty="0"/>
              <a:t>数字签名技术从原理上可以分为（）。</a:t>
            </a:r>
          </a:p>
          <a:p>
            <a:pPr indent="457200" latinLnBrk="1"/>
            <a:r>
              <a:rPr lang="en-US" altLang="zh-CN" dirty="0"/>
              <a:t>A</a:t>
            </a:r>
            <a:r>
              <a:rPr lang="zh-CN" altLang="zh-CN" dirty="0"/>
              <a:t>．基于共享密钥 </a:t>
            </a:r>
            <a:r>
              <a:rPr lang="en-US" altLang="zh-CN" dirty="0"/>
              <a:t>      B.</a:t>
            </a:r>
            <a:r>
              <a:rPr lang="zh-CN" altLang="zh-CN" dirty="0"/>
              <a:t>对称密钥</a:t>
            </a:r>
            <a:r>
              <a:rPr lang="en-US" altLang="zh-CN" dirty="0"/>
              <a:t>           C.</a:t>
            </a:r>
            <a:r>
              <a:rPr lang="zh-CN" altLang="zh-CN" dirty="0"/>
              <a:t>非对称密钥 </a:t>
            </a:r>
            <a:r>
              <a:rPr lang="en-US" altLang="zh-CN" dirty="0"/>
              <a:t>         D.</a:t>
            </a:r>
            <a:r>
              <a:rPr lang="zh-CN" altLang="zh-CN" dirty="0"/>
              <a:t>基于公开密钥</a:t>
            </a:r>
          </a:p>
          <a:p>
            <a:pPr lvl="0" indent="457200" latinLnBrk="1"/>
            <a:r>
              <a:rPr lang="en-US" altLang="zh-CN" dirty="0"/>
              <a:t>2. </a:t>
            </a:r>
            <a:r>
              <a:rPr lang="zh-CN" altLang="zh-CN" dirty="0"/>
              <a:t>以下属于</a:t>
            </a:r>
            <a:r>
              <a:rPr lang="en-US" altLang="zh-CN" dirty="0"/>
              <a:t>PKI</a:t>
            </a:r>
            <a:r>
              <a:rPr lang="zh-CN" altLang="zh-CN" dirty="0"/>
              <a:t>的组成部分的有（）。</a:t>
            </a:r>
          </a:p>
          <a:p>
            <a:pPr lvl="0" indent="457200" latinLnBrk="1"/>
            <a:r>
              <a:rPr lang="en-US" altLang="zh-CN" dirty="0"/>
              <a:t>A</a:t>
            </a:r>
            <a:r>
              <a:rPr lang="zh-CN" altLang="zh-CN" dirty="0"/>
              <a:t>．认证机构（</a:t>
            </a:r>
            <a:r>
              <a:rPr lang="en-US" altLang="zh-CN" dirty="0"/>
              <a:t>CA</a:t>
            </a:r>
            <a:r>
              <a:rPr lang="zh-CN" altLang="zh-CN" dirty="0"/>
              <a:t>）   </a:t>
            </a:r>
            <a:r>
              <a:rPr lang="en-US" altLang="zh-CN" dirty="0"/>
              <a:t> B.</a:t>
            </a:r>
            <a:r>
              <a:rPr lang="zh-CN" altLang="zh-CN" dirty="0"/>
              <a:t>数字证书库</a:t>
            </a:r>
            <a:r>
              <a:rPr lang="en-US" altLang="zh-CN" dirty="0"/>
              <a:t>     C.</a:t>
            </a:r>
            <a:r>
              <a:rPr lang="zh-CN" altLang="zh-CN" dirty="0"/>
              <a:t>密钥备份及恢复系统  </a:t>
            </a:r>
            <a:r>
              <a:rPr lang="en-US" altLang="zh-CN" dirty="0"/>
              <a:t>   D.</a:t>
            </a:r>
            <a:r>
              <a:rPr lang="zh-CN" altLang="zh-CN" dirty="0"/>
              <a:t>证书作废系统</a:t>
            </a:r>
          </a:p>
          <a:p>
            <a:pPr lvl="0" indent="457200" latinLnBrk="1"/>
            <a:r>
              <a:rPr lang="en-US" altLang="zh-CN" dirty="0"/>
              <a:t>3.  Windows Server</a:t>
            </a:r>
            <a:r>
              <a:rPr lang="zh-CN" altLang="zh-CN" dirty="0"/>
              <a:t>服务器系统默认提供的共享权限包括（）。</a:t>
            </a:r>
          </a:p>
          <a:p>
            <a:pPr indent="457200" latinLnBrk="1"/>
            <a:r>
              <a:rPr lang="en-US" altLang="zh-CN" dirty="0"/>
              <a:t>A. </a:t>
            </a:r>
            <a:r>
              <a:rPr lang="zh-CN" altLang="zh-CN" dirty="0"/>
              <a:t>完全控制</a:t>
            </a:r>
            <a:r>
              <a:rPr lang="en-US" altLang="zh-CN" dirty="0"/>
              <a:t>            B.</a:t>
            </a:r>
            <a:r>
              <a:rPr lang="zh-CN" altLang="zh-CN" dirty="0"/>
              <a:t>更改</a:t>
            </a:r>
            <a:r>
              <a:rPr lang="en-US" altLang="zh-CN" dirty="0"/>
              <a:t>               C.</a:t>
            </a:r>
            <a:r>
              <a:rPr lang="zh-CN" altLang="zh-CN" dirty="0"/>
              <a:t>读取 </a:t>
            </a:r>
            <a:r>
              <a:rPr lang="en-US" altLang="zh-CN" dirty="0"/>
              <a:t>               D.</a:t>
            </a:r>
            <a:r>
              <a:rPr lang="zh-CN" altLang="zh-CN" dirty="0"/>
              <a:t>拒绝访问</a:t>
            </a:r>
          </a:p>
        </p:txBody>
      </p:sp>
    </p:spTree>
    <p:extLst>
      <p:ext uri="{BB962C8B-B14F-4D97-AF65-F5344CB8AC3E}">
        <p14:creationId xmlns:p14="http://schemas.microsoft.com/office/powerpoint/2010/main" val="143635691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5388114" y="610678"/>
            <a:ext cx="1415772" cy="461665"/>
          </a:xfrm>
          <a:prstGeom prst="rect">
            <a:avLst/>
          </a:prstGeom>
          <a:noFill/>
        </p:spPr>
        <p:txBody>
          <a:bodyPr wrap="none" rtlCol="0">
            <a:spAutoFit/>
          </a:bodyPr>
          <a:lstStyle>
            <a:defPPr>
              <a:defRPr lang="zh-CN"/>
            </a:defPPr>
            <a:lvl1pPr>
              <a:defRPr sz="2400" b="1">
                <a:latin typeface="微软雅黑" panose="020B0503020204020204" pitchFamily="34" charset="-122"/>
                <a:ea typeface="微软雅黑" panose="020B0503020204020204" pitchFamily="34" charset="-122"/>
              </a:defRPr>
            </a:lvl1pPr>
          </a:lstStyle>
          <a:p>
            <a:r>
              <a:rPr lang="zh-CN" altLang="zh-CN" dirty="0"/>
              <a:t>课后作业</a:t>
            </a:r>
          </a:p>
        </p:txBody>
      </p:sp>
      <p:sp>
        <p:nvSpPr>
          <p:cNvPr id="12" name="文本框 23">
            <a:extLst>
              <a:ext uri="{FF2B5EF4-FFF2-40B4-BE49-F238E27FC236}">
                <a16:creationId xmlns:a16="http://schemas.microsoft.com/office/drawing/2014/main" id="{24C80903-3EF0-4951-B2D6-5BC5D53945C6}"/>
              </a:ext>
            </a:extLst>
          </p:cNvPr>
          <p:cNvSpPr txBox="1"/>
          <p:nvPr/>
        </p:nvSpPr>
        <p:spPr>
          <a:xfrm>
            <a:off x="1903850" y="596164"/>
            <a:ext cx="9248133"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latinLnBrk="1"/>
            <a:r>
              <a:rPr lang="zh-CN" altLang="zh-CN" dirty="0"/>
              <a:t>三、简答题：</a:t>
            </a:r>
          </a:p>
          <a:p>
            <a:pPr lvl="0" latinLnBrk="1"/>
            <a:r>
              <a:rPr lang="en-US" altLang="zh-CN" dirty="0"/>
              <a:t>1. </a:t>
            </a:r>
            <a:r>
              <a:rPr lang="zh-CN" altLang="zh-CN" dirty="0"/>
              <a:t>简述数字签名的原理。</a:t>
            </a:r>
          </a:p>
          <a:p>
            <a:pPr lvl="0" latinLnBrk="1"/>
            <a:r>
              <a:rPr lang="en-US" altLang="zh-CN" dirty="0"/>
              <a:t>2. </a:t>
            </a:r>
            <a:r>
              <a:rPr lang="zh-CN" altLang="zh-CN" dirty="0"/>
              <a:t>简述数字证书的功能。</a:t>
            </a:r>
          </a:p>
          <a:p>
            <a:pPr latinLnBrk="1"/>
            <a:r>
              <a:rPr lang="en-US" altLang="zh-CN" dirty="0"/>
              <a:t>3. </a:t>
            </a:r>
            <a:r>
              <a:rPr lang="zh-CN" altLang="zh-CN" dirty="0"/>
              <a:t>简述</a:t>
            </a:r>
            <a:r>
              <a:rPr lang="en-US" altLang="zh-CN" dirty="0"/>
              <a:t>CA</a:t>
            </a:r>
            <a:r>
              <a:rPr lang="zh-CN" altLang="zh-CN" dirty="0"/>
              <a:t>的功能及组成。</a:t>
            </a:r>
          </a:p>
          <a:p>
            <a:pPr latinLnBrk="1"/>
            <a:r>
              <a:rPr lang="en-US" altLang="zh-CN" dirty="0"/>
              <a:t>4. </a:t>
            </a:r>
            <a:r>
              <a:rPr lang="zh-CN" altLang="zh-CN" dirty="0"/>
              <a:t>简述</a:t>
            </a:r>
            <a:r>
              <a:rPr lang="en-US" altLang="zh-CN" dirty="0"/>
              <a:t>PKI</a:t>
            </a:r>
            <a:r>
              <a:rPr lang="zh-CN" altLang="zh-CN" dirty="0"/>
              <a:t>的功能。</a:t>
            </a:r>
          </a:p>
          <a:p>
            <a:pPr latinLnBrk="1"/>
            <a:r>
              <a:rPr lang="en-US" altLang="zh-CN" dirty="0"/>
              <a:t>5. </a:t>
            </a:r>
            <a:r>
              <a:rPr lang="zh-CN" altLang="zh-CN" dirty="0"/>
              <a:t>简述</a:t>
            </a:r>
            <a:r>
              <a:rPr lang="en-US" altLang="zh-CN" dirty="0"/>
              <a:t>Windows Server</a:t>
            </a:r>
            <a:r>
              <a:rPr lang="zh-CN" altLang="zh-CN" dirty="0"/>
              <a:t>中对域的访问权限控制。</a:t>
            </a:r>
          </a:p>
          <a:p>
            <a:pPr latinLnBrk="1"/>
            <a:r>
              <a:rPr lang="zh-CN" altLang="zh-CN" dirty="0"/>
              <a:t>参考答案：</a:t>
            </a:r>
          </a:p>
          <a:p>
            <a:pPr latinLnBrk="1"/>
            <a:r>
              <a:rPr lang="zh-CN" altLang="zh-CN" dirty="0"/>
              <a:t>一、单选题</a:t>
            </a:r>
            <a:r>
              <a:rPr lang="en-US" altLang="zh-CN" dirty="0"/>
              <a:t>    1. B   2. C</a:t>
            </a:r>
            <a:endParaRPr lang="zh-CN" altLang="zh-CN" dirty="0"/>
          </a:p>
          <a:p>
            <a:pPr latinLnBrk="1"/>
            <a:r>
              <a:rPr lang="zh-CN" altLang="zh-CN" dirty="0"/>
              <a:t>二、多选题 </a:t>
            </a:r>
            <a:r>
              <a:rPr lang="en-US" altLang="zh-CN" dirty="0"/>
              <a:t>   1. AD   2. ABCD   3. ABCD</a:t>
            </a:r>
            <a:endParaRPr lang="zh-CN" altLang="zh-CN" dirty="0"/>
          </a:p>
          <a:p>
            <a:pPr latinLnBrk="1"/>
            <a:r>
              <a:rPr lang="zh-CN" altLang="zh-CN" dirty="0"/>
              <a:t>三、简答题 </a:t>
            </a:r>
            <a:r>
              <a:rPr lang="en-US" altLang="zh-CN" dirty="0"/>
              <a:t>   1. </a:t>
            </a:r>
            <a:r>
              <a:rPr lang="zh-CN" altLang="zh-CN" dirty="0"/>
              <a:t>参考</a:t>
            </a:r>
            <a:r>
              <a:rPr lang="en-US" altLang="zh-CN" dirty="0"/>
              <a:t>3.3.2</a:t>
            </a:r>
            <a:r>
              <a:rPr lang="zh-CN" altLang="zh-CN" dirty="0"/>
              <a:t>的内容  </a:t>
            </a:r>
            <a:r>
              <a:rPr lang="en-US" altLang="zh-CN" dirty="0"/>
              <a:t>             2. </a:t>
            </a:r>
            <a:r>
              <a:rPr lang="zh-CN" altLang="zh-CN" dirty="0"/>
              <a:t>参考</a:t>
            </a:r>
            <a:r>
              <a:rPr lang="en-US" altLang="zh-CN" dirty="0"/>
              <a:t>3.4.1</a:t>
            </a:r>
            <a:r>
              <a:rPr lang="zh-CN" altLang="zh-CN" dirty="0"/>
              <a:t>的内容   </a:t>
            </a:r>
          </a:p>
          <a:p>
            <a:pPr latinLnBrk="1"/>
            <a:r>
              <a:rPr lang="en-US" altLang="zh-CN" dirty="0"/>
              <a:t>                     3. </a:t>
            </a:r>
            <a:r>
              <a:rPr lang="zh-CN" altLang="zh-CN" dirty="0"/>
              <a:t>参考</a:t>
            </a:r>
            <a:r>
              <a:rPr lang="en-US" altLang="zh-CN" dirty="0"/>
              <a:t>3.4.2</a:t>
            </a:r>
            <a:r>
              <a:rPr lang="zh-CN" altLang="zh-CN" dirty="0"/>
              <a:t>及</a:t>
            </a:r>
            <a:r>
              <a:rPr lang="en-US" altLang="zh-CN" dirty="0"/>
              <a:t>3.4.3</a:t>
            </a:r>
            <a:r>
              <a:rPr lang="zh-CN" altLang="zh-CN" dirty="0"/>
              <a:t>的内容 </a:t>
            </a:r>
            <a:r>
              <a:rPr lang="en-US" altLang="zh-CN" dirty="0"/>
              <a:t>   4. </a:t>
            </a:r>
            <a:r>
              <a:rPr lang="zh-CN" altLang="zh-CN" dirty="0"/>
              <a:t>参考</a:t>
            </a:r>
            <a:r>
              <a:rPr lang="en-US" altLang="zh-CN" dirty="0"/>
              <a:t>3.5.1</a:t>
            </a:r>
            <a:r>
              <a:rPr lang="zh-CN" altLang="zh-CN" dirty="0"/>
              <a:t>的内容 </a:t>
            </a:r>
            <a:r>
              <a:rPr lang="en-US" altLang="zh-CN" dirty="0"/>
              <a:t>  </a:t>
            </a:r>
            <a:endParaRPr lang="zh-CN" altLang="zh-CN" dirty="0"/>
          </a:p>
          <a:p>
            <a:pPr latinLnBrk="1"/>
            <a:r>
              <a:rPr lang="en-US" altLang="zh-CN" dirty="0"/>
              <a:t>                     5. </a:t>
            </a:r>
            <a:r>
              <a:rPr lang="zh-CN" altLang="zh-CN" dirty="0"/>
              <a:t>参考</a:t>
            </a:r>
            <a:r>
              <a:rPr lang="en-US" altLang="zh-CN" dirty="0"/>
              <a:t>3.6.5</a:t>
            </a:r>
            <a:r>
              <a:rPr lang="zh-CN" altLang="zh-CN" dirty="0"/>
              <a:t>的内容。</a:t>
            </a:r>
          </a:p>
        </p:txBody>
      </p:sp>
    </p:spTree>
    <p:extLst>
      <p:ext uri="{BB962C8B-B14F-4D97-AF65-F5344CB8AC3E}">
        <p14:creationId xmlns:p14="http://schemas.microsoft.com/office/powerpoint/2010/main" val="157391438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dirty="0">
                  <a:solidFill>
                    <a:schemeClr val="bg1"/>
                  </a:solidFill>
                  <a:latin typeface="站酷小薇LOGO体" panose="02010600010101010101" pitchFamily="2" charset="-122"/>
                  <a:ea typeface="站酷小薇LOGO体" panose="02010600010101010101" pitchFamily="2" charset="-122"/>
                </a:rPr>
                <a:t>致  </a:t>
              </a:r>
              <a:endParaRPr lang="en-US" altLang="zh-CN" sz="4000" dirty="0">
                <a:solidFill>
                  <a:schemeClr val="bg1"/>
                </a:solidFill>
                <a:latin typeface="站酷小薇LOGO体" panose="02010600010101010101" pitchFamily="2" charset="-122"/>
                <a:ea typeface="站酷小薇LOGO体" panose="02010600010101010101" pitchFamily="2" charset="-122"/>
              </a:endParaRPr>
            </a:p>
            <a:p>
              <a:endParaRPr lang="en-US" altLang="zh-CN" sz="4000" dirty="0">
                <a:solidFill>
                  <a:schemeClr val="bg1"/>
                </a:solidFill>
                <a:latin typeface="站酷小薇LOGO体" panose="02010600010101010101" pitchFamily="2" charset="-122"/>
                <a:ea typeface="站酷小薇LOGO体" panose="02010600010101010101" pitchFamily="2" charset="-122"/>
              </a:endParaRPr>
            </a:p>
            <a:p>
              <a:r>
                <a:rPr lang="zh-CN" altLang="en-US" sz="4000" dirty="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32666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186612" y="3972975"/>
            <a:ext cx="5109091" cy="830997"/>
          </a:xfrm>
          <a:prstGeom prst="rect">
            <a:avLst/>
          </a:prstGeom>
        </p:spPr>
        <p:txBody>
          <a:bodyPr wrap="none">
            <a:spAutoFit/>
          </a:bodyPr>
          <a:lstStyle/>
          <a:p>
            <a:r>
              <a:rPr lang="zh-CN" altLang="zh-CN" sz="4800" b="1" dirty="0"/>
              <a:t>身份认证技术简介</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263929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01</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22423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709873"/>
            <a:ext cx="9489890"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3.1.1 </a:t>
            </a:r>
            <a:r>
              <a:rPr lang="zh-CN" altLang="zh-CN" b="1" dirty="0"/>
              <a:t>身份认证技术概述</a:t>
            </a:r>
          </a:p>
          <a:p>
            <a:pPr indent="457200" latinLnBrk="1"/>
            <a:r>
              <a:rPr lang="zh-CN" altLang="zh-CN" dirty="0"/>
              <a:t>身份认证技术是在计算机网络中确认操作者身份的过程而产生的有效解决方法。计算机网络世界中一切信息包括用户的身份信息都是用一组特定的数据来表示的，计算机只能识别用户的数字身份，所有对用户的授权也是针对用户数字身份的授权。如何保证以数字身份进行操作的操作者就是这个数字身份合法拥有者，也就是说保证操作者的物理身份与数字身份相对应，身份认证技术就是为了解决这个问题，作为防护网络资产的第一道关口，身份认证有着举足轻重的作用。</a:t>
            </a:r>
          </a:p>
          <a:p>
            <a:pPr indent="457200" latinLnBrk="1"/>
            <a:r>
              <a:rPr lang="zh-CN" altLang="zh-CN" dirty="0"/>
              <a:t>信息系统中的一切活动都是由访问行为所引起的。为了系统的安全，需要对访问进行管制约束。访问涉及两个方面：主体（通常指用户）和客体（也称资源﹐即数据）。身份认证是指对于主体合法性的认证；访问控制是指对于主体的访问行为进行授权的过程。</a:t>
            </a:r>
          </a:p>
        </p:txBody>
      </p:sp>
    </p:spTree>
    <p:extLst>
      <p:ext uri="{BB962C8B-B14F-4D97-AF65-F5344CB8AC3E}">
        <p14:creationId xmlns:p14="http://schemas.microsoft.com/office/powerpoint/2010/main" val="23323439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36218" y="1406559"/>
            <a:ext cx="8919563" cy="32696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3.1.2 </a:t>
            </a:r>
            <a:r>
              <a:rPr lang="zh-CN" altLang="zh-CN" b="1" dirty="0"/>
              <a:t>常见的身份认证方法</a:t>
            </a:r>
          </a:p>
          <a:p>
            <a:pPr indent="457200" latinLnBrk="1"/>
            <a:r>
              <a:rPr lang="zh-CN" altLang="zh-CN" dirty="0"/>
              <a:t>在现实生活中，最常用的身份认证方法主要有三个大类：</a:t>
            </a:r>
          </a:p>
          <a:p>
            <a:pPr indent="457200" latinLnBrk="1"/>
            <a:r>
              <a:rPr lang="en-US" altLang="zh-CN" b="1" dirty="0"/>
              <a:t>1. </a:t>
            </a:r>
            <a:r>
              <a:rPr lang="zh-CN" altLang="zh-CN" b="1" dirty="0"/>
              <a:t>基于生物特征</a:t>
            </a:r>
          </a:p>
          <a:p>
            <a:pPr indent="457200" latinLnBrk="1"/>
            <a:r>
              <a:rPr lang="zh-CN" altLang="zh-CN" dirty="0"/>
              <a:t>基于生物特征的认证方法在近几年非常流行。包括了指纹认证、虹膜认证、面部特征以及声音特征的认证。其他特征还包括笔迹、视网膜、</a:t>
            </a:r>
            <a:r>
              <a:rPr lang="en-US" altLang="zh-CN" dirty="0"/>
              <a:t>DNA</a:t>
            </a:r>
            <a:r>
              <a:rPr lang="zh-CN" altLang="zh-CN" dirty="0"/>
              <a:t>等。基于生物特征识别和其他身份识别技术各有优势，可以互补以提高身份认证的准确性，提高了信息的安全性。</a:t>
            </a:r>
          </a:p>
        </p:txBody>
      </p:sp>
    </p:spTree>
    <p:extLst>
      <p:ext uri="{BB962C8B-B14F-4D97-AF65-F5344CB8AC3E}">
        <p14:creationId xmlns:p14="http://schemas.microsoft.com/office/powerpoint/2010/main" val="6063552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549275"/>
            <a:ext cx="8919563"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2. </a:t>
            </a:r>
            <a:r>
              <a:rPr lang="zh-CN" altLang="zh-CN" b="1" dirty="0"/>
              <a:t>基于信任物体的身份认证</a:t>
            </a:r>
          </a:p>
          <a:p>
            <a:pPr indent="457200" latinLnBrk="1"/>
            <a:r>
              <a:rPr lang="zh-CN" altLang="zh-CN" dirty="0"/>
              <a:t>基于信任物体的身份认证首先需要确保信任物体和受信者的关系，物体也要被受信者妥善保存，因为系统通过信任物体完成认证并提供权限，而并不直接对受信者进行身份认证，所以一旦物体被非受信者获取，整个身份认证体系形同虚设。不过相对于生物特征，基于信任物体的身份认证更加灵活。另外信任物体的验证需要专业的设备和机构进行验证。</a:t>
            </a:r>
          </a:p>
          <a:p>
            <a:pPr indent="457200" latinLnBrk="1"/>
            <a:r>
              <a:rPr lang="zh-CN" altLang="zh-CN" dirty="0"/>
              <a:t>当前主要的信任物体包括信用卡、</a:t>
            </a:r>
            <a:r>
              <a:rPr lang="en-US" altLang="zh-CN" dirty="0"/>
              <a:t>IC</a:t>
            </a:r>
            <a:r>
              <a:rPr lang="zh-CN" altLang="zh-CN" dirty="0"/>
              <a:t>卡、印章、证件以及</a:t>
            </a:r>
            <a:r>
              <a:rPr lang="en-US" altLang="zh-CN" dirty="0"/>
              <a:t>USB Key</a:t>
            </a:r>
            <a:r>
              <a:rPr lang="zh-CN" altLang="zh-CN" dirty="0"/>
              <a:t>等。</a:t>
            </a:r>
            <a:endParaRPr lang="en-US" altLang="zh-CN" dirty="0"/>
          </a:p>
          <a:p>
            <a:pPr indent="457200" latinLnBrk="1"/>
            <a:r>
              <a:rPr lang="en-US" altLang="zh-CN" b="1" dirty="0"/>
              <a:t>3. </a:t>
            </a:r>
            <a:r>
              <a:rPr lang="zh-CN" altLang="zh-CN" b="1" dirty="0"/>
              <a:t>基于信息秘密的身份认证</a:t>
            </a:r>
          </a:p>
          <a:p>
            <a:pPr indent="457200" latinLnBrk="1"/>
            <a:r>
              <a:rPr lang="zh-CN" altLang="zh-CN" dirty="0"/>
              <a:t>基于受信者个人秘密，如密码口令、识别号、密钥等，仅仅为受信者及系统所知晓，不依赖于自身特征，可以在任意场景中使用，对认证设备要求也比较低，并且容易被窃取及伪造。所以现在复合型信息秘密的身份认证体系还要求提供手机验证码。</a:t>
            </a:r>
          </a:p>
        </p:txBody>
      </p:sp>
    </p:spTree>
    <p:extLst>
      <p:ext uri="{BB962C8B-B14F-4D97-AF65-F5344CB8AC3E}">
        <p14:creationId xmlns:p14="http://schemas.microsoft.com/office/powerpoint/2010/main" val="9926064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325174"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127070" y="3972975"/>
            <a:ext cx="6955750" cy="830997"/>
          </a:xfrm>
          <a:prstGeom prst="rect">
            <a:avLst/>
          </a:prstGeom>
        </p:spPr>
        <p:txBody>
          <a:bodyPr wrap="none">
            <a:spAutoFit/>
          </a:bodyPr>
          <a:lstStyle/>
          <a:p>
            <a:r>
              <a:rPr lang="zh-CN" altLang="zh-CN" sz="4800" b="1" dirty="0"/>
              <a:t>基于口令的身份认证技术</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1637808"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02</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8616223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92152" y="1645982"/>
            <a:ext cx="8807695" cy="3288875"/>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3.2.1 </a:t>
            </a:r>
            <a:r>
              <a:rPr lang="zh-CN" altLang="zh-CN" b="1" dirty="0"/>
              <a:t>基于静态口令的身份认证</a:t>
            </a:r>
          </a:p>
          <a:p>
            <a:pPr indent="457200" latinLnBrk="1"/>
            <a:r>
              <a:rPr lang="zh-CN" altLang="zh-CN" dirty="0"/>
              <a:t>静态口令是认证技术中使用频率最高的一种认证技术，平时使用的密码就是静态口令的一种，主要特点是简单、高效、实现简单。但缺点也显而易见，容易被记录、破解、容易忘记等。</a:t>
            </a:r>
            <a:endParaRPr lang="en-US" altLang="zh-CN" dirty="0"/>
          </a:p>
          <a:p>
            <a:pPr indent="457200" latinLnBrk="1"/>
            <a:r>
              <a:rPr lang="en-US" altLang="zh-CN" b="1" dirty="0"/>
              <a:t>1. </a:t>
            </a:r>
            <a:r>
              <a:rPr lang="zh-CN" altLang="zh-CN" b="1" dirty="0"/>
              <a:t>静态口令的主要威胁</a:t>
            </a:r>
          </a:p>
          <a:p>
            <a:pPr indent="457200" latinLnBrk="1"/>
            <a:r>
              <a:rPr lang="en-US" altLang="zh-CN" b="1" dirty="0"/>
              <a:t>2. </a:t>
            </a:r>
            <a:r>
              <a:rPr lang="zh-CN" altLang="zh-CN" b="1" dirty="0"/>
              <a:t>静态口令的安全防护</a:t>
            </a:r>
          </a:p>
          <a:p>
            <a:pPr indent="457200" latinLnBrk="1"/>
            <a:r>
              <a:rPr lang="en-US" altLang="zh-CN" b="1" dirty="0"/>
              <a:t>3. </a:t>
            </a:r>
            <a:r>
              <a:rPr lang="zh-CN" altLang="zh-CN" b="1" dirty="0"/>
              <a:t>通过验证码增强口令安全性</a:t>
            </a:r>
          </a:p>
        </p:txBody>
      </p:sp>
    </p:spTree>
    <p:extLst>
      <p:ext uri="{BB962C8B-B14F-4D97-AF65-F5344CB8AC3E}">
        <p14:creationId xmlns:p14="http://schemas.microsoft.com/office/powerpoint/2010/main" val="1410454694"/>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1860</TotalTime>
  <Words>3479</Words>
  <Application>Microsoft Office PowerPoint</Application>
  <PresentationFormat>宽屏</PresentationFormat>
  <Paragraphs>165</Paragraphs>
  <Slides>38</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38</vt:i4>
      </vt:variant>
    </vt:vector>
  </HeadingPairs>
  <TitlesOfParts>
    <vt:vector size="44" baseType="lpstr">
      <vt:lpstr>微软雅黑</vt:lpstr>
      <vt:lpstr>幼圆</vt:lpstr>
      <vt:lpstr>站酷小薇LOGO体</vt:lpstr>
      <vt:lpstr>Arial</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566</cp:revision>
  <dcterms:created xsi:type="dcterms:W3CDTF">2020-06-26T11:31:00Z</dcterms:created>
  <dcterms:modified xsi:type="dcterms:W3CDTF">2022-12-07T00:59:54Z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TemplateUUID">
    <vt:lpwstr>v1.0_mb_s+3ElstvPcfk5zy2frAFoQ==</vt:lpwstr>
  </property>
</Properties>
</file>