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561" r:id="rId7"/>
    <p:sldId id="562" r:id="rId8"/>
    <p:sldId id="563" r:id="rId9"/>
    <p:sldId id="564" r:id="rId10"/>
    <p:sldId id="565" r:id="rId11"/>
    <p:sldId id="566" r:id="rId12"/>
    <p:sldId id="567" r:id="rId13"/>
    <p:sldId id="568" r:id="rId14"/>
    <p:sldId id="570" r:id="rId15"/>
    <p:sldId id="569" r:id="rId16"/>
    <p:sldId id="571" r:id="rId17"/>
    <p:sldId id="572" r:id="rId18"/>
    <p:sldId id="573" r:id="rId19"/>
    <p:sldId id="574" r:id="rId20"/>
    <p:sldId id="575" r:id="rId21"/>
    <p:sldId id="576" r:id="rId22"/>
    <p:sldId id="577" r:id="rId23"/>
    <p:sldId id="579" r:id="rId24"/>
    <p:sldId id="578" r:id="rId25"/>
    <p:sldId id="580" r:id="rId26"/>
    <p:sldId id="581" r:id="rId27"/>
    <p:sldId id="413" r:id="rId28"/>
    <p:sldId id="414" r:id="rId29"/>
    <p:sldId id="286"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2" autoAdjust="0"/>
    <p:restoredTop sz="94660"/>
  </p:normalViewPr>
  <p:slideViewPr>
    <p:cSldViewPr snapToGrid="0">
      <p:cViewPr varScale="1">
        <p:scale>
          <a:sx n="66" d="100"/>
          <a:sy n="66" d="100"/>
        </p:scale>
        <p:origin x="90" y="3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5.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922589" y="3927867"/>
            <a:ext cx="10346821"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8</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zh-CN" sz="6000" b="1" dirty="0">
                <a:solidFill>
                  <a:schemeClr val="bg1"/>
                </a:solidFill>
                <a:latin typeface="微软雅黑" panose="020B0503020204020204" pitchFamily="34" charset="-122"/>
                <a:ea typeface="微软雅黑" panose="020B0503020204020204" pitchFamily="34" charset="-122"/>
              </a:rPr>
              <a:t>无线局域网的安全管理</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1733067"/>
            <a:ext cx="9239388" cy="285344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8.1.3 </a:t>
            </a:r>
            <a:r>
              <a:rPr lang="zh-CN" altLang="zh-CN" b="1" dirty="0"/>
              <a:t>无线局域网技术分类</a:t>
            </a:r>
          </a:p>
          <a:p>
            <a:pPr indent="457200" latinLnBrk="1"/>
            <a:r>
              <a:rPr lang="zh-CN" altLang="zh-CN" dirty="0"/>
              <a:t>无线局域网工作于</a:t>
            </a:r>
            <a:r>
              <a:rPr lang="en-US" altLang="zh-CN" dirty="0"/>
              <a:t>2.5GHz</a:t>
            </a:r>
            <a:r>
              <a:rPr lang="zh-CN" altLang="zh-CN" dirty="0"/>
              <a:t>或</a:t>
            </a:r>
            <a:r>
              <a:rPr lang="en-US" altLang="zh-CN" dirty="0"/>
              <a:t>5GHz</a:t>
            </a:r>
            <a:r>
              <a:rPr lang="zh-CN" altLang="zh-CN" dirty="0"/>
              <a:t>频段，是很便利的数据传输系统，它利用射频技术取代原有比较碍手的双绞线所构成的局域有线网络。</a:t>
            </a:r>
            <a:r>
              <a:rPr lang="en-US" altLang="zh-CN" dirty="0"/>
              <a:t>WLAN</a:t>
            </a:r>
            <a:r>
              <a:rPr lang="zh-CN" altLang="zh-CN" dirty="0"/>
              <a:t>是介于有线传输和移动数据通讯网之间的一种技术，可提供给用户高速的无线数据通信。</a:t>
            </a:r>
            <a:endParaRPr lang="en-US" altLang="zh-CN" dirty="0"/>
          </a:p>
          <a:p>
            <a:pPr indent="457200" latinLnBrk="1"/>
            <a:r>
              <a:rPr lang="en-US" altLang="zh-CN" dirty="0"/>
              <a:t>WLAN</a:t>
            </a:r>
            <a:r>
              <a:rPr lang="zh-CN" altLang="zh-CN" dirty="0"/>
              <a:t>用户通过一个或多个无线接入点接入无线局域网。</a:t>
            </a:r>
            <a:r>
              <a:rPr lang="en-US" altLang="zh-CN" dirty="0"/>
              <a:t>WLAN</a:t>
            </a:r>
            <a:r>
              <a:rPr lang="zh-CN" altLang="zh-CN" dirty="0"/>
              <a:t>最通用的标准是</a:t>
            </a:r>
            <a:r>
              <a:rPr lang="en-US" altLang="zh-CN" dirty="0"/>
              <a:t>IEEE 802.11</a:t>
            </a:r>
            <a:r>
              <a:rPr lang="zh-CN" altLang="zh-CN" dirty="0"/>
              <a:t>系列标准。</a:t>
            </a:r>
          </a:p>
        </p:txBody>
      </p:sp>
    </p:spTree>
    <p:extLst>
      <p:ext uri="{BB962C8B-B14F-4D97-AF65-F5344CB8AC3E}">
        <p14:creationId xmlns:p14="http://schemas.microsoft.com/office/powerpoint/2010/main" val="10533074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2023352"/>
            <a:ext cx="9239388"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8.1.4 IEEE 802.11</a:t>
            </a:r>
            <a:r>
              <a:rPr lang="zh-CN" altLang="zh-CN" b="1" dirty="0"/>
              <a:t>系列标准与</a:t>
            </a:r>
            <a:r>
              <a:rPr lang="en-US" altLang="zh-CN" b="1" dirty="0" err="1"/>
              <a:t>WiFi</a:t>
            </a:r>
            <a:r>
              <a:rPr lang="en-US" altLang="zh-CN" b="1" dirty="0"/>
              <a:t> 6</a:t>
            </a:r>
            <a:endParaRPr lang="zh-CN" altLang="zh-CN" b="1" dirty="0"/>
          </a:p>
          <a:p>
            <a:pPr indent="457200" latinLnBrk="1"/>
            <a:r>
              <a:rPr lang="zh-CN" altLang="zh-CN" dirty="0"/>
              <a:t>作为全球公认的局域网权威，</a:t>
            </a:r>
            <a:r>
              <a:rPr lang="en-US" altLang="zh-CN" dirty="0"/>
              <a:t>IEEE 802</a:t>
            </a:r>
            <a:r>
              <a:rPr lang="zh-CN" altLang="zh-CN" dirty="0"/>
              <a:t>工作组建立的标准在局域网领域内独领风骚。这些协议包括了</a:t>
            </a:r>
            <a:r>
              <a:rPr lang="en-US" altLang="zh-CN" dirty="0"/>
              <a:t>802.3 Ethernet</a:t>
            </a:r>
            <a:r>
              <a:rPr lang="zh-CN" altLang="zh-CN" dirty="0"/>
              <a:t>协议、</a:t>
            </a:r>
            <a:r>
              <a:rPr lang="en-US" altLang="zh-CN" dirty="0"/>
              <a:t>802.5 Token Ring</a:t>
            </a:r>
            <a:r>
              <a:rPr lang="zh-CN" altLang="zh-CN" dirty="0"/>
              <a:t>协议、</a:t>
            </a:r>
            <a:r>
              <a:rPr lang="en-US" altLang="zh-CN" dirty="0"/>
              <a:t>802.3z 100BASE-T</a:t>
            </a:r>
            <a:r>
              <a:rPr lang="zh-CN" altLang="zh-CN" dirty="0"/>
              <a:t>快速以太网协议。在</a:t>
            </a:r>
            <a:r>
              <a:rPr lang="en-US" altLang="zh-CN" dirty="0"/>
              <a:t>1997</a:t>
            </a:r>
            <a:r>
              <a:rPr lang="zh-CN" altLang="zh-CN" dirty="0"/>
              <a:t>年，经过了</a:t>
            </a:r>
            <a:r>
              <a:rPr lang="en-US" altLang="zh-CN" dirty="0"/>
              <a:t>7</a:t>
            </a:r>
            <a:r>
              <a:rPr lang="zh-CN" altLang="zh-CN" dirty="0"/>
              <a:t>年的工作以后，</a:t>
            </a:r>
            <a:r>
              <a:rPr lang="en-US" altLang="zh-CN" dirty="0"/>
              <a:t>IEEE </a:t>
            </a:r>
            <a:r>
              <a:rPr lang="zh-CN" altLang="zh-CN" dirty="0"/>
              <a:t>发布了</a:t>
            </a:r>
            <a:r>
              <a:rPr lang="en-US" altLang="zh-CN" dirty="0"/>
              <a:t>802.11</a:t>
            </a:r>
            <a:r>
              <a:rPr lang="zh-CN" altLang="zh-CN" dirty="0"/>
              <a:t>协议，这也是在无线局域网领域内的第一个国际上被认可的协议。</a:t>
            </a:r>
          </a:p>
        </p:txBody>
      </p:sp>
    </p:spTree>
    <p:extLst>
      <p:ext uri="{BB962C8B-B14F-4D97-AF65-F5344CB8AC3E}">
        <p14:creationId xmlns:p14="http://schemas.microsoft.com/office/powerpoint/2010/main" val="29628324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945619" y="514870"/>
            <a:ext cx="10570106" cy="575906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8.1.5 </a:t>
            </a:r>
            <a:r>
              <a:rPr lang="zh-CN" altLang="zh-CN" b="1" dirty="0"/>
              <a:t>无线局域网结构</a:t>
            </a:r>
          </a:p>
          <a:p>
            <a:pPr indent="457200" latinLnBrk="1"/>
            <a:r>
              <a:rPr lang="zh-CN" altLang="zh-CN" dirty="0"/>
              <a:t>一般地，</a:t>
            </a:r>
            <a:r>
              <a:rPr lang="en-US" altLang="zh-CN" dirty="0"/>
              <a:t>WLAN</a:t>
            </a:r>
            <a:r>
              <a:rPr lang="zh-CN" altLang="zh-CN" dirty="0"/>
              <a:t>有两种网络类型：对等网络和基础结构网络，区别主要是有无固定基站。</a:t>
            </a:r>
            <a:endParaRPr lang="en-US" altLang="zh-CN" dirty="0"/>
          </a:p>
          <a:p>
            <a:pPr indent="457200" latinLnBrk="1"/>
            <a:r>
              <a:rPr lang="en-US" altLang="zh-CN" b="1" dirty="0"/>
              <a:t>1. </a:t>
            </a:r>
            <a:r>
              <a:rPr lang="zh-CN" altLang="zh-CN" b="1" dirty="0"/>
              <a:t>对等网</a:t>
            </a:r>
          </a:p>
          <a:p>
            <a:pPr indent="457200"/>
            <a:r>
              <a:rPr lang="zh-CN" altLang="zh-CN" dirty="0"/>
              <a:t>也叫</a:t>
            </a:r>
            <a:r>
              <a:rPr lang="en-US" altLang="zh-CN" dirty="0"/>
              <a:t>Ad-Hoc</a:t>
            </a:r>
            <a:r>
              <a:rPr lang="zh-CN" altLang="zh-CN" dirty="0"/>
              <a:t>，由一组有无线网卡的计算机组成。</a:t>
            </a:r>
            <a:endParaRPr lang="en-US" altLang="zh-CN" dirty="0"/>
          </a:p>
          <a:p>
            <a:pPr indent="457200"/>
            <a:r>
              <a:rPr lang="en-US" altLang="zh-CN" b="1" dirty="0"/>
              <a:t>2. </a:t>
            </a:r>
            <a:r>
              <a:rPr lang="zh-CN" altLang="zh-CN" b="1" dirty="0"/>
              <a:t>基础结构网络</a:t>
            </a:r>
            <a:endParaRPr lang="en-US" altLang="zh-CN" dirty="0"/>
          </a:p>
          <a:p>
            <a:pPr indent="457200"/>
            <a:r>
              <a:rPr lang="zh-CN" altLang="zh-CN" dirty="0"/>
              <a:t>在基础结构网络中，具有无线接口卡的无线终端以无线接入点</a:t>
            </a:r>
            <a:r>
              <a:rPr lang="en-US" altLang="zh-CN" dirty="0"/>
              <a:t>AP</a:t>
            </a:r>
            <a:r>
              <a:rPr lang="zh-CN" altLang="zh-CN" dirty="0"/>
              <a:t>为中心，通过无线网桥</a:t>
            </a:r>
            <a:r>
              <a:rPr lang="en-US" altLang="zh-CN" dirty="0"/>
              <a:t>AB</a:t>
            </a:r>
            <a:r>
              <a:rPr lang="zh-CN" altLang="zh-CN" dirty="0"/>
              <a:t>、无线接入网关</a:t>
            </a:r>
            <a:r>
              <a:rPr lang="en-US" altLang="zh-CN" dirty="0"/>
              <a:t>AG</a:t>
            </a:r>
            <a:r>
              <a:rPr lang="zh-CN" altLang="zh-CN" dirty="0"/>
              <a:t>、无线接入控制器</a:t>
            </a:r>
            <a:r>
              <a:rPr lang="en-US" altLang="zh-CN" dirty="0"/>
              <a:t>AC</a:t>
            </a:r>
            <a:r>
              <a:rPr lang="zh-CN" altLang="zh-CN" dirty="0"/>
              <a:t>和无线接入服务器</a:t>
            </a:r>
            <a:r>
              <a:rPr lang="en-US" altLang="zh-CN" dirty="0"/>
              <a:t>AS</a:t>
            </a:r>
            <a:r>
              <a:rPr lang="zh-CN" altLang="zh-CN" dirty="0"/>
              <a:t>等将无线局域网与有线网络连接起来。</a:t>
            </a:r>
            <a:endParaRPr lang="en-US" altLang="zh-CN" dirty="0"/>
          </a:p>
          <a:p>
            <a:pPr indent="457200" latinLnBrk="1"/>
            <a:r>
              <a:rPr lang="en-US" altLang="zh-CN" b="1" dirty="0"/>
              <a:t>3. </a:t>
            </a:r>
            <a:r>
              <a:rPr lang="zh-CN" altLang="zh-CN" b="1" dirty="0"/>
              <a:t>桥接模式</a:t>
            </a:r>
          </a:p>
          <a:p>
            <a:pPr indent="457200"/>
            <a:r>
              <a:rPr lang="zh-CN" altLang="zh-CN" dirty="0"/>
              <a:t>也可以叫做混合模式。</a:t>
            </a:r>
            <a:endParaRPr lang="en-US" altLang="zh-CN" dirty="0"/>
          </a:p>
          <a:p>
            <a:pPr indent="457200" latinLnBrk="1"/>
            <a:r>
              <a:rPr lang="en-US" altLang="zh-CN" b="1" dirty="0"/>
              <a:t>4. Mesh</a:t>
            </a:r>
            <a:r>
              <a:rPr lang="zh-CN" altLang="zh-CN" b="1" dirty="0"/>
              <a:t>网络</a:t>
            </a:r>
          </a:p>
          <a:p>
            <a:pPr indent="457200"/>
            <a:r>
              <a:rPr lang="en-US" altLang="zh-CN" dirty="0"/>
              <a:t>Mesh </a:t>
            </a:r>
            <a:r>
              <a:rPr lang="zh-CN" altLang="zh-CN" dirty="0"/>
              <a:t>网络，即</a:t>
            </a:r>
            <a:r>
              <a:rPr lang="en-US" altLang="zh-CN" dirty="0"/>
              <a:t>“</a:t>
            </a:r>
            <a:r>
              <a:rPr lang="zh-CN" altLang="zh-CN" dirty="0"/>
              <a:t>无线网格网络</a:t>
            </a:r>
            <a:r>
              <a:rPr lang="en-US" altLang="zh-CN" dirty="0"/>
              <a:t>”</a:t>
            </a:r>
            <a:r>
              <a:rPr lang="zh-CN" altLang="zh-CN" dirty="0"/>
              <a:t>。</a:t>
            </a:r>
          </a:p>
        </p:txBody>
      </p:sp>
    </p:spTree>
    <p:extLst>
      <p:ext uri="{BB962C8B-B14F-4D97-AF65-F5344CB8AC3E}">
        <p14:creationId xmlns:p14="http://schemas.microsoft.com/office/powerpoint/2010/main" val="19981994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69890" y="1073671"/>
            <a:ext cx="6096857"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8.1.6 </a:t>
            </a:r>
            <a:r>
              <a:rPr lang="zh-CN" altLang="zh-CN" b="1" dirty="0"/>
              <a:t>无线局域网的优缺点</a:t>
            </a:r>
          </a:p>
          <a:p>
            <a:pPr indent="457200" latinLnBrk="1"/>
            <a:r>
              <a:rPr lang="zh-CN" altLang="zh-CN" dirty="0"/>
              <a:t>无线局域网的优缺点主要是相较于有线网络而言</a:t>
            </a:r>
          </a:p>
          <a:p>
            <a:pPr marL="457200" indent="457200" latinLnBrk="1">
              <a:buAutoNum type="arabicPeriod"/>
            </a:pPr>
            <a:r>
              <a:rPr lang="zh-CN" altLang="zh-CN" b="1" dirty="0"/>
              <a:t>无线局域网的优点</a:t>
            </a:r>
            <a:endParaRPr lang="en-US" altLang="zh-CN" b="1" dirty="0"/>
          </a:p>
          <a:p>
            <a:pPr indent="457200" latinLnBrk="1"/>
            <a:r>
              <a:rPr lang="zh-CN" altLang="zh-CN" dirty="0"/>
              <a:t>无线局域网的优点如下：</a:t>
            </a:r>
          </a:p>
          <a:p>
            <a:pPr marL="342900" indent="457200" latinLnBrk="1">
              <a:buFont typeface="Wingdings" panose="05000000000000000000" pitchFamily="2" charset="2"/>
              <a:buChar char="Ø"/>
            </a:pPr>
            <a:r>
              <a:rPr lang="zh-CN" altLang="zh-CN" dirty="0"/>
              <a:t>灵活性和移动性</a:t>
            </a:r>
            <a:endParaRPr lang="en-US" altLang="zh-CN" dirty="0"/>
          </a:p>
          <a:p>
            <a:pPr marL="342900" indent="457200" latinLnBrk="1">
              <a:buFont typeface="Wingdings" panose="05000000000000000000" pitchFamily="2" charset="2"/>
              <a:buChar char="Ø"/>
            </a:pPr>
            <a:r>
              <a:rPr lang="zh-CN" altLang="zh-CN" dirty="0"/>
              <a:t>安装便捷</a:t>
            </a:r>
            <a:endParaRPr lang="en-US" altLang="zh-CN" dirty="0"/>
          </a:p>
          <a:p>
            <a:pPr marL="342900" indent="457200" latinLnBrk="1">
              <a:buFont typeface="Wingdings" panose="05000000000000000000" pitchFamily="2" charset="2"/>
              <a:buChar char="Ø"/>
            </a:pPr>
            <a:r>
              <a:rPr lang="zh-CN" altLang="zh-CN" dirty="0"/>
              <a:t>易于进行网络规划和调整</a:t>
            </a:r>
            <a:endParaRPr lang="en-US" altLang="zh-CN" dirty="0"/>
          </a:p>
          <a:p>
            <a:pPr marL="342900" indent="457200" latinLnBrk="1">
              <a:buFont typeface="Wingdings" panose="05000000000000000000" pitchFamily="2" charset="2"/>
              <a:buChar char="Ø"/>
            </a:pPr>
            <a:r>
              <a:rPr lang="zh-CN" altLang="zh-CN" dirty="0"/>
              <a:t>故障定位容易</a:t>
            </a:r>
            <a:endParaRPr lang="en-US" altLang="zh-CN" dirty="0"/>
          </a:p>
          <a:p>
            <a:pPr marL="342900" indent="457200" latinLnBrk="1">
              <a:buFont typeface="Wingdings" panose="05000000000000000000" pitchFamily="2" charset="2"/>
              <a:buChar char="Ø"/>
            </a:pPr>
            <a:r>
              <a:rPr lang="zh-CN" altLang="zh-CN" dirty="0"/>
              <a:t>易于扩展</a:t>
            </a:r>
            <a:endParaRPr lang="zh-CN" altLang="zh-CN" b="1" dirty="0"/>
          </a:p>
        </p:txBody>
      </p:sp>
      <p:sp>
        <p:nvSpPr>
          <p:cNvPr id="7" name="文本框 23">
            <a:extLst>
              <a:ext uri="{FF2B5EF4-FFF2-40B4-BE49-F238E27FC236}">
                <a16:creationId xmlns:a16="http://schemas.microsoft.com/office/drawing/2014/main" id="{5DB526FC-2637-413A-A733-EAD2A3AA791C}"/>
              </a:ext>
            </a:extLst>
          </p:cNvPr>
          <p:cNvSpPr txBox="1"/>
          <p:nvPr/>
        </p:nvSpPr>
        <p:spPr>
          <a:xfrm>
            <a:off x="6138690" y="1982486"/>
            <a:ext cx="4151513"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a:t>
            </a:r>
            <a:r>
              <a:rPr lang="zh-CN" altLang="zh-CN" b="1" dirty="0"/>
              <a:t>无线局域网的缺点</a:t>
            </a:r>
          </a:p>
          <a:p>
            <a:pPr indent="457200" latinLnBrk="1"/>
            <a:r>
              <a:rPr lang="zh-CN" altLang="zh-CN" dirty="0"/>
              <a:t>无线局域网的缺点如下：</a:t>
            </a:r>
            <a:endParaRPr lang="en-US" altLang="zh-CN" dirty="0"/>
          </a:p>
          <a:p>
            <a:pPr marL="342900" indent="457200" latinLnBrk="1">
              <a:buFont typeface="Wingdings" panose="05000000000000000000" pitchFamily="2" charset="2"/>
              <a:buChar char="Ø"/>
            </a:pPr>
            <a:r>
              <a:rPr lang="zh-CN" altLang="zh-CN" dirty="0"/>
              <a:t>性能</a:t>
            </a:r>
            <a:endParaRPr lang="en-US" altLang="zh-CN" dirty="0"/>
          </a:p>
          <a:p>
            <a:pPr marL="342900" indent="457200" latinLnBrk="1">
              <a:buFont typeface="Wingdings" panose="05000000000000000000" pitchFamily="2" charset="2"/>
              <a:buChar char="Ø"/>
            </a:pPr>
            <a:r>
              <a:rPr lang="zh-CN" altLang="zh-CN" dirty="0"/>
              <a:t>速率</a:t>
            </a:r>
            <a:endParaRPr lang="en-US" altLang="zh-CN" dirty="0"/>
          </a:p>
          <a:p>
            <a:pPr marL="342900" indent="457200" latinLnBrk="1">
              <a:buFont typeface="Wingdings" panose="05000000000000000000" pitchFamily="2" charset="2"/>
              <a:buChar char="Ø"/>
            </a:pPr>
            <a:r>
              <a:rPr lang="zh-CN" altLang="zh-CN" dirty="0"/>
              <a:t>安全性</a:t>
            </a:r>
          </a:p>
        </p:txBody>
      </p:sp>
    </p:spTree>
    <p:extLst>
      <p:ext uri="{BB962C8B-B14F-4D97-AF65-F5344CB8AC3E}">
        <p14:creationId xmlns:p14="http://schemas.microsoft.com/office/powerpoint/2010/main" val="22538620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84833"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649583" y="3972975"/>
            <a:ext cx="6340197" cy="830997"/>
          </a:xfrm>
          <a:prstGeom prst="rect">
            <a:avLst/>
          </a:prstGeom>
        </p:spPr>
        <p:txBody>
          <a:bodyPr wrap="none">
            <a:spAutoFit/>
          </a:bodyPr>
          <a:lstStyle/>
          <a:p>
            <a:r>
              <a:rPr lang="zh-CN" altLang="zh-CN" sz="4800" b="1" dirty="0"/>
              <a:t>无线局域网的安全管理</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797467"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2634284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911346" y="549275"/>
            <a:ext cx="8778667" cy="554578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8.2.1 </a:t>
            </a:r>
            <a:r>
              <a:rPr lang="zh-CN" altLang="zh-CN" b="1" dirty="0"/>
              <a:t>无线局域网存在的安全隐患</a:t>
            </a:r>
          </a:p>
          <a:p>
            <a:pPr indent="457200" latinLnBrk="1"/>
            <a:r>
              <a:rPr lang="zh-CN" altLang="zh-CN" dirty="0"/>
              <a:t>由于无线信号传输的特殊性，无线局域网在数据传输时，数据信号容易被其他设备所侦听和截获。</a:t>
            </a:r>
          </a:p>
          <a:p>
            <a:pPr indent="457200" latinLnBrk="1"/>
            <a:r>
              <a:rPr lang="en-US" altLang="zh-CN" b="1" dirty="0"/>
              <a:t>1. </a:t>
            </a:r>
            <a:r>
              <a:rPr lang="zh-CN" altLang="zh-CN" b="1" dirty="0"/>
              <a:t>假冒攻击</a:t>
            </a:r>
          </a:p>
          <a:p>
            <a:pPr indent="457200"/>
            <a:r>
              <a:rPr lang="zh-CN" altLang="zh-CN" dirty="0"/>
              <a:t>假冒攻击是计算机无线网络应用中存在的一大安全隐患。</a:t>
            </a:r>
            <a:endParaRPr lang="en-US" altLang="zh-CN" dirty="0"/>
          </a:p>
          <a:p>
            <a:pPr indent="457200" latinLnBrk="1"/>
            <a:r>
              <a:rPr lang="en-US" altLang="zh-CN" b="1" dirty="0"/>
              <a:t>2. </a:t>
            </a:r>
            <a:r>
              <a:rPr lang="zh-CN" altLang="zh-CN" b="1" dirty="0"/>
              <a:t>无线窃听</a:t>
            </a:r>
          </a:p>
          <a:p>
            <a:pPr indent="457200"/>
            <a:r>
              <a:rPr lang="zh-CN" altLang="zh-CN" dirty="0"/>
              <a:t>由于所应用的计算机无线网络中所有的通信内容都是由无线信道传送出去的，便造成这样一个现象：只要具有正确的无线设备，所有具备相应设备的人都能从无线网络的无线信道所传送的信息中获取自己所需的信息，因此导致无线网络存在无线窃听的隐患。</a:t>
            </a:r>
            <a:endParaRPr lang="en-US" altLang="zh-CN" dirty="0"/>
          </a:p>
          <a:p>
            <a:pPr indent="457200" latinLnBrk="1"/>
            <a:r>
              <a:rPr lang="en-US" altLang="zh-CN" b="1" dirty="0"/>
              <a:t>3. </a:t>
            </a:r>
            <a:r>
              <a:rPr lang="zh-CN" altLang="zh-CN" b="1" dirty="0"/>
              <a:t>信息篡改</a:t>
            </a:r>
          </a:p>
          <a:p>
            <a:pPr indent="457200"/>
            <a:r>
              <a:rPr lang="zh-CN" altLang="zh-CN" dirty="0"/>
              <a:t>信息篡改是无线网络应用中最主要的安全隐患。</a:t>
            </a:r>
          </a:p>
        </p:txBody>
      </p:sp>
    </p:spTree>
    <p:extLst>
      <p:ext uri="{BB962C8B-B14F-4D97-AF65-F5344CB8AC3E}">
        <p14:creationId xmlns:p14="http://schemas.microsoft.com/office/powerpoint/2010/main" val="17349365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06666" y="811473"/>
            <a:ext cx="8778667"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 </a:t>
            </a:r>
            <a:r>
              <a:rPr lang="zh-CN" altLang="zh-CN" b="1" dirty="0"/>
              <a:t>重传攻击</a:t>
            </a:r>
          </a:p>
          <a:p>
            <a:pPr indent="457200"/>
            <a:r>
              <a:rPr lang="zh-CN" altLang="zh-CN" dirty="0"/>
              <a:t>重传攻击指的是计算机无线网络的攻击者在窃听到信息一段时间后才把窃听到的信息发送给原本该接收此信息的人。</a:t>
            </a:r>
            <a:endParaRPr lang="en-US" altLang="zh-CN" dirty="0"/>
          </a:p>
          <a:p>
            <a:pPr indent="457200" latinLnBrk="1"/>
            <a:r>
              <a:rPr lang="en-US" altLang="zh-CN" b="1" dirty="0"/>
              <a:t>5. </a:t>
            </a:r>
            <a:r>
              <a:rPr lang="zh-CN" altLang="zh-CN" b="1" dirty="0"/>
              <a:t>非法用户接入</a:t>
            </a:r>
          </a:p>
          <a:p>
            <a:pPr indent="457200"/>
            <a:r>
              <a:rPr lang="zh-CN" altLang="zh-CN" dirty="0"/>
              <a:t>所有的</a:t>
            </a:r>
            <a:r>
              <a:rPr lang="en-US" altLang="zh-CN" dirty="0"/>
              <a:t>Windows</a:t>
            </a:r>
            <a:r>
              <a:rPr lang="zh-CN" altLang="zh-CN" dirty="0"/>
              <a:t>操作系统大多具备自动查找无线网络功能，因此对于那些安全级别低或是不设防的无线网络，只要黑客或未授权用户对无线网络有一般的基本认识，就能利用最普通的攻击或借助一些攻击工具发现和接入到无线网络。</a:t>
            </a:r>
            <a:endParaRPr lang="en-US" altLang="zh-CN" dirty="0"/>
          </a:p>
          <a:p>
            <a:pPr indent="457200" latinLnBrk="1"/>
            <a:r>
              <a:rPr lang="en-US" altLang="zh-CN" b="1" dirty="0"/>
              <a:t>6.</a:t>
            </a:r>
            <a:r>
              <a:rPr lang="zh-CN" altLang="zh-CN" b="1" dirty="0"/>
              <a:t>非法接入点</a:t>
            </a:r>
          </a:p>
          <a:p>
            <a:pPr indent="457200"/>
            <a:r>
              <a:rPr lang="zh-CN" altLang="zh-CN" dirty="0"/>
              <a:t>由于无线局域网具有配置简单和访问简便的特点，因此导致任何用户的计算机都能利用自己的</a:t>
            </a:r>
            <a:r>
              <a:rPr lang="en-US" altLang="zh-CN" dirty="0"/>
              <a:t>AP</a:t>
            </a:r>
            <a:r>
              <a:rPr lang="zh-CN" altLang="zh-CN" dirty="0"/>
              <a:t>不经授权地接入网络。</a:t>
            </a:r>
          </a:p>
        </p:txBody>
      </p:sp>
    </p:spTree>
    <p:extLst>
      <p:ext uri="{BB962C8B-B14F-4D97-AF65-F5344CB8AC3E}">
        <p14:creationId xmlns:p14="http://schemas.microsoft.com/office/powerpoint/2010/main" val="473364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549275"/>
            <a:ext cx="8969126"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8.2.2 </a:t>
            </a:r>
            <a:r>
              <a:rPr lang="zh-CN" altLang="zh-CN" b="1" dirty="0"/>
              <a:t>无线局域网安全的关键技术</a:t>
            </a:r>
          </a:p>
          <a:p>
            <a:pPr indent="457200" latinLnBrk="1"/>
            <a:r>
              <a:rPr lang="zh-CN" altLang="zh-CN" dirty="0"/>
              <a:t>无线网络技术在实际使用时涉及到多个学科，包括密钥管理、路由安全、入侵检测等。保障无线局域网的安全，关键技术如下：</a:t>
            </a:r>
          </a:p>
          <a:p>
            <a:pPr indent="457200" latinLnBrk="1"/>
            <a:r>
              <a:rPr lang="en-US" altLang="zh-CN" b="1" dirty="0"/>
              <a:t>1. </a:t>
            </a:r>
            <a:r>
              <a:rPr lang="zh-CN" altLang="zh-CN" b="1" dirty="0"/>
              <a:t>机密性保护</a:t>
            </a:r>
          </a:p>
          <a:p>
            <a:pPr indent="457200"/>
            <a:r>
              <a:rPr lang="zh-CN" altLang="zh-CN" dirty="0"/>
              <a:t>无线网络在实际应用过程中面临着严重的信息泄露或被篡改的危险。</a:t>
            </a:r>
            <a:endParaRPr lang="en-US" altLang="zh-CN" dirty="0"/>
          </a:p>
          <a:p>
            <a:pPr indent="457200" latinLnBrk="1"/>
            <a:r>
              <a:rPr lang="en-US" altLang="zh-CN" b="1" dirty="0"/>
              <a:t>2. </a:t>
            </a:r>
            <a:r>
              <a:rPr lang="zh-CN" altLang="zh-CN" b="1" dirty="0"/>
              <a:t>安全重编程</a:t>
            </a:r>
          </a:p>
          <a:p>
            <a:pPr indent="457200"/>
            <a:r>
              <a:rPr lang="zh-CN" altLang="zh-CN" dirty="0"/>
              <a:t>重编程指的是通过无线信道对整个网络进行代码镜像分发并完成代码安装，这是解决无线网络管理和维护的有效途径。</a:t>
            </a:r>
            <a:endParaRPr lang="en-US" altLang="zh-CN" dirty="0"/>
          </a:p>
          <a:p>
            <a:pPr indent="457200" latinLnBrk="1"/>
            <a:r>
              <a:rPr lang="en-US" altLang="zh-CN" b="1" dirty="0"/>
              <a:t>3. </a:t>
            </a:r>
            <a:r>
              <a:rPr lang="zh-CN" altLang="zh-CN" b="1" dirty="0"/>
              <a:t>用户认证</a:t>
            </a:r>
          </a:p>
          <a:p>
            <a:pPr indent="457200"/>
            <a:r>
              <a:rPr lang="zh-CN" altLang="zh-CN" dirty="0"/>
              <a:t>为了让具有合法身份的用户加入网络并获取其预订的服务，同时能够阻止非法用户获取网络数据，确保无线网络的外部安全，要求网络必须采用用户认证机制检验用户身份的合法性。</a:t>
            </a:r>
          </a:p>
        </p:txBody>
      </p:sp>
    </p:spTree>
    <p:extLst>
      <p:ext uri="{BB962C8B-B14F-4D97-AF65-F5344CB8AC3E}">
        <p14:creationId xmlns:p14="http://schemas.microsoft.com/office/powerpoint/2010/main" val="19586350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1432735"/>
            <a:ext cx="9257638"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 </a:t>
            </a:r>
            <a:r>
              <a:rPr lang="zh-CN" altLang="zh-CN" b="1" dirty="0"/>
              <a:t>信任管理</a:t>
            </a:r>
          </a:p>
          <a:p>
            <a:pPr indent="457200" latinLnBrk="1"/>
            <a:r>
              <a:rPr lang="zh-CN" altLang="zh-CN" dirty="0"/>
              <a:t>作为对基于密码技术的安全手段的重要补充，信任管理在抵御无线网络中的内部攻击，鉴别恶意节点和自私节点，提高系统安全性、公平性、可靠性等方面有着显著的优势。以信任计算模型为核心的信任管理，尤其对于没有构建网络基础设施的自组织网络，提供了一种新的、有效的安全解决方案。</a:t>
            </a:r>
          </a:p>
          <a:p>
            <a:pPr indent="457200" latinLnBrk="1"/>
            <a:r>
              <a:rPr lang="en-US" altLang="zh-CN" b="1" dirty="0"/>
              <a:t>5. </a:t>
            </a:r>
            <a:r>
              <a:rPr lang="zh-CN" altLang="zh-CN" b="1" dirty="0"/>
              <a:t>网络安全通信架构</a:t>
            </a:r>
          </a:p>
          <a:p>
            <a:pPr indent="457200" latinLnBrk="1"/>
            <a:r>
              <a:rPr lang="zh-CN" altLang="zh-CN" dirty="0"/>
              <a:t>网络通信架构包括网络接入协议及多种网络通信协议。无线网络应用领域多样性决定了其构成的复杂性。建设安全的无线网络离不开安全的网络通信架构。</a:t>
            </a:r>
          </a:p>
        </p:txBody>
      </p:sp>
    </p:spTree>
    <p:extLst>
      <p:ext uri="{BB962C8B-B14F-4D97-AF65-F5344CB8AC3E}">
        <p14:creationId xmlns:p14="http://schemas.microsoft.com/office/powerpoint/2010/main" val="18454293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017627" y="811473"/>
            <a:ext cx="10433319"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8.2.3 </a:t>
            </a:r>
            <a:r>
              <a:rPr lang="zh-CN" altLang="zh-CN" b="1" dirty="0"/>
              <a:t>无线局域网的访问控制技术</a:t>
            </a:r>
          </a:p>
          <a:p>
            <a:pPr indent="457200" latinLnBrk="1"/>
            <a:r>
              <a:rPr lang="zh-CN" altLang="zh-CN" dirty="0"/>
              <a:t>无线局域网的访问控制是无线局域网安全的重要组成部分，无线局域网的访问控制技术可以基于以下技术实现：</a:t>
            </a:r>
          </a:p>
          <a:p>
            <a:pPr indent="457200" latinLnBrk="1"/>
            <a:r>
              <a:rPr lang="en-US" altLang="zh-CN" b="1" dirty="0"/>
              <a:t>1. SSID</a:t>
            </a:r>
            <a:endParaRPr lang="zh-CN" altLang="zh-CN" b="1" dirty="0"/>
          </a:p>
          <a:p>
            <a:pPr indent="457200"/>
            <a:r>
              <a:rPr lang="zh-CN" altLang="zh-CN" dirty="0"/>
              <a:t>服务集标识符（</a:t>
            </a:r>
            <a:r>
              <a:rPr lang="en-US" altLang="zh-CN" dirty="0"/>
              <a:t>Service Set Identifier</a:t>
            </a:r>
            <a:r>
              <a:rPr lang="zh-CN" altLang="zh-CN" dirty="0"/>
              <a:t>，</a:t>
            </a:r>
            <a:r>
              <a:rPr lang="en-US" altLang="zh-CN" dirty="0"/>
              <a:t>SSID</a:t>
            </a:r>
            <a:r>
              <a:rPr lang="zh-CN" altLang="zh-CN" dirty="0"/>
              <a:t>）技术可将一个</a:t>
            </a:r>
            <a:r>
              <a:rPr lang="en-US" altLang="zh-CN" dirty="0"/>
              <a:t>WLAN</a:t>
            </a:r>
            <a:r>
              <a:rPr lang="zh-CN" altLang="zh-CN" dirty="0"/>
              <a:t>分为若干子网，这些子网必须经过独立的不同的身份验证，只有通过身份验证的用户才有接入目标子网的权限。</a:t>
            </a:r>
            <a:endParaRPr lang="en-US" altLang="zh-CN" dirty="0"/>
          </a:p>
          <a:p>
            <a:pPr indent="457200" latinLnBrk="1"/>
            <a:r>
              <a:rPr lang="en-US" altLang="zh-CN" b="1" dirty="0"/>
              <a:t>2. MAC</a:t>
            </a:r>
            <a:endParaRPr lang="zh-CN" altLang="zh-CN" b="1" dirty="0"/>
          </a:p>
          <a:p>
            <a:pPr indent="457200"/>
            <a:r>
              <a:rPr lang="zh-CN" altLang="zh-CN" dirty="0"/>
              <a:t>媒体访问控制（</a:t>
            </a:r>
            <a:r>
              <a:rPr lang="en-US" altLang="zh-CN" dirty="0"/>
              <a:t>Media Access Control</a:t>
            </a:r>
            <a:r>
              <a:rPr lang="zh-CN" altLang="zh-CN" dirty="0"/>
              <a:t>，</a:t>
            </a:r>
            <a:r>
              <a:rPr lang="en-US" altLang="zh-CN" dirty="0"/>
              <a:t> MAC</a:t>
            </a:r>
            <a:r>
              <a:rPr lang="zh-CN" altLang="zh-CN" dirty="0"/>
              <a:t>）用来标识网络中独一无二的物理地址。</a:t>
            </a:r>
            <a:endParaRPr lang="en-US" altLang="zh-CN" dirty="0"/>
          </a:p>
          <a:p>
            <a:pPr indent="457200" latinLnBrk="1"/>
            <a:r>
              <a:rPr lang="en-US" altLang="zh-CN" b="1" dirty="0"/>
              <a:t>3. </a:t>
            </a:r>
            <a:r>
              <a:rPr lang="zh-CN" altLang="zh-CN" b="1" dirty="0"/>
              <a:t>端口</a:t>
            </a:r>
          </a:p>
          <a:p>
            <a:pPr indent="457200"/>
            <a:r>
              <a:rPr lang="zh-CN" altLang="zh-CN" dirty="0"/>
              <a:t>端口访问控制技术（</a:t>
            </a:r>
            <a:r>
              <a:rPr lang="en-US" altLang="zh-CN" dirty="0"/>
              <a:t>802.1x</a:t>
            </a:r>
            <a:r>
              <a:rPr lang="zh-CN" altLang="zh-CN" dirty="0"/>
              <a:t>）是由</a:t>
            </a:r>
            <a:r>
              <a:rPr lang="en-US" altLang="zh-CN" dirty="0"/>
              <a:t>IEEE</a:t>
            </a:r>
            <a:r>
              <a:rPr lang="zh-CN" altLang="zh-CN" dirty="0"/>
              <a:t>定义的，用于以太网和无线局域网中的端口访问与控制。</a:t>
            </a:r>
          </a:p>
        </p:txBody>
      </p:sp>
    </p:spTree>
    <p:extLst>
      <p:ext uri="{BB962C8B-B14F-4D97-AF65-F5344CB8AC3E}">
        <p14:creationId xmlns:p14="http://schemas.microsoft.com/office/powerpoint/2010/main" val="23292245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825665"/>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1577381" y="1720226"/>
            <a:ext cx="9034222"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局域网是读者接触最多的网络类型，由于无线技术的发展，局域网也升级为无线局域网，但基本结构和协议基本相同。无线局域网的安全直接关系到用户的信息安全。本章将着重介绍无线局域网的安全管理技术。</a:t>
            </a:r>
          </a:p>
          <a:p>
            <a:pPr indent="457200" latinLnBrk="1"/>
            <a:r>
              <a:rPr lang="zh-CN" altLang="zh-CN" b="1" dirty="0"/>
              <a:t>本章重点难点：</a:t>
            </a:r>
            <a:endParaRPr lang="zh-CN" altLang="zh-CN" dirty="0"/>
          </a:p>
          <a:p>
            <a:pPr indent="457200" latinLnBrk="1"/>
            <a:r>
              <a:rPr lang="zh-CN" altLang="zh-CN" dirty="0"/>
              <a:t>无线局域网简介</a:t>
            </a:r>
          </a:p>
          <a:p>
            <a:pPr indent="457200" latinLnBrk="1"/>
            <a:r>
              <a:rPr lang="zh-CN" altLang="zh-CN" dirty="0"/>
              <a:t>无线局域网的结构</a:t>
            </a:r>
          </a:p>
          <a:p>
            <a:pPr indent="457200" latinLnBrk="1"/>
            <a:r>
              <a:rPr lang="zh-CN" altLang="zh-CN" dirty="0"/>
              <a:t>无线局域网的安全管理</a:t>
            </a:r>
          </a:p>
          <a:p>
            <a:pPr indent="457200" latinLnBrk="1"/>
            <a:r>
              <a:rPr lang="zh-CN" altLang="zh-CN" dirty="0"/>
              <a:t>无线密码的安全</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549275"/>
            <a:ext cx="9765175"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8.2.4 </a:t>
            </a:r>
            <a:r>
              <a:rPr lang="zh-CN" altLang="zh-CN" b="1" dirty="0"/>
              <a:t>无线局域网的数据加密技术</a:t>
            </a:r>
          </a:p>
          <a:p>
            <a:pPr indent="457200" latinLnBrk="1"/>
            <a:r>
              <a:rPr lang="zh-CN" altLang="zh-CN" dirty="0"/>
              <a:t>在无线局域网中，常见的数据加密技术有</a:t>
            </a:r>
            <a:r>
              <a:rPr lang="en-US" altLang="zh-CN" dirty="0"/>
              <a:t>WEP</a:t>
            </a:r>
            <a:r>
              <a:rPr lang="zh-CN" altLang="zh-CN" dirty="0"/>
              <a:t>、</a:t>
            </a:r>
            <a:r>
              <a:rPr lang="en-US" altLang="zh-CN" dirty="0"/>
              <a:t>WPA</a:t>
            </a:r>
            <a:r>
              <a:rPr lang="zh-CN" altLang="zh-CN" dirty="0"/>
              <a:t>和</a:t>
            </a:r>
            <a:r>
              <a:rPr lang="en-US" altLang="zh-CN" dirty="0"/>
              <a:t>WAPI</a:t>
            </a:r>
            <a:r>
              <a:rPr lang="zh-CN" altLang="zh-CN" dirty="0"/>
              <a:t>等。</a:t>
            </a:r>
          </a:p>
          <a:p>
            <a:pPr indent="457200" latinLnBrk="1"/>
            <a:r>
              <a:rPr lang="en-US" altLang="zh-CN" b="1" dirty="0"/>
              <a:t>1. WEP</a:t>
            </a:r>
            <a:endParaRPr lang="zh-CN" altLang="zh-CN" b="1" dirty="0"/>
          </a:p>
          <a:p>
            <a:pPr indent="457200"/>
            <a:r>
              <a:rPr lang="zh-CN" altLang="zh-CN" dirty="0"/>
              <a:t>有线等效保密协议</a:t>
            </a:r>
            <a:r>
              <a:rPr lang="en-US" altLang="zh-CN" dirty="0"/>
              <a:t>WEP</a:t>
            </a:r>
            <a:r>
              <a:rPr lang="zh-CN" altLang="zh-CN" dirty="0"/>
              <a:t>可以保护无线局域网链路层数据安全。</a:t>
            </a:r>
            <a:endParaRPr lang="en-US" altLang="zh-CN" dirty="0"/>
          </a:p>
          <a:p>
            <a:pPr indent="457200" latinLnBrk="1"/>
            <a:r>
              <a:rPr lang="en-US" altLang="zh-CN" b="1" dirty="0"/>
              <a:t>2. WPA</a:t>
            </a:r>
            <a:endParaRPr lang="zh-CN" altLang="zh-CN" b="1" dirty="0"/>
          </a:p>
          <a:p>
            <a:pPr indent="457200"/>
            <a:r>
              <a:rPr lang="en-US" altLang="zh-CN" dirty="0"/>
              <a:t>WPA</a:t>
            </a:r>
            <a:r>
              <a:rPr lang="zh-CN" altLang="zh-CN" dirty="0"/>
              <a:t>继承了</a:t>
            </a:r>
            <a:r>
              <a:rPr lang="en-US" altLang="zh-CN" dirty="0"/>
              <a:t>WEP</a:t>
            </a:r>
            <a:r>
              <a:rPr lang="zh-CN" altLang="zh-CN" dirty="0"/>
              <a:t>基本原理而又克服了</a:t>
            </a:r>
            <a:r>
              <a:rPr lang="en-US" altLang="zh-CN" dirty="0"/>
              <a:t>WEP</a:t>
            </a:r>
            <a:r>
              <a:rPr lang="zh-CN" altLang="zh-CN" dirty="0"/>
              <a:t>缺点的一种新技术。</a:t>
            </a:r>
            <a:endParaRPr lang="en-US" altLang="zh-CN" dirty="0"/>
          </a:p>
          <a:p>
            <a:pPr indent="457200" latinLnBrk="1"/>
            <a:r>
              <a:rPr lang="en-US" altLang="zh-CN" b="1" dirty="0"/>
              <a:t>3. WPA3</a:t>
            </a:r>
            <a:endParaRPr lang="zh-CN" altLang="zh-CN" b="1" dirty="0"/>
          </a:p>
          <a:p>
            <a:pPr indent="457200" latinLnBrk="1"/>
            <a:r>
              <a:rPr lang="en-US" altLang="zh-CN" dirty="0"/>
              <a:t>WPA3</a:t>
            </a:r>
            <a:r>
              <a:rPr lang="zh-CN" altLang="zh-CN" dirty="0"/>
              <a:t>是</a:t>
            </a:r>
            <a:r>
              <a:rPr lang="en-US" altLang="zh-CN" dirty="0" err="1"/>
              <a:t>WiFi</a:t>
            </a:r>
            <a:r>
              <a:rPr lang="zh-CN" altLang="zh-CN" dirty="0"/>
              <a:t>联盟组织于</a:t>
            </a:r>
            <a:r>
              <a:rPr lang="en-US" altLang="zh-CN" dirty="0"/>
              <a:t>2018</a:t>
            </a:r>
            <a:r>
              <a:rPr lang="zh-CN" altLang="zh-CN" dirty="0"/>
              <a:t>年</a:t>
            </a:r>
            <a:r>
              <a:rPr lang="en-US" altLang="zh-CN" dirty="0"/>
              <a:t>1</a:t>
            </a:r>
            <a:r>
              <a:rPr lang="zh-CN" altLang="zh-CN" dirty="0"/>
              <a:t>月</a:t>
            </a:r>
            <a:r>
              <a:rPr lang="en-US" altLang="zh-CN" dirty="0"/>
              <a:t>8</a:t>
            </a:r>
            <a:r>
              <a:rPr lang="zh-CN" altLang="zh-CN" dirty="0"/>
              <a:t>日发布的</a:t>
            </a:r>
            <a:r>
              <a:rPr lang="en-US" altLang="zh-CN" dirty="0" err="1"/>
              <a:t>WiFi</a:t>
            </a:r>
            <a:r>
              <a:rPr lang="zh-CN" altLang="zh-CN" dirty="0"/>
              <a:t>新加密协议，是</a:t>
            </a:r>
            <a:r>
              <a:rPr lang="en-US" altLang="zh-CN" dirty="0" err="1"/>
              <a:t>WiFi</a:t>
            </a:r>
            <a:r>
              <a:rPr lang="zh-CN" altLang="zh-CN" dirty="0"/>
              <a:t>身份验证标准</a:t>
            </a:r>
            <a:r>
              <a:rPr lang="en-US" altLang="zh-CN" dirty="0"/>
              <a:t>WPA2</a:t>
            </a:r>
            <a:r>
              <a:rPr lang="zh-CN" altLang="zh-CN" dirty="0"/>
              <a:t>技术的后续版本</a:t>
            </a:r>
          </a:p>
          <a:p>
            <a:pPr indent="457200" latinLnBrk="1"/>
            <a:r>
              <a:rPr lang="en-US" altLang="zh-CN" b="1" dirty="0"/>
              <a:t>4. WAPI</a:t>
            </a:r>
            <a:endParaRPr lang="zh-CN" altLang="zh-CN" b="1" dirty="0"/>
          </a:p>
          <a:p>
            <a:pPr indent="457200"/>
            <a:r>
              <a:rPr lang="zh-CN" altLang="zh-CN" dirty="0"/>
              <a:t>无线局域网鉴别与保密基础结构</a:t>
            </a:r>
            <a:r>
              <a:rPr lang="zh-CN" altLang="en-US" dirty="0"/>
              <a:t>，</a:t>
            </a:r>
            <a:r>
              <a:rPr lang="zh-CN" altLang="zh-CN" dirty="0"/>
              <a:t>是于</a:t>
            </a:r>
            <a:r>
              <a:rPr lang="en-US" altLang="zh-CN" dirty="0"/>
              <a:t>2003</a:t>
            </a:r>
            <a:r>
              <a:rPr lang="zh-CN" altLang="zh-CN" dirty="0"/>
              <a:t>年在我国</a:t>
            </a:r>
            <a:r>
              <a:rPr lang="en-US" altLang="zh-CN" dirty="0"/>
              <a:t>WLAN</a:t>
            </a:r>
            <a:r>
              <a:rPr lang="zh-CN" altLang="zh-CN" dirty="0"/>
              <a:t>国家标准</a:t>
            </a:r>
            <a:r>
              <a:rPr lang="en-US" altLang="zh-CN" dirty="0"/>
              <a:t>GB 15629.11-2003</a:t>
            </a:r>
            <a:r>
              <a:rPr lang="zh-CN" altLang="zh-CN" dirty="0"/>
              <a:t>中提出的针对有线等效保密协议安全问题的无线局域网安全处理方案。</a:t>
            </a:r>
          </a:p>
        </p:txBody>
      </p:sp>
    </p:spTree>
    <p:extLst>
      <p:ext uri="{BB962C8B-B14F-4D97-AF65-F5344CB8AC3E}">
        <p14:creationId xmlns:p14="http://schemas.microsoft.com/office/powerpoint/2010/main" val="26089961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71581" y="1509100"/>
            <a:ext cx="9765175"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8.2.5 </a:t>
            </a:r>
            <a:r>
              <a:rPr lang="zh-CN" altLang="zh-CN" b="1" dirty="0"/>
              <a:t>提高无线局域网安全的主要方法</a:t>
            </a:r>
          </a:p>
          <a:p>
            <a:pPr indent="457200" latinLnBrk="1"/>
            <a:r>
              <a:rPr lang="zh-CN" altLang="zh-CN" dirty="0"/>
              <a:t>提高无线网络安全的方法有多种，针对不同的情况采用不同的方法﹐也可以多种方法相结合。</a:t>
            </a:r>
          </a:p>
          <a:p>
            <a:pPr indent="457200" latinLnBrk="1"/>
            <a:r>
              <a:rPr lang="en-US" altLang="zh-CN" b="1" dirty="0"/>
              <a:t>1. </a:t>
            </a:r>
            <a:r>
              <a:rPr lang="zh-CN" altLang="zh-CN" b="1" dirty="0"/>
              <a:t>使用高级的无线加密协议</a:t>
            </a:r>
            <a:endParaRPr lang="en-US" altLang="zh-CN" b="1" dirty="0"/>
          </a:p>
          <a:p>
            <a:pPr indent="457200" latinLnBrk="1"/>
            <a:r>
              <a:rPr lang="en-US" altLang="zh-CN" b="1" dirty="0"/>
              <a:t>2. </a:t>
            </a:r>
            <a:r>
              <a:rPr lang="zh-CN" altLang="zh-CN" b="1" dirty="0"/>
              <a:t>禁止非授权的用户联网</a:t>
            </a:r>
            <a:endParaRPr lang="en-US" altLang="zh-CN" b="1" dirty="0"/>
          </a:p>
          <a:p>
            <a:pPr indent="457200" latinLnBrk="1"/>
            <a:r>
              <a:rPr lang="en-US" altLang="zh-CN" b="1" dirty="0"/>
              <a:t>3. </a:t>
            </a:r>
            <a:r>
              <a:rPr lang="zh-CN" altLang="zh-CN" b="1" dirty="0"/>
              <a:t>禁用动态主机配置协议</a:t>
            </a:r>
          </a:p>
          <a:p>
            <a:pPr indent="457200" latinLnBrk="1"/>
            <a:r>
              <a:rPr lang="en-US" altLang="zh-CN" b="1" dirty="0"/>
              <a:t>4. </a:t>
            </a:r>
            <a:r>
              <a:rPr lang="zh-CN" altLang="zh-CN" b="1" dirty="0"/>
              <a:t>禁止使用或修改</a:t>
            </a:r>
            <a:r>
              <a:rPr lang="en-US" altLang="zh-CN" b="1" dirty="0"/>
              <a:t>SNMP</a:t>
            </a:r>
            <a:r>
              <a:rPr lang="zh-CN" altLang="zh-CN" b="1" dirty="0"/>
              <a:t>的默认设置</a:t>
            </a:r>
            <a:endParaRPr lang="en-US" altLang="zh-CN" b="1" dirty="0"/>
          </a:p>
          <a:p>
            <a:pPr indent="457200" latinLnBrk="1"/>
            <a:r>
              <a:rPr lang="en-US" altLang="zh-CN" b="1" dirty="0"/>
              <a:t>5. </a:t>
            </a:r>
            <a:r>
              <a:rPr lang="zh-CN" altLang="zh-CN" b="1" dirty="0"/>
              <a:t>尽量使用访问列表</a:t>
            </a:r>
          </a:p>
        </p:txBody>
      </p:sp>
      <p:sp>
        <p:nvSpPr>
          <p:cNvPr id="7" name="文本框 23">
            <a:extLst>
              <a:ext uri="{FF2B5EF4-FFF2-40B4-BE49-F238E27FC236}">
                <a16:creationId xmlns:a16="http://schemas.microsoft.com/office/drawing/2014/main" id="{D15021CB-007C-4389-BA9D-858D58840EEE}"/>
              </a:ext>
            </a:extLst>
          </p:cNvPr>
          <p:cNvSpPr txBox="1"/>
          <p:nvPr/>
        </p:nvSpPr>
        <p:spPr>
          <a:xfrm>
            <a:off x="5928556" y="2879581"/>
            <a:ext cx="5071382"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 </a:t>
            </a:r>
            <a:r>
              <a:rPr lang="zh-CN" altLang="zh-CN" b="1" dirty="0"/>
              <a:t>改变</a:t>
            </a:r>
            <a:r>
              <a:rPr lang="en-US" altLang="zh-CN" b="1" dirty="0"/>
              <a:t>SSID</a:t>
            </a:r>
            <a:r>
              <a:rPr lang="zh-CN" altLang="zh-CN" b="1" dirty="0"/>
              <a:t>号并且禁止</a:t>
            </a:r>
            <a:r>
              <a:rPr lang="en-US" altLang="zh-CN" b="1" dirty="0"/>
              <a:t>SSID</a:t>
            </a:r>
            <a:r>
              <a:rPr lang="zh-CN" altLang="zh-CN" b="1" dirty="0"/>
              <a:t>广播</a:t>
            </a:r>
          </a:p>
          <a:p>
            <a:pPr indent="457200" latinLnBrk="1"/>
            <a:r>
              <a:rPr lang="en-US" altLang="zh-CN" b="1" dirty="0"/>
              <a:t>7. </a:t>
            </a:r>
            <a:r>
              <a:rPr lang="zh-CN" altLang="zh-CN" b="1" dirty="0"/>
              <a:t>修改无线网络的管理账户和密码</a:t>
            </a:r>
          </a:p>
          <a:p>
            <a:pPr indent="457200" latinLnBrk="1"/>
            <a:r>
              <a:rPr lang="en-US" altLang="zh-CN" b="1" dirty="0"/>
              <a:t>8. </a:t>
            </a:r>
            <a:r>
              <a:rPr lang="zh-CN" altLang="zh-CN" b="1" dirty="0"/>
              <a:t>将</a:t>
            </a:r>
            <a:r>
              <a:rPr lang="en-US" altLang="zh-CN" b="1" dirty="0"/>
              <a:t>IP</a:t>
            </a:r>
            <a:r>
              <a:rPr lang="zh-CN" altLang="zh-CN" b="1" dirty="0"/>
              <a:t>地址和</a:t>
            </a:r>
            <a:r>
              <a:rPr lang="en-US" altLang="zh-CN" b="1" dirty="0"/>
              <a:t> MAC</a:t>
            </a:r>
            <a:r>
              <a:rPr lang="zh-CN" altLang="zh-CN" b="1" dirty="0"/>
              <a:t>地址绑定</a:t>
            </a:r>
          </a:p>
          <a:p>
            <a:pPr indent="457200" latinLnBrk="1"/>
            <a:r>
              <a:rPr lang="en-US" altLang="zh-CN" b="1" dirty="0"/>
              <a:t>9. </a:t>
            </a:r>
            <a:r>
              <a:rPr lang="zh-CN" altLang="zh-CN" b="1" dirty="0"/>
              <a:t>修改接入点设备的接入</a:t>
            </a:r>
            <a:r>
              <a:rPr lang="en-US" altLang="zh-CN" b="1" dirty="0"/>
              <a:t>IP</a:t>
            </a:r>
            <a:r>
              <a:rPr lang="zh-CN" altLang="zh-CN" b="1" dirty="0"/>
              <a:t>地址</a:t>
            </a:r>
          </a:p>
          <a:p>
            <a:pPr indent="457200" latinLnBrk="1"/>
            <a:r>
              <a:rPr lang="en-US" altLang="zh-CN" b="1" dirty="0"/>
              <a:t>10. </a:t>
            </a:r>
            <a:r>
              <a:rPr lang="zh-CN" altLang="zh-CN" b="1" dirty="0"/>
              <a:t>保护网络组件的物理安全</a:t>
            </a:r>
          </a:p>
        </p:txBody>
      </p:sp>
    </p:spTree>
    <p:extLst>
      <p:ext uri="{BB962C8B-B14F-4D97-AF65-F5344CB8AC3E}">
        <p14:creationId xmlns:p14="http://schemas.microsoft.com/office/powerpoint/2010/main" val="11304772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66796" y="724386"/>
            <a:ext cx="9530182" cy="514032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8.2.6 </a:t>
            </a:r>
            <a:r>
              <a:rPr lang="zh-CN" altLang="zh-CN" b="1" dirty="0"/>
              <a:t>接入无线局域网的安全注意事项</a:t>
            </a:r>
          </a:p>
          <a:p>
            <a:pPr indent="457200" latinLnBrk="1"/>
            <a:r>
              <a:rPr lang="zh-CN" altLang="zh-CN" dirty="0"/>
              <a:t>除了提高无线局域网本身的安全性外，作为个人来说，接入一些公开的无线信号时也要注意安全，有可能此时的无线设备已经被黑客掌控，用来获取接入者的信息。</a:t>
            </a:r>
            <a:endParaRPr lang="en-US" altLang="zh-CN" dirty="0"/>
          </a:p>
          <a:p>
            <a:pPr indent="457200" latinLnBrk="1"/>
            <a:r>
              <a:rPr lang="en-US" altLang="zh-CN" b="1" dirty="0"/>
              <a:t>1. </a:t>
            </a:r>
            <a:r>
              <a:rPr lang="zh-CN" altLang="zh-CN" b="1" dirty="0"/>
              <a:t>谨慎使用</a:t>
            </a:r>
            <a:r>
              <a:rPr lang="en-US" altLang="zh-CN" b="1" dirty="0" err="1"/>
              <a:t>WiFi</a:t>
            </a:r>
            <a:endParaRPr lang="zh-CN" altLang="zh-CN" b="1" dirty="0"/>
          </a:p>
          <a:p>
            <a:pPr indent="457200"/>
            <a:r>
              <a:rPr lang="zh-CN" altLang="zh-CN" dirty="0"/>
              <a:t>官方机构提供的而且有验证机制的</a:t>
            </a:r>
            <a:r>
              <a:rPr lang="en-US" altLang="zh-CN" dirty="0" err="1"/>
              <a:t>WiFi</a:t>
            </a:r>
            <a:r>
              <a:rPr lang="zh-CN" altLang="zh-CN" dirty="0"/>
              <a:t>，可以找工作人员确认后连接使用。</a:t>
            </a:r>
            <a:endParaRPr lang="en-US" altLang="zh-CN" dirty="0"/>
          </a:p>
          <a:p>
            <a:pPr indent="457200" latinLnBrk="1"/>
            <a:r>
              <a:rPr lang="en-US" altLang="zh-CN" b="1" dirty="0"/>
              <a:t>2. </a:t>
            </a:r>
            <a:r>
              <a:rPr lang="zh-CN" altLang="zh-CN" b="1" dirty="0"/>
              <a:t>避免使用网银</a:t>
            </a:r>
          </a:p>
          <a:p>
            <a:pPr indent="457200"/>
            <a:r>
              <a:rPr lang="zh-CN" altLang="zh-CN" dirty="0"/>
              <a:t>除非能确认在一个非常安全的网络上，不然千万不要发送银行密码、信用卡号码、机密电子邮件或其他比较敏感的数据。</a:t>
            </a:r>
            <a:endParaRPr lang="en-US" altLang="zh-CN" dirty="0"/>
          </a:p>
          <a:p>
            <a:pPr indent="457200"/>
            <a:r>
              <a:rPr lang="en-US" altLang="zh-CN" b="1" dirty="0"/>
              <a:t>3. </a:t>
            </a:r>
            <a:r>
              <a:rPr lang="zh-CN" altLang="zh-CN" b="1" dirty="0"/>
              <a:t>养成良好习惯</a:t>
            </a:r>
          </a:p>
          <a:p>
            <a:pPr indent="457200" latinLnBrk="1"/>
            <a:r>
              <a:rPr lang="en-US" altLang="zh-CN" b="1" dirty="0"/>
              <a:t>4. </a:t>
            </a:r>
            <a:r>
              <a:rPr lang="zh-CN" altLang="zh-CN" b="1" dirty="0"/>
              <a:t>警惕钓鱼网站</a:t>
            </a:r>
          </a:p>
          <a:p>
            <a:pPr indent="457200"/>
            <a:r>
              <a:rPr lang="zh-CN" altLang="zh-CN" dirty="0"/>
              <a:t>不少账户被盗的案例其实是因为访问了钓鱼网站。</a:t>
            </a:r>
          </a:p>
        </p:txBody>
      </p:sp>
    </p:spTree>
    <p:extLst>
      <p:ext uri="{BB962C8B-B14F-4D97-AF65-F5344CB8AC3E}">
        <p14:creationId xmlns:p14="http://schemas.microsoft.com/office/powerpoint/2010/main" val="13782758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84833"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649583" y="3972975"/>
            <a:ext cx="4493538" cy="830997"/>
          </a:xfrm>
          <a:prstGeom prst="rect">
            <a:avLst/>
          </a:prstGeom>
        </p:spPr>
        <p:txBody>
          <a:bodyPr wrap="none">
            <a:spAutoFit/>
          </a:bodyPr>
          <a:lstStyle/>
          <a:p>
            <a:r>
              <a:rPr lang="zh-CN" altLang="zh-CN" sz="4800" b="1" dirty="0"/>
              <a:t>无线密码的安全</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797467"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192916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389081"/>
            <a:ext cx="8880290" cy="3847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8.3.1 </a:t>
            </a:r>
            <a:r>
              <a:rPr lang="zh-CN" altLang="zh-CN" b="1" dirty="0"/>
              <a:t>暴力破解</a:t>
            </a:r>
          </a:p>
          <a:p>
            <a:pPr indent="457200" latinLnBrk="1"/>
            <a:r>
              <a:rPr lang="en-US" altLang="zh-CN" dirty="0"/>
              <a:t>WEP</a:t>
            </a:r>
            <a:r>
              <a:rPr lang="zh-CN" altLang="zh-CN" dirty="0"/>
              <a:t>这种加密方式，属于明文密码，很容易可以读取到，所以已经被淘汰了。而</a:t>
            </a:r>
            <a:r>
              <a:rPr lang="en-US" altLang="zh-CN" dirty="0"/>
              <a:t>WPA-PSK/WPA2-PSK</a:t>
            </a:r>
            <a:r>
              <a:rPr lang="zh-CN" altLang="zh-CN" dirty="0"/>
              <a:t>加密方式传输的密码是经过加密的，只能通过暴力破解。而暴力破解，一般基于密码字典，通过运算后进行比对。</a:t>
            </a:r>
          </a:p>
          <a:p>
            <a:pPr indent="457200" latinLnBrk="1"/>
            <a:r>
              <a:rPr lang="zh-CN" altLang="zh-CN" dirty="0"/>
              <a:t>大部分的无线密码破解，都是基于无线握手包的爆破，所谓握手包是终端与无线设备（无线路由器）之间进行连接及验证所使用的数据包。所以黑客在使用工具侦听整个过程后，可以捕获到双方的数据后，再通过暴力破解，计算出</a:t>
            </a:r>
            <a:r>
              <a:rPr lang="en-US" altLang="zh-CN" dirty="0"/>
              <a:t>PSK</a:t>
            </a:r>
            <a:r>
              <a:rPr lang="zh-CN" altLang="zh-CN" dirty="0"/>
              <a:t>，也就是密码。</a:t>
            </a:r>
          </a:p>
        </p:txBody>
      </p:sp>
    </p:spTree>
    <p:extLst>
      <p:ext uri="{BB962C8B-B14F-4D97-AF65-F5344CB8AC3E}">
        <p14:creationId xmlns:p14="http://schemas.microsoft.com/office/powerpoint/2010/main" val="2097396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03412" y="549275"/>
            <a:ext cx="5877958"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1. </a:t>
            </a:r>
            <a:r>
              <a:rPr lang="zh-CN" altLang="zh-CN" b="1" dirty="0"/>
              <a:t>启动网卡的侦听模式</a:t>
            </a:r>
          </a:p>
          <a:p>
            <a:pPr indent="457200" latinLnBrk="1"/>
            <a:r>
              <a:rPr lang="zh-CN" altLang="zh-CN" dirty="0"/>
              <a:t>启动网卡的侦听后，可以对无线信号进行扫描，获取到无线路由器的</a:t>
            </a:r>
            <a:r>
              <a:rPr lang="en-US" altLang="zh-CN" dirty="0"/>
              <a:t>MAC</a:t>
            </a:r>
            <a:r>
              <a:rPr lang="zh-CN" altLang="zh-CN" dirty="0"/>
              <a:t>地址、信道、验证方式等。</a:t>
            </a:r>
            <a:endParaRPr lang="en-US" altLang="zh-CN" dirty="0"/>
          </a:p>
          <a:p>
            <a:pPr indent="457200" latinLnBrk="1"/>
            <a:r>
              <a:rPr lang="en-US" altLang="zh-CN" b="1" dirty="0"/>
              <a:t>2. </a:t>
            </a:r>
            <a:r>
              <a:rPr lang="zh-CN" altLang="zh-CN" b="1" dirty="0"/>
              <a:t>抓取握手包</a:t>
            </a:r>
          </a:p>
          <a:p>
            <a:pPr indent="457200" latinLnBrk="1"/>
            <a:r>
              <a:rPr lang="zh-CN" altLang="zh-CN" dirty="0"/>
              <a:t>通过命令让网卡侦听并从新连接的设备的连接验证中，抓取到握手包，存储在本地。</a:t>
            </a:r>
          </a:p>
          <a:p>
            <a:pPr indent="457200" latinLnBrk="1"/>
            <a:r>
              <a:rPr lang="en-US" altLang="zh-CN" b="1" dirty="0"/>
              <a:t>3. </a:t>
            </a:r>
            <a:r>
              <a:rPr lang="zh-CN" altLang="zh-CN" b="1" dirty="0"/>
              <a:t>暴力破解</a:t>
            </a:r>
          </a:p>
          <a:p>
            <a:pPr indent="457200" latinLnBrk="1"/>
            <a:r>
              <a:rPr lang="zh-CN" altLang="zh-CN" dirty="0"/>
              <a:t>握手包被抓取并保存到本地后，就可以使用暴力破解工具和有效字典的组合来破解密码了。因为没有验证码也不存在在线破解的响应问题，所以破解效率极高。如果密码字典正好有该密码，则会显示出来。</a:t>
            </a:r>
          </a:p>
        </p:txBody>
      </p:sp>
      <p:pic>
        <p:nvPicPr>
          <p:cNvPr id="1026" name="图片 1">
            <a:extLst>
              <a:ext uri="{FF2B5EF4-FFF2-40B4-BE49-F238E27FC236}">
                <a16:creationId xmlns:a16="http://schemas.microsoft.com/office/drawing/2014/main" id="{5B12311E-2EFB-4B6E-B081-A0D76D6AFE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58212" y="943041"/>
            <a:ext cx="39814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1">
            <a:extLst>
              <a:ext uri="{FF2B5EF4-FFF2-40B4-BE49-F238E27FC236}">
                <a16:creationId xmlns:a16="http://schemas.microsoft.com/office/drawing/2014/main" id="{94F6F441-26B7-4239-90FC-5DD832D706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8212" y="2386692"/>
            <a:ext cx="3981450"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图片 1">
            <a:extLst>
              <a:ext uri="{FF2B5EF4-FFF2-40B4-BE49-F238E27FC236}">
                <a16:creationId xmlns:a16="http://schemas.microsoft.com/office/drawing/2014/main" id="{38982B35-9AB7-4C14-A5B9-EE84A53E1A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10612" y="4078901"/>
            <a:ext cx="367665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39823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92847" y="1073671"/>
            <a:ext cx="8406306"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8.3.2 </a:t>
            </a:r>
            <a:r>
              <a:rPr lang="zh-CN" altLang="zh-CN" b="1" dirty="0"/>
              <a:t>伪装及钓鱼</a:t>
            </a:r>
          </a:p>
          <a:p>
            <a:pPr indent="457200"/>
            <a:r>
              <a:rPr lang="zh-CN" altLang="zh-CN" dirty="0"/>
              <a:t>这种方式不牵扯暴力破解，而是诱导用户自己填写并获取密码，常使用的软件就是</a:t>
            </a:r>
            <a:r>
              <a:rPr lang="en-US" altLang="zh-CN" dirty="0"/>
              <a:t>Fluxion</a:t>
            </a:r>
            <a:r>
              <a:rPr lang="zh-CN" altLang="zh-CN" dirty="0"/>
              <a:t>。</a:t>
            </a:r>
            <a:r>
              <a:rPr lang="en-US" altLang="zh-CN" dirty="0"/>
              <a:t>Fluxion</a:t>
            </a:r>
            <a:r>
              <a:rPr lang="zh-CN" altLang="zh-CN" dirty="0"/>
              <a:t>是一个无线破解工具</a:t>
            </a:r>
            <a:r>
              <a:rPr lang="zh-CN" altLang="en-US" dirty="0"/>
              <a:t>。</a:t>
            </a:r>
            <a:endParaRPr lang="zh-CN" altLang="zh-CN" dirty="0"/>
          </a:p>
        </p:txBody>
      </p:sp>
      <p:pic>
        <p:nvPicPr>
          <p:cNvPr id="2050" name="图片 1">
            <a:extLst>
              <a:ext uri="{FF2B5EF4-FFF2-40B4-BE49-F238E27FC236}">
                <a16:creationId xmlns:a16="http://schemas.microsoft.com/office/drawing/2014/main" id="{5C111CE4-61BC-4879-A33B-2286F48917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8152" y="2811221"/>
            <a:ext cx="8095696" cy="273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60903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552622"/>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389102" y="549275"/>
            <a:ext cx="9358698"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一、单选题：</a:t>
            </a:r>
          </a:p>
          <a:p>
            <a:pPr indent="457200" latinLnBrk="1"/>
            <a:r>
              <a:rPr lang="en-US" altLang="zh-CN" dirty="0"/>
              <a:t>1.</a:t>
            </a:r>
            <a:r>
              <a:rPr lang="zh-CN" altLang="zh-CN" dirty="0"/>
              <a:t>局域网的结构不包括（）。</a:t>
            </a:r>
          </a:p>
          <a:p>
            <a:pPr indent="457200" latinLnBrk="1"/>
            <a:r>
              <a:rPr lang="en-US" altLang="zh-CN" dirty="0"/>
              <a:t>A.</a:t>
            </a:r>
            <a:r>
              <a:rPr lang="zh-CN" altLang="zh-CN" dirty="0"/>
              <a:t>星型</a:t>
            </a:r>
            <a:r>
              <a:rPr lang="en-US" altLang="zh-CN" dirty="0"/>
              <a:t>               B.</a:t>
            </a:r>
            <a:r>
              <a:rPr lang="zh-CN" altLang="zh-CN" dirty="0"/>
              <a:t>总线型</a:t>
            </a:r>
            <a:r>
              <a:rPr lang="en-US" altLang="zh-CN" dirty="0"/>
              <a:t>             C.</a:t>
            </a:r>
            <a:r>
              <a:rPr lang="zh-CN" altLang="zh-CN" dirty="0"/>
              <a:t>环型 </a:t>
            </a:r>
            <a:r>
              <a:rPr lang="en-US" altLang="zh-CN" dirty="0"/>
              <a:t>              D.</a:t>
            </a:r>
            <a:r>
              <a:rPr lang="zh-CN" altLang="zh-CN" dirty="0"/>
              <a:t>直连型</a:t>
            </a:r>
          </a:p>
          <a:p>
            <a:pPr indent="457200" latinLnBrk="1"/>
            <a:r>
              <a:rPr lang="en-US" altLang="zh-CN" dirty="0"/>
              <a:t>2.</a:t>
            </a:r>
            <a:r>
              <a:rPr lang="zh-CN" altLang="zh-CN" dirty="0"/>
              <a:t>无线局域网技术不包括（）。</a:t>
            </a:r>
          </a:p>
          <a:p>
            <a:pPr indent="457200" latinLnBrk="1"/>
            <a:r>
              <a:rPr lang="en-US" altLang="zh-CN" dirty="0"/>
              <a:t>A.</a:t>
            </a:r>
            <a:r>
              <a:rPr lang="zh-CN" altLang="zh-CN" dirty="0"/>
              <a:t>蓝牙</a:t>
            </a:r>
            <a:r>
              <a:rPr lang="en-US" altLang="zh-CN" dirty="0"/>
              <a:t>               </a:t>
            </a:r>
            <a:r>
              <a:rPr lang="en-US" altLang="zh-CN" dirty="0" err="1"/>
              <a:t>B.HomeRF</a:t>
            </a:r>
            <a:r>
              <a:rPr lang="en-US" altLang="zh-CN" dirty="0"/>
              <a:t>         </a:t>
            </a:r>
            <a:r>
              <a:rPr lang="en-US" altLang="zh-CN" dirty="0" err="1"/>
              <a:t>C.Hiperlan</a:t>
            </a:r>
            <a:r>
              <a:rPr lang="en-US" altLang="zh-CN" dirty="0"/>
              <a:t>           D.WCDMA</a:t>
            </a:r>
            <a:endParaRPr lang="zh-CN" altLang="zh-CN" dirty="0"/>
          </a:p>
          <a:p>
            <a:pPr indent="457200" latinLnBrk="1"/>
            <a:r>
              <a:rPr lang="zh-CN" altLang="zh-CN" dirty="0"/>
              <a:t>二、多选题：</a:t>
            </a:r>
          </a:p>
          <a:p>
            <a:pPr lvl="0" indent="457200" latinLnBrk="1"/>
            <a:r>
              <a:rPr lang="en-US" altLang="zh-CN" dirty="0"/>
              <a:t>1.</a:t>
            </a:r>
            <a:r>
              <a:rPr lang="zh-CN" altLang="zh-CN" dirty="0"/>
              <a:t>无线网络分为（）。</a:t>
            </a:r>
          </a:p>
          <a:p>
            <a:pPr indent="457200" latinLnBrk="1"/>
            <a:r>
              <a:rPr lang="en-US" altLang="zh-CN" dirty="0"/>
              <a:t>A.</a:t>
            </a:r>
            <a:r>
              <a:rPr lang="zh-CN" altLang="zh-CN" dirty="0"/>
              <a:t>无线广域网 </a:t>
            </a:r>
            <a:r>
              <a:rPr lang="en-US" altLang="zh-CN" dirty="0"/>
              <a:t>        B.</a:t>
            </a:r>
            <a:r>
              <a:rPr lang="zh-CN" altLang="zh-CN" dirty="0"/>
              <a:t>无线城域网</a:t>
            </a:r>
            <a:r>
              <a:rPr lang="en-US" altLang="zh-CN" dirty="0"/>
              <a:t>         C.</a:t>
            </a:r>
            <a:r>
              <a:rPr lang="zh-CN" altLang="zh-CN" dirty="0"/>
              <a:t>无线局域网</a:t>
            </a:r>
            <a:r>
              <a:rPr lang="en-US" altLang="zh-CN" dirty="0"/>
              <a:t>        D.</a:t>
            </a:r>
            <a:r>
              <a:rPr lang="zh-CN" altLang="zh-CN" dirty="0"/>
              <a:t>无线个人区域网</a:t>
            </a:r>
          </a:p>
          <a:p>
            <a:pPr lvl="0" indent="457200" latinLnBrk="1"/>
            <a:r>
              <a:rPr lang="en-US" altLang="zh-CN" dirty="0"/>
              <a:t>2.</a:t>
            </a:r>
            <a:r>
              <a:rPr lang="zh-CN" altLang="zh-CN" dirty="0"/>
              <a:t>无线局域网的安全隐患主要有（）。</a:t>
            </a:r>
          </a:p>
          <a:p>
            <a:pPr lvl="0" indent="457200" latinLnBrk="1"/>
            <a:r>
              <a:rPr lang="en-US" altLang="zh-CN" dirty="0"/>
              <a:t>A.</a:t>
            </a:r>
            <a:r>
              <a:rPr lang="zh-CN" altLang="zh-CN" dirty="0"/>
              <a:t>无线窃听 </a:t>
            </a:r>
            <a:r>
              <a:rPr lang="en-US" altLang="zh-CN" dirty="0"/>
              <a:t>         B.</a:t>
            </a:r>
            <a:r>
              <a:rPr lang="zh-CN" altLang="zh-CN" dirty="0"/>
              <a:t>假冒攻击</a:t>
            </a:r>
            <a:r>
              <a:rPr lang="en-US" altLang="zh-CN" dirty="0"/>
              <a:t>            C.</a:t>
            </a:r>
            <a:r>
              <a:rPr lang="zh-CN" altLang="zh-CN" dirty="0"/>
              <a:t>信息篡改 </a:t>
            </a:r>
            <a:r>
              <a:rPr lang="en-US" altLang="zh-CN" dirty="0"/>
              <a:t>         D.</a:t>
            </a:r>
            <a:r>
              <a:rPr lang="zh-CN" altLang="zh-CN" dirty="0"/>
              <a:t>非法接入</a:t>
            </a:r>
          </a:p>
          <a:p>
            <a:pPr lvl="0" indent="457200" latinLnBrk="1"/>
            <a:r>
              <a:rPr lang="en-US" altLang="zh-CN" dirty="0"/>
              <a:t>3.</a:t>
            </a:r>
            <a:r>
              <a:rPr lang="zh-CN" altLang="zh-CN" dirty="0"/>
              <a:t>无线访问控制主要基于（）。</a:t>
            </a:r>
          </a:p>
          <a:p>
            <a:pPr indent="457200" latinLnBrk="1"/>
            <a:r>
              <a:rPr lang="en-US" altLang="zh-CN" dirty="0"/>
              <a:t>A.SSID             B.</a:t>
            </a:r>
            <a:r>
              <a:rPr lang="zh-CN" altLang="zh-CN" dirty="0"/>
              <a:t>拓展</a:t>
            </a:r>
            <a:r>
              <a:rPr lang="en-US" altLang="zh-CN" dirty="0"/>
              <a:t>           C.</a:t>
            </a:r>
            <a:r>
              <a:rPr lang="zh-CN" altLang="zh-CN" dirty="0"/>
              <a:t>用户名 </a:t>
            </a:r>
            <a:r>
              <a:rPr lang="en-US" altLang="zh-CN" dirty="0"/>
              <a:t>           D.</a:t>
            </a:r>
            <a:r>
              <a:rPr lang="zh-CN" altLang="zh-CN" dirty="0"/>
              <a:t>端口</a:t>
            </a:r>
          </a:p>
        </p:txBody>
      </p:sp>
    </p:spTree>
    <p:extLst>
      <p:ext uri="{BB962C8B-B14F-4D97-AF65-F5344CB8AC3E}">
        <p14:creationId xmlns:p14="http://schemas.microsoft.com/office/powerpoint/2010/main" val="14363569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610678"/>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779237" y="1086857"/>
            <a:ext cx="8691581"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三、简答题：</a:t>
            </a:r>
          </a:p>
          <a:p>
            <a:pPr lvl="0" indent="457200" latinLnBrk="1"/>
            <a:r>
              <a:rPr lang="en-US" altLang="zh-CN" dirty="0"/>
              <a:t>1.</a:t>
            </a:r>
            <a:r>
              <a:rPr lang="zh-CN" altLang="zh-CN" dirty="0"/>
              <a:t>简述无线局域网的主要安全隐患</a:t>
            </a:r>
          </a:p>
          <a:p>
            <a:pPr lvl="0" indent="457200" latinLnBrk="1"/>
            <a:r>
              <a:rPr lang="en-US" altLang="zh-CN" dirty="0"/>
              <a:t>2.</a:t>
            </a:r>
            <a:r>
              <a:rPr lang="zh-CN" altLang="zh-CN" dirty="0"/>
              <a:t>简述无线局域网的数据加密技术。</a:t>
            </a:r>
          </a:p>
          <a:p>
            <a:pPr indent="457200" latinLnBrk="1"/>
            <a:r>
              <a:rPr lang="en-US" altLang="zh-CN" dirty="0"/>
              <a:t>3.</a:t>
            </a:r>
            <a:r>
              <a:rPr lang="zh-CN" altLang="zh-CN" dirty="0"/>
              <a:t>简述如何提高无线局域网安全性</a:t>
            </a:r>
          </a:p>
          <a:p>
            <a:pPr indent="457200" latinLnBrk="1"/>
            <a:r>
              <a:rPr lang="en-US" altLang="zh-CN" dirty="0"/>
              <a:t>4.</a:t>
            </a:r>
            <a:r>
              <a:rPr lang="zh-CN" altLang="zh-CN" dirty="0"/>
              <a:t>简述无线密码暴力破解的主要步骤</a:t>
            </a:r>
          </a:p>
          <a:p>
            <a:pPr indent="457200" latinLnBrk="1"/>
            <a:r>
              <a:rPr lang="zh-CN" altLang="zh-CN" dirty="0"/>
              <a:t>参考答案：</a:t>
            </a:r>
          </a:p>
          <a:p>
            <a:pPr indent="457200" latinLnBrk="1"/>
            <a:r>
              <a:rPr lang="zh-CN" altLang="zh-CN" dirty="0"/>
              <a:t>一、单选题</a:t>
            </a:r>
            <a:r>
              <a:rPr lang="en-US" altLang="zh-CN" dirty="0"/>
              <a:t>    1. D   2. D</a:t>
            </a:r>
            <a:endParaRPr lang="zh-CN" altLang="zh-CN" dirty="0"/>
          </a:p>
          <a:p>
            <a:pPr indent="457200" latinLnBrk="1"/>
            <a:r>
              <a:rPr lang="zh-CN" altLang="zh-CN" dirty="0"/>
              <a:t>二、多选题 </a:t>
            </a:r>
            <a:r>
              <a:rPr lang="en-US" altLang="zh-CN" dirty="0"/>
              <a:t>   1. ABCD   2. ABCD   3. ACD</a:t>
            </a:r>
            <a:endParaRPr lang="zh-CN" altLang="zh-CN" dirty="0"/>
          </a:p>
          <a:p>
            <a:pPr indent="457200" latinLnBrk="1"/>
            <a:r>
              <a:rPr lang="zh-CN" altLang="zh-CN" dirty="0"/>
              <a:t>三、简答题 </a:t>
            </a:r>
            <a:r>
              <a:rPr lang="en-US" altLang="zh-CN" dirty="0"/>
              <a:t>   1. </a:t>
            </a:r>
            <a:r>
              <a:rPr lang="zh-CN" altLang="zh-CN" dirty="0"/>
              <a:t>参考</a:t>
            </a:r>
            <a:r>
              <a:rPr lang="en-US" altLang="zh-CN" dirty="0"/>
              <a:t>8.2.1</a:t>
            </a:r>
            <a:r>
              <a:rPr lang="zh-CN" altLang="zh-CN" dirty="0"/>
              <a:t>的内容 </a:t>
            </a:r>
            <a:r>
              <a:rPr lang="en-US" altLang="zh-CN" dirty="0"/>
              <a:t>   2. </a:t>
            </a:r>
            <a:r>
              <a:rPr lang="zh-CN" altLang="zh-CN" dirty="0"/>
              <a:t>参考</a:t>
            </a:r>
            <a:r>
              <a:rPr lang="en-US" altLang="zh-CN" dirty="0"/>
              <a:t>8.2.4</a:t>
            </a:r>
            <a:r>
              <a:rPr lang="zh-CN" altLang="zh-CN" dirty="0"/>
              <a:t>的内容 </a:t>
            </a:r>
            <a:r>
              <a:rPr lang="en-US" altLang="zh-CN" dirty="0"/>
              <a:t>  </a:t>
            </a:r>
            <a:endParaRPr lang="zh-CN" altLang="zh-CN" dirty="0"/>
          </a:p>
          <a:p>
            <a:pPr indent="457200" latinLnBrk="1"/>
            <a:r>
              <a:rPr lang="en-US" altLang="zh-CN" dirty="0"/>
              <a:t>                     3. </a:t>
            </a:r>
            <a:r>
              <a:rPr lang="zh-CN" altLang="zh-CN" dirty="0"/>
              <a:t>参考</a:t>
            </a:r>
            <a:r>
              <a:rPr lang="en-US" altLang="zh-CN" dirty="0"/>
              <a:t>8.2.5</a:t>
            </a:r>
            <a:r>
              <a:rPr lang="zh-CN" altLang="zh-CN" dirty="0"/>
              <a:t>的内容。 </a:t>
            </a:r>
            <a:r>
              <a:rPr lang="en-US" altLang="zh-CN" dirty="0"/>
              <a:t>4. </a:t>
            </a:r>
            <a:r>
              <a:rPr lang="zh-CN" altLang="zh-CN" dirty="0"/>
              <a:t>参考</a:t>
            </a:r>
            <a:r>
              <a:rPr lang="en-US" altLang="zh-CN" dirty="0"/>
              <a:t>8.3.1</a:t>
            </a:r>
            <a:r>
              <a:rPr lang="zh-CN" altLang="zh-CN" dirty="0"/>
              <a:t>的内容</a:t>
            </a:r>
          </a:p>
        </p:txBody>
      </p:sp>
    </p:spTree>
    <p:extLst>
      <p:ext uri="{BB962C8B-B14F-4D97-AF65-F5344CB8AC3E}">
        <p14:creationId xmlns:p14="http://schemas.microsoft.com/office/powerpoint/2010/main" val="15739143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259785" y="1893430"/>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409085" y="2022762"/>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262453" y="2863681"/>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283797" y="3858082"/>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422154" y="299502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393562" y="400466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295504" y="2848219"/>
            <a:ext cx="2749471"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无线局域网的安全管理</a:t>
            </a:r>
            <a:endParaRPr lang="zh-CN" altLang="en-US" dirty="0"/>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8309359" y="3853167"/>
            <a:ext cx="198002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无线密码的安全</a:t>
            </a:r>
            <a:endParaRPr lang="zh-CN" altLang="en-US" dirty="0"/>
          </a:p>
        </p:txBody>
      </p:sp>
      <p:sp>
        <p:nvSpPr>
          <p:cNvPr id="22" name="文本框 21">
            <a:hlinkClick r:id="rId4" action="ppaction://hlinksldjump"/>
            <a:extLst>
              <a:ext uri="{FF2B5EF4-FFF2-40B4-BE49-F238E27FC236}">
                <a16:creationId xmlns:a16="http://schemas.microsoft.com/office/drawing/2014/main" id="{A4FA8CBE-305F-4333-AF39-400B25841AD0}"/>
              </a:ext>
            </a:extLst>
          </p:cNvPr>
          <p:cNvSpPr txBox="1"/>
          <p:nvPr/>
        </p:nvSpPr>
        <p:spPr>
          <a:xfrm>
            <a:off x="8302764" y="1883021"/>
            <a:ext cx="198002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无线局域网简介</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84833"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649583" y="3972975"/>
            <a:ext cx="4493538" cy="830997"/>
          </a:xfrm>
          <a:prstGeom prst="rect">
            <a:avLst/>
          </a:prstGeom>
        </p:spPr>
        <p:txBody>
          <a:bodyPr wrap="none">
            <a:spAutoFit/>
          </a:bodyPr>
          <a:lstStyle/>
          <a:p>
            <a:r>
              <a:rPr lang="zh-CN" altLang="zh-CN" sz="4800" b="1" dirty="0"/>
              <a:t>无线局域网简介</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797467"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18101" y="1026692"/>
            <a:ext cx="9755797" cy="480461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8.1.1 </a:t>
            </a:r>
            <a:r>
              <a:rPr lang="zh-CN" altLang="zh-CN" b="1" dirty="0"/>
              <a:t>局域网简介</a:t>
            </a:r>
          </a:p>
          <a:p>
            <a:pPr indent="457200" latinLnBrk="1"/>
            <a:r>
              <a:rPr lang="zh-CN" altLang="zh-CN" dirty="0"/>
              <a:t>无线局域网是在局域网的基础上添加了无线功能，让无线客户端可以方便的加入到局域网中，共享上网或共享局域网资源。</a:t>
            </a:r>
          </a:p>
          <a:p>
            <a:pPr indent="457200" latinLnBrk="1"/>
            <a:r>
              <a:rPr lang="en-US" altLang="zh-CN" b="1" dirty="0"/>
              <a:t>1. </a:t>
            </a:r>
            <a:r>
              <a:rPr lang="zh-CN" altLang="zh-CN" b="1" dirty="0"/>
              <a:t>局域网</a:t>
            </a:r>
          </a:p>
          <a:p>
            <a:pPr indent="457200" latinLnBrk="1"/>
            <a:r>
              <a:rPr lang="zh-CN" altLang="zh-CN" dirty="0"/>
              <a:t>局域网是在一个相对的小范围内，一般在</a:t>
            </a:r>
            <a:r>
              <a:rPr lang="en-US" altLang="zh-CN" dirty="0"/>
              <a:t>10</a:t>
            </a:r>
            <a:r>
              <a:rPr lang="zh-CN" altLang="zh-CN" dirty="0"/>
              <a:t>公里以内，通过局域网技术，将各种计算机、网络设备、网络终端连接起来，组建而成的网络。主要实现共享上网、共享文件、共享打印、远程管理等功能。</a:t>
            </a:r>
          </a:p>
          <a:p>
            <a:pPr indent="457200" latinLnBrk="1"/>
            <a:r>
              <a:rPr lang="zh-CN" altLang="zh-CN" dirty="0"/>
              <a:t>特点是分布距离近、范围较小、用户较少、传输速度快、组建费用较低、易于实现、维护方便。速度大约为</a:t>
            </a:r>
            <a:r>
              <a:rPr lang="en-US" altLang="zh-CN" dirty="0"/>
              <a:t>100Mb/s</a:t>
            </a:r>
            <a:r>
              <a:rPr lang="zh-CN" altLang="zh-CN" dirty="0"/>
              <a:t>～</a:t>
            </a:r>
            <a:r>
              <a:rPr lang="en-US" altLang="zh-CN" dirty="0"/>
              <a:t>1000Mb/s</a:t>
            </a:r>
            <a:r>
              <a:rPr lang="zh-CN" altLang="zh-CN" dirty="0"/>
              <a:t>。</a:t>
            </a:r>
          </a:p>
          <a:p>
            <a:pPr indent="457200" latinLnBrk="1"/>
            <a:r>
              <a:rPr lang="zh-CN" altLang="zh-CN" dirty="0"/>
              <a:t>根据网络所覆盖的范围和采用的技术，范围较广的还有城域网以及最大的广域网。</a:t>
            </a:r>
          </a:p>
        </p:txBody>
      </p:sp>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663835"/>
            <a:ext cx="9755797"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a:t>
            </a:r>
            <a:r>
              <a:rPr lang="zh-CN" altLang="zh-CN" b="1" dirty="0"/>
              <a:t>局域网的结构</a:t>
            </a:r>
          </a:p>
          <a:p>
            <a:pPr indent="457200" latinLnBrk="1"/>
            <a:r>
              <a:rPr lang="zh-CN" altLang="zh-CN" dirty="0"/>
              <a:t>局域网从逻辑拓扑结构上可以分为以下几种：</a:t>
            </a:r>
          </a:p>
          <a:p>
            <a:pPr indent="457200" latinLnBrk="1"/>
            <a:r>
              <a:rPr lang="zh-CN" altLang="zh-CN" dirty="0"/>
              <a:t>（</a:t>
            </a:r>
            <a:r>
              <a:rPr lang="en-US" altLang="zh-CN" dirty="0"/>
              <a:t>1</a:t>
            </a:r>
            <a:r>
              <a:rPr lang="zh-CN" altLang="zh-CN" dirty="0"/>
              <a:t>）总线型拓扑</a:t>
            </a:r>
            <a:endParaRPr lang="en-US" altLang="zh-CN" dirty="0"/>
          </a:p>
          <a:p>
            <a:pPr indent="457200" latinLnBrk="1"/>
            <a:r>
              <a:rPr lang="zh-CN" altLang="zh-CN" dirty="0"/>
              <a:t>采用一根信号线（通常为同轴电缆）进行连接，所有的站点直接连接到该总线上。</a:t>
            </a:r>
            <a:endParaRPr lang="en-US" altLang="zh-CN" dirty="0"/>
          </a:p>
          <a:p>
            <a:pPr indent="457200" latinLnBrk="1"/>
            <a:r>
              <a:rPr lang="zh-CN" altLang="zh-CN" dirty="0"/>
              <a:t>（</a:t>
            </a:r>
            <a:r>
              <a:rPr lang="en-US" altLang="zh-CN" dirty="0"/>
              <a:t>2</a:t>
            </a:r>
            <a:r>
              <a:rPr lang="zh-CN" altLang="zh-CN" dirty="0"/>
              <a:t>）环型拓扑</a:t>
            </a:r>
          </a:p>
          <a:p>
            <a:pPr indent="457200"/>
            <a:r>
              <a:rPr lang="zh-CN" altLang="zh-CN" dirty="0"/>
              <a:t>整个局域网呈环型状态，也就是常说的令牌环局域网。</a:t>
            </a:r>
            <a:endParaRPr lang="en-US" altLang="zh-CN" dirty="0"/>
          </a:p>
          <a:p>
            <a:pPr indent="457200"/>
            <a:r>
              <a:rPr lang="zh-CN" altLang="zh-CN" dirty="0"/>
              <a:t>（</a:t>
            </a:r>
            <a:r>
              <a:rPr lang="en-US" altLang="zh-CN" dirty="0"/>
              <a:t>3</a:t>
            </a:r>
            <a:r>
              <a:rPr lang="zh-CN" altLang="zh-CN" dirty="0"/>
              <a:t>）星型拓扑</a:t>
            </a:r>
          </a:p>
          <a:p>
            <a:pPr indent="457200"/>
            <a:r>
              <a:rPr lang="zh-CN" altLang="zh-CN" dirty="0"/>
              <a:t>由中心节点的网络设备（一般是交换机），和周围节点的各种终端设备所组成。</a:t>
            </a:r>
            <a:endParaRPr lang="en-US" altLang="zh-CN" dirty="0"/>
          </a:p>
          <a:p>
            <a:pPr indent="457200" latinLnBrk="1"/>
            <a:r>
              <a:rPr lang="zh-CN" altLang="zh-CN" dirty="0"/>
              <a:t>（</a:t>
            </a:r>
            <a:r>
              <a:rPr lang="en-US" altLang="zh-CN" dirty="0"/>
              <a:t>4</a:t>
            </a:r>
            <a:r>
              <a:rPr lang="zh-CN" altLang="zh-CN" dirty="0"/>
              <a:t>）树型拓扑</a:t>
            </a:r>
          </a:p>
          <a:p>
            <a:pPr indent="457200"/>
            <a:r>
              <a:rPr lang="zh-CN" altLang="zh-CN" dirty="0"/>
              <a:t>树型拓扑结构从本质上来说，是一种多层次的星型结构，常见于一些大中型局域网中，设备较多，网络需求较高，多业务，多用户，需要进行分层管理的情况。</a:t>
            </a:r>
          </a:p>
        </p:txBody>
      </p:sp>
    </p:spTree>
    <p:extLst>
      <p:ext uri="{BB962C8B-B14F-4D97-AF65-F5344CB8AC3E}">
        <p14:creationId xmlns:p14="http://schemas.microsoft.com/office/powerpoint/2010/main" val="27489987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26852" y="1308521"/>
            <a:ext cx="9138296" cy="424095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a:t>
            </a:r>
            <a:r>
              <a:rPr lang="zh-CN" altLang="zh-CN" b="1" dirty="0"/>
              <a:t>局域网的主要设备</a:t>
            </a:r>
          </a:p>
          <a:p>
            <a:pPr indent="457200" latinLnBrk="1"/>
            <a:r>
              <a:rPr lang="zh-CN" altLang="zh-CN" dirty="0"/>
              <a:t>局域网的主要设备包括了路由器、交换机、服务器以及各种网络终端。</a:t>
            </a:r>
          </a:p>
          <a:p>
            <a:pPr indent="457200" latinLnBrk="1"/>
            <a:r>
              <a:rPr lang="en-US" altLang="zh-CN" b="1" dirty="0"/>
              <a:t>4. </a:t>
            </a:r>
            <a:r>
              <a:rPr lang="zh-CN" altLang="zh-CN" b="1" dirty="0"/>
              <a:t>局域网的主要技术</a:t>
            </a:r>
          </a:p>
          <a:p>
            <a:pPr indent="457200" latinLnBrk="1"/>
            <a:r>
              <a:rPr lang="zh-CN" altLang="zh-CN" dirty="0"/>
              <a:t>在局域网中根据所使用的介质和拓扑结构，可以采用多种技术组建局域网。</a:t>
            </a:r>
            <a:endParaRPr lang="en-US" altLang="zh-CN" dirty="0"/>
          </a:p>
          <a:p>
            <a:pPr indent="457200" latinLnBrk="1"/>
            <a:r>
              <a:rPr lang="zh-CN" altLang="zh-CN" dirty="0"/>
              <a:t>（</a:t>
            </a:r>
            <a:r>
              <a:rPr lang="en-US" altLang="zh-CN" dirty="0"/>
              <a:t>1</a:t>
            </a:r>
            <a:r>
              <a:rPr lang="zh-CN" altLang="zh-CN" dirty="0"/>
              <a:t>）以太网技术</a:t>
            </a:r>
          </a:p>
          <a:p>
            <a:pPr indent="457200" latinLnBrk="1"/>
            <a:r>
              <a:rPr lang="zh-CN" altLang="zh-CN" dirty="0"/>
              <a:t>（</a:t>
            </a:r>
            <a:r>
              <a:rPr lang="en-US" altLang="zh-CN" dirty="0"/>
              <a:t>2</a:t>
            </a:r>
            <a:r>
              <a:rPr lang="zh-CN" altLang="zh-CN" dirty="0"/>
              <a:t>）令牌环网技术</a:t>
            </a:r>
          </a:p>
          <a:p>
            <a:pPr indent="457200" latinLnBrk="1"/>
            <a:r>
              <a:rPr lang="zh-CN" altLang="zh-CN" dirty="0"/>
              <a:t>（</a:t>
            </a:r>
            <a:r>
              <a:rPr lang="en-US" altLang="zh-CN" dirty="0"/>
              <a:t>3</a:t>
            </a:r>
            <a:r>
              <a:rPr lang="zh-CN" altLang="zh-CN" dirty="0"/>
              <a:t>）</a:t>
            </a:r>
            <a:r>
              <a:rPr lang="en-US" altLang="zh-CN" dirty="0"/>
              <a:t>FDDI</a:t>
            </a:r>
            <a:r>
              <a:rPr lang="zh-CN" altLang="zh-CN" dirty="0"/>
              <a:t>网技术</a:t>
            </a:r>
          </a:p>
          <a:p>
            <a:pPr indent="457200" latinLnBrk="1"/>
            <a:r>
              <a:rPr lang="zh-CN" altLang="zh-CN" dirty="0"/>
              <a:t>（</a:t>
            </a:r>
            <a:r>
              <a:rPr lang="en-US" altLang="zh-CN" dirty="0"/>
              <a:t>4</a:t>
            </a:r>
            <a:r>
              <a:rPr lang="zh-CN" altLang="zh-CN" dirty="0"/>
              <a:t>）</a:t>
            </a:r>
            <a:r>
              <a:rPr lang="en-US" altLang="zh-CN" dirty="0"/>
              <a:t>ATM</a:t>
            </a:r>
            <a:r>
              <a:rPr lang="zh-CN" altLang="zh-CN" dirty="0"/>
              <a:t>网技术</a:t>
            </a:r>
          </a:p>
          <a:p>
            <a:pPr indent="457200" latinLnBrk="1"/>
            <a:r>
              <a:rPr lang="zh-CN" altLang="zh-CN" dirty="0"/>
              <a:t>（</a:t>
            </a:r>
            <a:r>
              <a:rPr lang="en-US" altLang="zh-CN" dirty="0"/>
              <a:t>5</a:t>
            </a:r>
            <a:r>
              <a:rPr lang="zh-CN" altLang="zh-CN" dirty="0"/>
              <a:t>）无线局域网技术</a:t>
            </a:r>
          </a:p>
        </p:txBody>
      </p:sp>
    </p:spTree>
    <p:extLst>
      <p:ext uri="{BB962C8B-B14F-4D97-AF65-F5344CB8AC3E}">
        <p14:creationId xmlns:p14="http://schemas.microsoft.com/office/powerpoint/2010/main" val="10048772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26852" y="1308521"/>
            <a:ext cx="9138296"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8.1.2 </a:t>
            </a:r>
            <a:r>
              <a:rPr lang="zh-CN" altLang="zh-CN" b="1" dirty="0"/>
              <a:t>无线局域网简介</a:t>
            </a:r>
          </a:p>
          <a:p>
            <a:pPr indent="457200" latinLnBrk="1"/>
            <a:r>
              <a:rPr lang="zh-CN" altLang="zh-CN" dirty="0"/>
              <a:t>无线局域网可以在局域网中添加无线技术，或者单纯使用无线技术组建无线局域网。下面介绍无线网络及无线局域网。</a:t>
            </a:r>
          </a:p>
          <a:p>
            <a:pPr indent="457200" latinLnBrk="1"/>
            <a:r>
              <a:rPr lang="en-US" altLang="zh-CN" b="1" dirty="0"/>
              <a:t>1. </a:t>
            </a:r>
            <a:r>
              <a:rPr lang="zh-CN" altLang="zh-CN" b="1" dirty="0"/>
              <a:t>无线网络简介</a:t>
            </a:r>
          </a:p>
          <a:p>
            <a:pPr indent="457200"/>
            <a:r>
              <a:rPr lang="zh-CN" altLang="zh-CN" dirty="0"/>
              <a:t>无线局域网</a:t>
            </a:r>
            <a:r>
              <a:rPr lang="en-US" altLang="zh-CN" dirty="0"/>
              <a:t>WLAN</a:t>
            </a:r>
            <a:r>
              <a:rPr lang="zh-CN" altLang="zh-CN" dirty="0"/>
              <a:t>（</a:t>
            </a:r>
            <a:r>
              <a:rPr lang="en-US" altLang="zh-CN" dirty="0"/>
              <a:t>Wireless Local Area Network</a:t>
            </a:r>
            <a:r>
              <a:rPr lang="zh-CN" altLang="zh-CN" dirty="0"/>
              <a:t>），指应用无线通信技术将计算机设备互联起来，构成可以互相通信和实现资源共享的网络体系。</a:t>
            </a:r>
            <a:endParaRPr lang="en-US" altLang="zh-CN" dirty="0"/>
          </a:p>
          <a:p>
            <a:pPr indent="457200" latinLnBrk="1"/>
            <a:r>
              <a:rPr lang="en-US" altLang="zh-CN" b="1" dirty="0"/>
              <a:t>2. </a:t>
            </a:r>
            <a:r>
              <a:rPr lang="zh-CN" altLang="zh-CN" b="1" dirty="0"/>
              <a:t>无线局域网与无线网络</a:t>
            </a:r>
          </a:p>
          <a:p>
            <a:pPr indent="457200"/>
            <a:r>
              <a:rPr lang="zh-CN" altLang="zh-CN" dirty="0"/>
              <a:t>无线局域网属于无线网络的一种，无线网络所采用的通信技术、覆盖规模和应用领域各不相同，因此存在多种分类方法。</a:t>
            </a:r>
          </a:p>
        </p:txBody>
      </p:sp>
    </p:spTree>
    <p:extLst>
      <p:ext uri="{BB962C8B-B14F-4D97-AF65-F5344CB8AC3E}">
        <p14:creationId xmlns:p14="http://schemas.microsoft.com/office/powerpoint/2010/main" val="17179361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078710" y="534761"/>
            <a:ext cx="10262847"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a:t>
            </a:r>
            <a:r>
              <a:rPr lang="zh-CN" altLang="zh-CN" b="1" dirty="0"/>
              <a:t>无线局域网的设备</a:t>
            </a:r>
          </a:p>
          <a:p>
            <a:pPr indent="457200" latinLnBrk="1"/>
            <a:r>
              <a:rPr lang="zh-CN" altLang="zh-CN" dirty="0"/>
              <a:t>在家庭或企业的无线局域网中，无线设备包括以下几种：</a:t>
            </a:r>
          </a:p>
          <a:p>
            <a:pPr indent="457200" latinLnBrk="1"/>
            <a:r>
              <a:rPr lang="zh-CN" altLang="zh-CN" dirty="0"/>
              <a:t>（</a:t>
            </a:r>
            <a:r>
              <a:rPr lang="en-US" altLang="zh-CN" dirty="0"/>
              <a:t>1</a:t>
            </a:r>
            <a:r>
              <a:rPr lang="zh-CN" altLang="zh-CN" dirty="0"/>
              <a:t>）无线路由器</a:t>
            </a:r>
            <a:endParaRPr lang="en-US" altLang="zh-CN" dirty="0"/>
          </a:p>
          <a:p>
            <a:pPr indent="457200" latinLnBrk="1"/>
            <a:r>
              <a:rPr lang="zh-CN" altLang="zh-CN" dirty="0"/>
              <a:t>无线路由器将无线功能加入到路由器中</a:t>
            </a:r>
            <a:r>
              <a:rPr lang="zh-CN" altLang="en-US" dirty="0"/>
              <a:t>。</a:t>
            </a:r>
            <a:endParaRPr lang="en-US" altLang="zh-CN" dirty="0"/>
          </a:p>
          <a:p>
            <a:pPr indent="457200" latinLnBrk="1"/>
            <a:r>
              <a:rPr lang="zh-CN" altLang="zh-CN" dirty="0"/>
              <a:t>（</a:t>
            </a:r>
            <a:r>
              <a:rPr lang="en-US" altLang="zh-CN" dirty="0"/>
              <a:t>2</a:t>
            </a:r>
            <a:r>
              <a:rPr lang="zh-CN" altLang="zh-CN" dirty="0"/>
              <a:t>）无线网卡</a:t>
            </a:r>
          </a:p>
          <a:p>
            <a:pPr indent="457200" latinLnBrk="1"/>
            <a:r>
              <a:rPr lang="zh-CN" altLang="zh-CN" dirty="0"/>
              <a:t>无线通讯所必需的设备，用来将计算机的电信号转化为无线信号，在设备间传输数据。</a:t>
            </a:r>
          </a:p>
          <a:p>
            <a:pPr indent="457200" latinLnBrk="1"/>
            <a:r>
              <a:rPr lang="zh-CN" altLang="zh-CN" dirty="0"/>
              <a:t>（</a:t>
            </a:r>
            <a:r>
              <a:rPr lang="en-US" altLang="zh-CN" dirty="0"/>
              <a:t>3</a:t>
            </a:r>
            <a:r>
              <a:rPr lang="zh-CN" altLang="zh-CN" dirty="0"/>
              <a:t>）无线</a:t>
            </a:r>
            <a:r>
              <a:rPr lang="en-US" altLang="zh-CN" dirty="0"/>
              <a:t>AP</a:t>
            </a:r>
            <a:endParaRPr lang="zh-CN" altLang="zh-CN" dirty="0"/>
          </a:p>
          <a:p>
            <a:pPr indent="457200"/>
            <a:r>
              <a:rPr lang="zh-CN" altLang="zh-CN" dirty="0"/>
              <a:t>无线</a:t>
            </a:r>
            <a:r>
              <a:rPr lang="en-US" altLang="zh-CN" dirty="0"/>
              <a:t>AP</a:t>
            </a:r>
            <a:r>
              <a:rPr lang="zh-CN" altLang="zh-CN" dirty="0"/>
              <a:t>是无线网与有线网之间沟通的桥梁，也是各种终端接入到无线的接入点。</a:t>
            </a:r>
            <a:endParaRPr lang="en-US" altLang="zh-CN" dirty="0"/>
          </a:p>
          <a:p>
            <a:pPr indent="457200" latinLnBrk="1"/>
            <a:r>
              <a:rPr lang="zh-CN" altLang="zh-CN" dirty="0"/>
              <a:t>（</a:t>
            </a:r>
            <a:r>
              <a:rPr lang="en-US" altLang="zh-CN" dirty="0"/>
              <a:t>4</a:t>
            </a:r>
            <a:r>
              <a:rPr lang="zh-CN" altLang="zh-CN" dirty="0"/>
              <a:t>）无线</a:t>
            </a:r>
            <a:r>
              <a:rPr lang="en-US" altLang="zh-CN" dirty="0"/>
              <a:t>AC</a:t>
            </a:r>
            <a:endParaRPr lang="zh-CN" altLang="zh-CN" dirty="0"/>
          </a:p>
          <a:p>
            <a:pPr indent="457200"/>
            <a:r>
              <a:rPr lang="zh-CN" altLang="zh-CN" dirty="0"/>
              <a:t>无线</a:t>
            </a:r>
            <a:r>
              <a:rPr lang="en-US" altLang="zh-CN" dirty="0"/>
              <a:t>AC</a:t>
            </a:r>
            <a:r>
              <a:rPr lang="zh-CN" altLang="zh-CN" dirty="0"/>
              <a:t>主要用来集中化控制无线</a:t>
            </a:r>
            <a:r>
              <a:rPr lang="en-US" altLang="zh-CN" dirty="0"/>
              <a:t>AP</a:t>
            </a:r>
            <a:r>
              <a:rPr lang="zh-CN" altLang="zh-CN" dirty="0"/>
              <a:t>，是管理</a:t>
            </a:r>
            <a:r>
              <a:rPr lang="en-US" altLang="zh-CN" dirty="0"/>
              <a:t>AP</a:t>
            </a:r>
            <a:r>
              <a:rPr lang="zh-CN" altLang="zh-CN" dirty="0"/>
              <a:t>所必需使用的硬件。</a:t>
            </a:r>
            <a:endParaRPr lang="en-US" altLang="zh-CN" dirty="0"/>
          </a:p>
          <a:p>
            <a:pPr indent="457200" latinLnBrk="1"/>
            <a:r>
              <a:rPr lang="zh-CN" altLang="zh-CN" dirty="0"/>
              <a:t>（</a:t>
            </a:r>
            <a:r>
              <a:rPr lang="en-US" altLang="zh-CN" dirty="0"/>
              <a:t>5</a:t>
            </a:r>
            <a:r>
              <a:rPr lang="zh-CN" altLang="zh-CN" dirty="0"/>
              <a:t>）无线网桥</a:t>
            </a:r>
          </a:p>
          <a:p>
            <a:pPr indent="457200"/>
            <a:r>
              <a:rPr lang="zh-CN" altLang="zh-CN" dirty="0"/>
              <a:t>利用无线传输方式实现在两个或多个网络之间搭起通信的桥梁。</a:t>
            </a:r>
          </a:p>
        </p:txBody>
      </p:sp>
    </p:spTree>
    <p:extLst>
      <p:ext uri="{BB962C8B-B14F-4D97-AF65-F5344CB8AC3E}">
        <p14:creationId xmlns:p14="http://schemas.microsoft.com/office/powerpoint/2010/main" val="263269227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1863</TotalTime>
  <Words>2637</Words>
  <Application>Microsoft Office PowerPoint</Application>
  <PresentationFormat>宽屏</PresentationFormat>
  <Paragraphs>193</Paragraphs>
  <Slides>29</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29</vt:i4>
      </vt:variant>
    </vt:vector>
  </HeadingPairs>
  <TitlesOfParts>
    <vt:vector size="36" baseType="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587</cp:revision>
  <dcterms:created xsi:type="dcterms:W3CDTF">2020-06-26T11:31:00Z</dcterms:created>
  <dcterms:modified xsi:type="dcterms:W3CDTF">2022-12-07T01:03:35Z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