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601" r:id="rId7"/>
    <p:sldId id="602" r:id="rId8"/>
    <p:sldId id="603" r:id="rId9"/>
    <p:sldId id="604" r:id="rId10"/>
    <p:sldId id="605" r:id="rId11"/>
    <p:sldId id="606" r:id="rId12"/>
    <p:sldId id="607" r:id="rId13"/>
    <p:sldId id="608" r:id="rId14"/>
    <p:sldId id="609" r:id="rId15"/>
    <p:sldId id="610" r:id="rId16"/>
    <p:sldId id="611" r:id="rId17"/>
    <p:sldId id="612" r:id="rId18"/>
    <p:sldId id="613" r:id="rId19"/>
    <p:sldId id="614" r:id="rId20"/>
    <p:sldId id="615" r:id="rId21"/>
    <p:sldId id="616" r:id="rId22"/>
    <p:sldId id="617" r:id="rId23"/>
    <p:sldId id="618" r:id="rId24"/>
    <p:sldId id="619" r:id="rId25"/>
    <p:sldId id="620" r:id="rId26"/>
    <p:sldId id="621" r:id="rId27"/>
    <p:sldId id="622" r:id="rId28"/>
    <p:sldId id="623" r:id="rId29"/>
    <p:sldId id="624" r:id="rId30"/>
    <p:sldId id="625" r:id="rId31"/>
    <p:sldId id="626" r:id="rId32"/>
    <p:sldId id="627" r:id="rId33"/>
    <p:sldId id="628" r:id="rId34"/>
    <p:sldId id="629" r:id="rId35"/>
    <p:sldId id="630" r:id="rId36"/>
    <p:sldId id="631" r:id="rId37"/>
    <p:sldId id="632" r:id="rId38"/>
    <p:sldId id="633" r:id="rId39"/>
    <p:sldId id="634" r:id="rId40"/>
    <p:sldId id="635" r:id="rId41"/>
    <p:sldId id="636" r:id="rId42"/>
    <p:sldId id="637" r:id="rId43"/>
    <p:sldId id="413" r:id="rId44"/>
    <p:sldId id="414" r:id="rId45"/>
    <p:sldId id="286"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8.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4.xml"/><Relationship Id="rId4" Type="http://schemas.openxmlformats.org/officeDocument/2006/relationships/slide" Target="slide2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https://gimg2.baidu.com/image_search/src=http%3A%2F%2Fi0.hdslb.com%2Fbfs%2Farchive%2F590c412948660feef402688addd53d166982b9fe.jpg&amp;refer=http%3A%2F%2Fi0.hdslb.com&amp;app=2002&amp;size=f9999,10000&amp;q=a80&amp;n=0&amp;g=0n&amp;fmt=auto?sec=1657681613&amp;t=ef2ea021ff4a7629b6b8d0c239293c5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210178" y="4128206"/>
            <a:ext cx="9771643"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9</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操作系统的安全管理</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2345" y="1720226"/>
            <a:ext cx="924731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病毒木马</a:t>
            </a:r>
          </a:p>
          <a:p>
            <a:pPr indent="457200" latinLnBrk="1"/>
            <a:r>
              <a:rPr lang="zh-CN" altLang="zh-CN" dirty="0"/>
              <a:t>前面介绍了病毒木马的威胁，主要就是发生在操作系统中，通过病毒和木马，威胁及破坏用户的操作系统及其中的文件，并通过木马反向连接到攻击者的设备。</a:t>
            </a:r>
          </a:p>
          <a:p>
            <a:pPr indent="457200" latinLnBrk="1"/>
            <a:r>
              <a:rPr lang="en-US" altLang="zh-CN" b="1" dirty="0"/>
              <a:t>4. </a:t>
            </a:r>
            <a:r>
              <a:rPr lang="zh-CN" altLang="zh-CN" b="1" dirty="0"/>
              <a:t>恶意欺骗</a:t>
            </a:r>
          </a:p>
          <a:p>
            <a:pPr indent="457200" latinLnBrk="1"/>
            <a:r>
              <a:rPr lang="zh-CN" altLang="zh-CN" dirty="0"/>
              <a:t>前面介绍了局域网的各种网络欺骗，如</a:t>
            </a:r>
            <a:r>
              <a:rPr lang="en-US" altLang="zh-CN" dirty="0"/>
              <a:t>ARP</a:t>
            </a:r>
            <a:r>
              <a:rPr lang="zh-CN" altLang="zh-CN" dirty="0"/>
              <a:t>欺骗、</a:t>
            </a:r>
            <a:r>
              <a:rPr lang="en-US" altLang="zh-CN" dirty="0"/>
              <a:t>DHCP</a:t>
            </a:r>
            <a:r>
              <a:rPr lang="zh-CN" altLang="zh-CN" dirty="0"/>
              <a:t>欺骗、</a:t>
            </a:r>
            <a:r>
              <a:rPr lang="en-US" altLang="zh-CN" dirty="0"/>
              <a:t>DNS</a:t>
            </a:r>
            <a:r>
              <a:rPr lang="zh-CN" altLang="zh-CN" dirty="0"/>
              <a:t>欺骗等，除了获取用户信息外，还为入侵用户的系统做好准备。</a:t>
            </a:r>
          </a:p>
        </p:txBody>
      </p:sp>
    </p:spTree>
    <p:extLst>
      <p:ext uri="{BB962C8B-B14F-4D97-AF65-F5344CB8AC3E}">
        <p14:creationId xmlns:p14="http://schemas.microsoft.com/office/powerpoint/2010/main" val="3958745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534761"/>
            <a:ext cx="924731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9.2.2 </a:t>
            </a:r>
            <a:r>
              <a:rPr lang="zh-CN" altLang="zh-CN" b="1" dirty="0"/>
              <a:t>操作系统安全基础</a:t>
            </a:r>
          </a:p>
          <a:p>
            <a:pPr indent="457200" latinLnBrk="1"/>
            <a:r>
              <a:rPr lang="zh-CN" altLang="zh-CN" dirty="0"/>
              <a:t>下面介绍一些和操作系统安全相关的基本概念。</a:t>
            </a:r>
          </a:p>
          <a:p>
            <a:pPr indent="457200" latinLnBrk="1"/>
            <a:r>
              <a:rPr lang="en-US" altLang="zh-CN" b="1" dirty="0"/>
              <a:t>1. </a:t>
            </a:r>
            <a:r>
              <a:rPr lang="zh-CN" altLang="zh-CN" b="1" dirty="0"/>
              <a:t>主体及客体</a:t>
            </a:r>
          </a:p>
          <a:p>
            <a:pPr indent="457200"/>
            <a:r>
              <a:rPr lang="zh-CN" altLang="zh-CN" dirty="0"/>
              <a:t>操作系统中的每一个实体可以归为主体和客体。</a:t>
            </a:r>
            <a:endParaRPr lang="en-US" altLang="zh-CN" dirty="0"/>
          </a:p>
          <a:p>
            <a:pPr indent="457200" latinLnBrk="1"/>
            <a:r>
              <a:rPr lang="en-US" altLang="zh-CN" b="1" dirty="0"/>
              <a:t>2. </a:t>
            </a:r>
            <a:r>
              <a:rPr lang="zh-CN" altLang="zh-CN" b="1" dirty="0"/>
              <a:t>访问控制矩阵</a:t>
            </a:r>
          </a:p>
          <a:p>
            <a:pPr indent="457200"/>
            <a:r>
              <a:rPr lang="zh-CN" altLang="zh-CN" dirty="0"/>
              <a:t>明确了主体和客体，要在操作系统层面讨论信息安全，就是要保证操作系统中任何主体对客体的访问都是合法的。</a:t>
            </a:r>
            <a:endParaRPr lang="en-US" altLang="zh-CN" dirty="0"/>
          </a:p>
          <a:p>
            <a:pPr indent="457200" latinLnBrk="1"/>
            <a:r>
              <a:rPr lang="en-US" altLang="zh-CN" b="1" dirty="0"/>
              <a:t>3. </a:t>
            </a:r>
            <a:r>
              <a:rPr lang="zh-CN" altLang="zh-CN" b="1" dirty="0"/>
              <a:t>自主访问控制和强制访问控制</a:t>
            </a:r>
          </a:p>
          <a:p>
            <a:pPr indent="457200"/>
            <a:r>
              <a:rPr lang="zh-CN" altLang="zh-CN" dirty="0"/>
              <a:t>主体对客体的访问权限记录在访问控制矩阵中。</a:t>
            </a:r>
            <a:endParaRPr lang="en-US" altLang="zh-CN" dirty="0"/>
          </a:p>
          <a:p>
            <a:pPr indent="457200" latinLnBrk="1"/>
            <a:r>
              <a:rPr lang="en-US" altLang="zh-CN" b="1" dirty="0"/>
              <a:t>4. </a:t>
            </a:r>
            <a:r>
              <a:rPr lang="zh-CN" altLang="zh-CN" b="1" dirty="0"/>
              <a:t>基于角色的访问控制</a:t>
            </a:r>
          </a:p>
          <a:p>
            <a:pPr indent="457200" latinLnBrk="1"/>
            <a:r>
              <a:rPr lang="zh-CN" altLang="zh-CN" dirty="0"/>
              <a:t>访问控制矩阵中的数据量是比较大的，当系统中主体、客体过多时，恰当的管理主体对客体的访问权限，对于管理而言是一件非常麻烦和困难的事情。</a:t>
            </a:r>
          </a:p>
        </p:txBody>
      </p:sp>
    </p:spTree>
    <p:extLst>
      <p:ext uri="{BB962C8B-B14F-4D97-AF65-F5344CB8AC3E}">
        <p14:creationId xmlns:p14="http://schemas.microsoft.com/office/powerpoint/2010/main" val="2907068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92496" y="1611925"/>
            <a:ext cx="9807008" cy="331483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a:t>
            </a:r>
            <a:r>
              <a:rPr lang="zh-CN" altLang="zh-CN" b="1" dirty="0"/>
              <a:t>用户的表示与鉴别</a:t>
            </a:r>
          </a:p>
          <a:p>
            <a:pPr indent="457200" latinLnBrk="1"/>
            <a:r>
              <a:rPr lang="zh-CN" altLang="zh-CN" dirty="0"/>
              <a:t>用户是所有主体访问行为的源头。为了明确各种访问行为的主体所具有的权限，在操作系统中都有明确访问主体的请求最终来源于哪个用户的机制。</a:t>
            </a:r>
            <a:endParaRPr lang="en-US" altLang="zh-CN" dirty="0"/>
          </a:p>
          <a:p>
            <a:pPr indent="457200" latinLnBrk="1"/>
            <a:r>
              <a:rPr lang="en-US" altLang="zh-CN" b="1" dirty="0"/>
              <a:t>6. </a:t>
            </a:r>
            <a:r>
              <a:rPr lang="zh-CN" altLang="zh-CN" b="1" dirty="0"/>
              <a:t>用户的表示与鉴别</a:t>
            </a:r>
          </a:p>
          <a:p>
            <a:pPr indent="457200" latinLnBrk="1"/>
            <a:r>
              <a:rPr lang="zh-CN" altLang="zh-CN" dirty="0"/>
              <a:t>前面讨论了记录主体对客体访问依据的访问控制矩阵，介绍了其内容、实际形式、数据包含内容等知识。要让操作系统中主体对客体的访问切实依据访问控制矩阵的内容来进行，这就需要访问控制器，也称为访问监控器。</a:t>
            </a:r>
          </a:p>
        </p:txBody>
      </p:sp>
    </p:spTree>
    <p:extLst>
      <p:ext uri="{BB962C8B-B14F-4D97-AF65-F5344CB8AC3E}">
        <p14:creationId xmlns:p14="http://schemas.microsoft.com/office/powerpoint/2010/main" val="243207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0198" y="1860627"/>
            <a:ext cx="8691604" cy="28565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 </a:t>
            </a:r>
            <a:r>
              <a:rPr lang="zh-CN" altLang="zh-CN" b="1" dirty="0"/>
              <a:t>安全内核</a:t>
            </a:r>
          </a:p>
          <a:p>
            <a:pPr indent="457200"/>
            <a:r>
              <a:rPr lang="zh-CN" altLang="zh-CN" dirty="0"/>
              <a:t>安全内核是实现访问监控器概念的一种技术，在操作系统中有类似访问监控器这样的关键部分，它们本身的安全对于操作系统的安全至关重要。</a:t>
            </a:r>
            <a:endParaRPr lang="en-US" altLang="zh-CN" dirty="0"/>
          </a:p>
          <a:p>
            <a:pPr indent="457200" latinLnBrk="1"/>
            <a:r>
              <a:rPr lang="en-US" altLang="zh-CN" b="1" dirty="0"/>
              <a:t>8. </a:t>
            </a:r>
            <a:r>
              <a:rPr lang="zh-CN" altLang="zh-CN" b="1" dirty="0"/>
              <a:t>最小特权管理</a:t>
            </a:r>
          </a:p>
          <a:p>
            <a:pPr indent="457200"/>
            <a:r>
              <a:rPr lang="zh-CN" altLang="zh-CN" dirty="0"/>
              <a:t>在一般常见的操作系统中，都有超级用户，如</a:t>
            </a:r>
            <a:r>
              <a:rPr lang="en-US" altLang="zh-CN" dirty="0"/>
              <a:t>UNIX</a:t>
            </a:r>
            <a:r>
              <a:rPr lang="zh-CN" altLang="zh-CN" dirty="0"/>
              <a:t>和</a:t>
            </a:r>
            <a:r>
              <a:rPr lang="en-US" altLang="zh-CN" dirty="0"/>
              <a:t>Linux</a:t>
            </a:r>
            <a:r>
              <a:rPr lang="zh-CN" altLang="zh-CN" dirty="0"/>
              <a:t>的</a:t>
            </a:r>
            <a:r>
              <a:rPr lang="en-US" altLang="zh-CN" dirty="0"/>
              <a:t>root</a:t>
            </a:r>
            <a:r>
              <a:rPr lang="zh-CN" altLang="zh-CN" dirty="0"/>
              <a:t>用户，</a:t>
            </a:r>
            <a:r>
              <a:rPr lang="en-US" altLang="zh-CN" dirty="0"/>
              <a:t>Windows</a:t>
            </a:r>
            <a:r>
              <a:rPr lang="zh-CN" altLang="zh-CN" dirty="0"/>
              <a:t>系统的</a:t>
            </a:r>
            <a:r>
              <a:rPr lang="en-US" altLang="zh-CN" dirty="0"/>
              <a:t>administrator</a:t>
            </a:r>
            <a:r>
              <a:rPr lang="zh-CN" altLang="zh-CN" dirty="0"/>
              <a:t>用户。</a:t>
            </a:r>
          </a:p>
        </p:txBody>
      </p:sp>
    </p:spTree>
    <p:extLst>
      <p:ext uri="{BB962C8B-B14F-4D97-AF65-F5344CB8AC3E}">
        <p14:creationId xmlns:p14="http://schemas.microsoft.com/office/powerpoint/2010/main" val="1505231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75912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343306" y="3972975"/>
            <a:ext cx="7994496" cy="830997"/>
          </a:xfrm>
          <a:prstGeom prst="rect">
            <a:avLst/>
          </a:prstGeom>
        </p:spPr>
        <p:txBody>
          <a:bodyPr wrap="none">
            <a:spAutoFit/>
          </a:bodyPr>
          <a:lstStyle/>
          <a:p>
            <a:r>
              <a:rPr lang="en-US" altLang="zh-CN" sz="4800" b="1" dirty="0"/>
              <a:t>Windows</a:t>
            </a:r>
            <a:r>
              <a:rPr lang="zh-CN" altLang="zh-CN" sz="4800" b="1" dirty="0"/>
              <a:t>系统中的安全管理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07175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186679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34499" y="683853"/>
            <a:ext cx="869160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9.3.1 Windows</a:t>
            </a:r>
            <a:r>
              <a:rPr lang="zh-CN" altLang="zh-CN" b="1" dirty="0"/>
              <a:t>安全中心</a:t>
            </a:r>
          </a:p>
          <a:p>
            <a:pPr indent="457200" latinLnBrk="1"/>
            <a:r>
              <a:rPr lang="en-US" altLang="zh-CN" dirty="0"/>
              <a:t>Windows</a:t>
            </a:r>
            <a:r>
              <a:rPr lang="zh-CN" altLang="zh-CN" dirty="0"/>
              <a:t>系统中的各种安全组件互相配合，成为了保障</a:t>
            </a:r>
            <a:r>
              <a:rPr lang="en-US" altLang="zh-CN" dirty="0"/>
              <a:t>Windows</a:t>
            </a:r>
            <a:r>
              <a:rPr lang="zh-CN" altLang="zh-CN" dirty="0"/>
              <a:t>系统安全性的重要一环。</a:t>
            </a:r>
            <a:r>
              <a:rPr lang="en-US" altLang="zh-CN" dirty="0"/>
              <a:t>Windows 10</a:t>
            </a:r>
            <a:r>
              <a:rPr lang="zh-CN" altLang="zh-CN" dirty="0"/>
              <a:t>将各种安全管理功能放置在了安全中心中，安全中心是查看和管理设备安全性和运行状况的页面。</a:t>
            </a:r>
          </a:p>
        </p:txBody>
      </p:sp>
      <p:pic>
        <p:nvPicPr>
          <p:cNvPr id="5122" name="图片 1">
            <a:extLst>
              <a:ext uri="{FF2B5EF4-FFF2-40B4-BE49-F238E27FC236}">
                <a16:creationId xmlns:a16="http://schemas.microsoft.com/office/drawing/2014/main" id="{C0C2AAAA-3BEF-43B3-9C5E-51823C47E9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7698" y="2619550"/>
            <a:ext cx="5636603" cy="3308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7026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02339" y="1000159"/>
            <a:ext cx="426098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 Windows </a:t>
            </a:r>
            <a:r>
              <a:rPr lang="zh-CN" altLang="zh-CN" b="1" dirty="0"/>
              <a:t>病毒和威胁防护</a:t>
            </a:r>
          </a:p>
          <a:p>
            <a:pPr indent="457200"/>
            <a:r>
              <a:rPr lang="en-US" altLang="zh-CN" dirty="0"/>
              <a:t>Windows</a:t>
            </a:r>
            <a:r>
              <a:rPr lang="zh-CN" altLang="zh-CN" dirty="0"/>
              <a:t>病毒和威胁防护是</a:t>
            </a:r>
            <a:r>
              <a:rPr lang="en-US" altLang="zh-CN" dirty="0"/>
              <a:t>Windows</a:t>
            </a:r>
            <a:r>
              <a:rPr lang="zh-CN" altLang="zh-CN" dirty="0"/>
              <a:t>系统自带的，集合了病毒查杀、实时监控等常见功能。</a:t>
            </a:r>
            <a:endParaRPr lang="en-US" altLang="zh-CN" dirty="0"/>
          </a:p>
          <a:p>
            <a:pPr indent="457200" latinLnBrk="1"/>
            <a:r>
              <a:rPr lang="en-US" altLang="zh-CN" b="1" dirty="0"/>
              <a:t>2. Windows </a:t>
            </a:r>
            <a:r>
              <a:rPr lang="zh-CN" altLang="zh-CN" b="1" dirty="0"/>
              <a:t>帐户保护</a:t>
            </a:r>
          </a:p>
          <a:p>
            <a:pPr indent="457200" latinLnBrk="1"/>
            <a:r>
              <a:rPr lang="zh-CN" altLang="zh-CN" dirty="0"/>
              <a:t>用来对当前登录的帐号进行保护，包括可以设置登录选项，如设置人脸识别、指纹识别、</a:t>
            </a:r>
            <a:r>
              <a:rPr lang="en-US" altLang="zh-CN" dirty="0"/>
              <a:t>PIN</a:t>
            </a:r>
            <a:r>
              <a:rPr lang="zh-CN" altLang="zh-CN" dirty="0"/>
              <a:t>码、</a:t>
            </a:r>
            <a:r>
              <a:rPr lang="en-US" altLang="zh-CN" dirty="0"/>
              <a:t>USB</a:t>
            </a:r>
            <a:r>
              <a:rPr lang="zh-CN" altLang="zh-CN" dirty="0"/>
              <a:t>安全密钥、修改当前密码、设置图片密码、动态锁等。</a:t>
            </a:r>
          </a:p>
        </p:txBody>
      </p:sp>
      <p:pic>
        <p:nvPicPr>
          <p:cNvPr id="6146" name="图片 1">
            <a:extLst>
              <a:ext uri="{FF2B5EF4-FFF2-40B4-BE49-F238E27FC236}">
                <a16:creationId xmlns:a16="http://schemas.microsoft.com/office/drawing/2014/main" id="{B391887E-B50A-495A-ABE9-2E9F25181AE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96597" y="636359"/>
            <a:ext cx="4414993" cy="259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BA7593A7-6B2D-42FF-A09A-31400FF88DA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3701" y="3429000"/>
            <a:ext cx="2941365" cy="242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图片 1">
            <a:extLst>
              <a:ext uri="{FF2B5EF4-FFF2-40B4-BE49-F238E27FC236}">
                <a16:creationId xmlns:a16="http://schemas.microsoft.com/office/drawing/2014/main" id="{34EAC8D3-DBC1-4A35-8E72-A37C9041F7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24420" y="3429000"/>
            <a:ext cx="3156857" cy="2420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0922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29242" y="520247"/>
            <a:ext cx="5050646" cy="553221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防火墙和网络保护</a:t>
            </a:r>
          </a:p>
          <a:p>
            <a:pPr indent="457200" latinLnBrk="1"/>
            <a:r>
              <a:rPr lang="zh-CN" altLang="zh-CN" dirty="0"/>
              <a:t>默认防火墙开启了域、专用、公用网络三处防火墙，可以在这里启用和禁用防火墙。另外，可以设置禁用某些应用通过防火墙。</a:t>
            </a:r>
            <a:endParaRPr lang="en-US" altLang="zh-CN" dirty="0"/>
          </a:p>
          <a:p>
            <a:pPr indent="457200" latinLnBrk="1"/>
            <a:r>
              <a:rPr lang="en-US" altLang="zh-CN" b="1" dirty="0"/>
              <a:t>4. </a:t>
            </a:r>
            <a:r>
              <a:rPr lang="zh-CN" altLang="zh-CN" b="1" dirty="0"/>
              <a:t>其他功能</a:t>
            </a:r>
          </a:p>
          <a:p>
            <a:pPr indent="457200" latinLnBrk="1"/>
            <a:r>
              <a:rPr lang="zh-CN" altLang="zh-CN" dirty="0"/>
              <a:t>除了以上三项比较常用的功能外，</a:t>
            </a:r>
            <a:r>
              <a:rPr lang="en-US" altLang="zh-CN" dirty="0"/>
              <a:t>Windows</a:t>
            </a:r>
            <a:r>
              <a:rPr lang="zh-CN" altLang="zh-CN" dirty="0"/>
              <a:t>安全中心还提供了“应用和浏览器控制”，用来保护</a:t>
            </a:r>
            <a:r>
              <a:rPr lang="en-US" altLang="zh-CN" dirty="0"/>
              <a:t>Edge</a:t>
            </a:r>
            <a:r>
              <a:rPr lang="zh-CN" altLang="zh-CN" dirty="0"/>
              <a:t>浏览器；“设备安全性”可以进行内核隔离，安全处理器、安全启动等功能；“设备性能和运行状况”可以提醒用户设备异常；“家庭选项”可以通过微软账号控制其他的设备。</a:t>
            </a:r>
          </a:p>
        </p:txBody>
      </p:sp>
      <p:pic>
        <p:nvPicPr>
          <p:cNvPr id="7170" name="图片 1">
            <a:extLst>
              <a:ext uri="{FF2B5EF4-FFF2-40B4-BE49-F238E27FC236}">
                <a16:creationId xmlns:a16="http://schemas.microsoft.com/office/drawing/2014/main" id="{F9BD307E-310C-4231-A4DD-702F6FA3E5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9326" y="953025"/>
            <a:ext cx="2722389" cy="21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D3A82B2A-9558-40B7-81BD-E15E03A1F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5516" y="973649"/>
            <a:ext cx="2804886" cy="21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图片 1">
            <a:extLst>
              <a:ext uri="{FF2B5EF4-FFF2-40B4-BE49-F238E27FC236}">
                <a16:creationId xmlns:a16="http://schemas.microsoft.com/office/drawing/2014/main" id="{9A5EEA8F-E47A-478B-AE43-6F63C3C721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8450" y="3856265"/>
            <a:ext cx="2751226" cy="186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1">
            <a:extLst>
              <a:ext uri="{FF2B5EF4-FFF2-40B4-BE49-F238E27FC236}">
                <a16:creationId xmlns:a16="http://schemas.microsoft.com/office/drawing/2014/main" id="{4A4840E3-4FFA-4504-BD68-6B351420BBD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02021" y="3856265"/>
            <a:ext cx="2600325" cy="186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5428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91563" y="2116815"/>
            <a:ext cx="8208873"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9.3.3 </a:t>
            </a:r>
            <a:r>
              <a:rPr lang="zh-CN" altLang="zh-CN" b="1" dirty="0"/>
              <a:t>本地安全策略</a:t>
            </a:r>
          </a:p>
          <a:p>
            <a:pPr indent="457200" latinLnBrk="1"/>
            <a:r>
              <a:rPr lang="en-US" altLang="zh-CN" dirty="0"/>
              <a:t>Windows</a:t>
            </a:r>
            <a:r>
              <a:rPr lang="zh-CN" altLang="zh-CN" dirty="0"/>
              <a:t>系统自带的</a:t>
            </a:r>
            <a:r>
              <a:rPr lang="en-US" altLang="zh-CN" dirty="0"/>
              <a:t>“</a:t>
            </a:r>
            <a:r>
              <a:rPr lang="zh-CN" altLang="zh-CN" dirty="0"/>
              <a:t>本地安全策略</a:t>
            </a:r>
            <a:r>
              <a:rPr lang="en-US" altLang="zh-CN" dirty="0"/>
              <a:t>”</a:t>
            </a:r>
            <a:r>
              <a:rPr lang="zh-CN" altLang="zh-CN" dirty="0"/>
              <a:t>是一个很不错的系统安全管理工具，它可以对本机的许多属性（如用户、密码、审核、用户权限分配等）进行设置，这些设置只影响本计算机的安全设置。</a:t>
            </a:r>
          </a:p>
        </p:txBody>
      </p:sp>
    </p:spTree>
    <p:extLst>
      <p:ext uri="{BB962C8B-B14F-4D97-AF65-F5344CB8AC3E}">
        <p14:creationId xmlns:p14="http://schemas.microsoft.com/office/powerpoint/2010/main" val="41939806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1496" y="1346766"/>
            <a:ext cx="8749008" cy="373323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9.3.4 Windows</a:t>
            </a:r>
            <a:r>
              <a:rPr lang="zh-CN" altLang="zh-CN" b="1" dirty="0"/>
              <a:t>认证机制</a:t>
            </a:r>
          </a:p>
          <a:p>
            <a:pPr indent="457200" latinLnBrk="1"/>
            <a:r>
              <a:rPr lang="zh-CN" altLang="zh-CN" dirty="0"/>
              <a:t>用户在使用</a:t>
            </a:r>
            <a:r>
              <a:rPr lang="en-US" altLang="zh-CN" dirty="0"/>
              <a:t>Windows</a:t>
            </a:r>
            <a:r>
              <a:rPr lang="zh-CN" altLang="zh-CN" dirty="0"/>
              <a:t>时总是要先进行登录。</a:t>
            </a:r>
            <a:r>
              <a:rPr lang="en-US" altLang="zh-CN" dirty="0"/>
              <a:t>Windows</a:t>
            </a:r>
            <a:r>
              <a:rPr lang="zh-CN" altLang="zh-CN" dirty="0"/>
              <a:t>的登录认证机制和原理都是严格复杂的，理解并掌握</a:t>
            </a:r>
            <a:r>
              <a:rPr lang="en-US" altLang="zh-CN" dirty="0"/>
              <a:t>Windows</a:t>
            </a:r>
            <a:r>
              <a:rPr lang="zh-CN" altLang="zh-CN" dirty="0"/>
              <a:t>的登录认证机制和原理对用户来说很重要，能增强对系统安全的认识，并能够有效预防﹑解决黑客和病毒的入侵。常见的</a:t>
            </a:r>
            <a:r>
              <a:rPr lang="en-US" altLang="zh-CN" dirty="0"/>
              <a:t>Windows</a:t>
            </a:r>
            <a:r>
              <a:rPr lang="zh-CN" altLang="zh-CN" dirty="0"/>
              <a:t>登录类型如下。</a:t>
            </a:r>
          </a:p>
          <a:p>
            <a:pPr indent="457200" latinLnBrk="1"/>
            <a:r>
              <a:rPr lang="en-US" altLang="zh-CN" b="1" dirty="0"/>
              <a:t>1. </a:t>
            </a:r>
            <a:r>
              <a:rPr lang="zh-CN" altLang="zh-CN" b="1" dirty="0"/>
              <a:t>交互式登录</a:t>
            </a:r>
            <a:endParaRPr lang="en-US" altLang="zh-CN" b="1" dirty="0"/>
          </a:p>
          <a:p>
            <a:pPr indent="457200" latinLnBrk="1"/>
            <a:r>
              <a:rPr lang="en-US" altLang="zh-CN" b="1" dirty="0"/>
              <a:t>2. </a:t>
            </a:r>
            <a:r>
              <a:rPr lang="zh-CN" altLang="zh-CN" b="1" dirty="0"/>
              <a:t>网络登录</a:t>
            </a:r>
          </a:p>
          <a:p>
            <a:pPr indent="457200" latinLnBrk="1"/>
            <a:r>
              <a:rPr lang="en-US" altLang="zh-CN" b="1" dirty="0"/>
              <a:t>3. </a:t>
            </a:r>
            <a:r>
              <a:rPr lang="zh-CN" altLang="zh-CN" b="1" dirty="0"/>
              <a:t>服务登录</a:t>
            </a:r>
          </a:p>
        </p:txBody>
      </p:sp>
    </p:spTree>
    <p:extLst>
      <p:ext uri="{BB962C8B-B14F-4D97-AF65-F5344CB8AC3E}">
        <p14:creationId xmlns:p14="http://schemas.microsoft.com/office/powerpoint/2010/main" val="1820626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622467"/>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184140" y="1044643"/>
            <a:ext cx="98237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用户日常工作和生活中，使用各种网络设备时，最常使用的就是各种设备的操作系统了，包括</a:t>
            </a:r>
            <a:r>
              <a:rPr lang="en-US" altLang="zh-CN" dirty="0"/>
              <a:t>Windows</a:t>
            </a:r>
            <a:r>
              <a:rPr lang="zh-CN" altLang="zh-CN" dirty="0"/>
              <a:t>系列、</a:t>
            </a:r>
            <a:r>
              <a:rPr lang="en-US" altLang="zh-CN" dirty="0"/>
              <a:t>Linux</a:t>
            </a:r>
            <a:r>
              <a:rPr lang="zh-CN" altLang="zh-CN" dirty="0"/>
              <a:t>系列以及</a:t>
            </a:r>
            <a:r>
              <a:rPr lang="en-US" altLang="zh-CN" dirty="0"/>
              <a:t>Android</a:t>
            </a:r>
            <a:r>
              <a:rPr lang="zh-CN" altLang="zh-CN" dirty="0"/>
              <a:t>系列等。这些操作系统通过各种安全策略和功能来保障系统的安全性，本章将向读者介绍这些操作系统受到的安全威胁和安全管理方法。</a:t>
            </a:r>
          </a:p>
          <a:p>
            <a:pPr indent="457200" latinLnBrk="1"/>
            <a:r>
              <a:rPr lang="zh-CN" altLang="zh-CN" b="1" dirty="0"/>
              <a:t>本章重点难点：</a:t>
            </a:r>
            <a:endParaRPr lang="zh-CN" altLang="zh-CN" dirty="0"/>
          </a:p>
          <a:p>
            <a:pPr indent="457200" latinLnBrk="1"/>
            <a:r>
              <a:rPr lang="zh-CN" altLang="zh-CN" dirty="0"/>
              <a:t>操作系统的分类及特点</a:t>
            </a:r>
          </a:p>
          <a:p>
            <a:pPr indent="457200" latinLnBrk="1"/>
            <a:r>
              <a:rPr lang="zh-CN" altLang="zh-CN" dirty="0"/>
              <a:t>操作系统的主要威胁</a:t>
            </a:r>
          </a:p>
          <a:p>
            <a:pPr indent="457200" latinLnBrk="1"/>
            <a:r>
              <a:rPr lang="zh-CN" altLang="zh-CN" dirty="0"/>
              <a:t>操作系统的安全基础</a:t>
            </a:r>
          </a:p>
          <a:p>
            <a:pPr indent="457200" latinLnBrk="1"/>
            <a:r>
              <a:rPr lang="en-US" altLang="zh-CN" dirty="0"/>
              <a:t>Windows</a:t>
            </a:r>
            <a:r>
              <a:rPr lang="zh-CN" altLang="zh-CN" dirty="0"/>
              <a:t>系统安全管理</a:t>
            </a:r>
          </a:p>
          <a:p>
            <a:pPr indent="457200" latinLnBrk="1"/>
            <a:r>
              <a:rPr lang="zh-CN" altLang="zh-CN" dirty="0"/>
              <a:t>提高</a:t>
            </a:r>
            <a:r>
              <a:rPr lang="en-US" altLang="zh-CN" dirty="0"/>
              <a:t>Windows</a:t>
            </a:r>
            <a:r>
              <a:rPr lang="zh-CN" altLang="zh-CN" dirty="0"/>
              <a:t>系统安全性</a:t>
            </a:r>
          </a:p>
          <a:p>
            <a:pPr indent="457200" latinLnBrk="1"/>
            <a:r>
              <a:rPr lang="en-US" altLang="zh-CN" dirty="0"/>
              <a:t>Android</a:t>
            </a:r>
            <a:r>
              <a:rPr lang="zh-CN" altLang="zh-CN" dirty="0"/>
              <a:t>系统安全应用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21496" y="1637050"/>
            <a:ext cx="874900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9.3.5 Windows</a:t>
            </a:r>
            <a:r>
              <a:rPr lang="zh-CN" altLang="zh-CN" b="1" dirty="0"/>
              <a:t>文件系统安全</a:t>
            </a:r>
          </a:p>
          <a:p>
            <a:pPr indent="457200" latinLnBrk="1"/>
            <a:r>
              <a:rPr lang="zh-CN" altLang="zh-CN" dirty="0"/>
              <a:t>文件系统安全是操作系统安全的核心。</a:t>
            </a:r>
            <a:r>
              <a:rPr lang="en-US" altLang="zh-CN" dirty="0"/>
              <a:t>Windows</a:t>
            </a:r>
            <a:r>
              <a:rPr lang="zh-CN" altLang="zh-CN" dirty="0"/>
              <a:t>文件系统控制谁能访问信息以及能做些什么。即使外层账号安全被突破，攻击者也还必须击败文件系统根据文件拥有权和权限精心设置的防御措施。当建立文件的权限时，必须先确定文件系统格式为</a:t>
            </a:r>
            <a:r>
              <a:rPr lang="en-US" altLang="zh-CN" dirty="0"/>
              <a:t>Windows</a:t>
            </a:r>
            <a:r>
              <a:rPr lang="zh-CN" altLang="zh-CN" dirty="0"/>
              <a:t>新技术文件系统</a:t>
            </a:r>
            <a:r>
              <a:rPr lang="en-US" altLang="zh-CN" dirty="0"/>
              <a:t>NTFS</a:t>
            </a:r>
            <a:r>
              <a:rPr lang="zh-CN" altLang="zh-CN" dirty="0"/>
              <a:t>，当然也可以使用文件配置表</a:t>
            </a:r>
            <a:r>
              <a:rPr lang="en-US" altLang="zh-CN" dirty="0"/>
              <a:t>FAT</a:t>
            </a:r>
            <a:r>
              <a:rPr lang="zh-CN" altLang="zh-CN" dirty="0"/>
              <a:t>格式，但是并不支持文件级的权限。一旦使用了</a:t>
            </a:r>
            <a:r>
              <a:rPr lang="en-US" altLang="zh-CN" dirty="0"/>
              <a:t>NTFS</a:t>
            </a:r>
            <a:r>
              <a:rPr lang="zh-CN" altLang="zh-CN" dirty="0"/>
              <a:t>的文件系统格式，就可通过</a:t>
            </a:r>
            <a:r>
              <a:rPr lang="en-US" altLang="zh-CN" dirty="0"/>
              <a:t>Windows</a:t>
            </a:r>
            <a:r>
              <a:rPr lang="zh-CN" altLang="zh-CN" dirty="0"/>
              <a:t>的资源管理器直接管理文件的安全。</a:t>
            </a:r>
          </a:p>
        </p:txBody>
      </p:sp>
    </p:spTree>
    <p:extLst>
      <p:ext uri="{BB962C8B-B14F-4D97-AF65-F5344CB8AC3E}">
        <p14:creationId xmlns:p14="http://schemas.microsoft.com/office/powerpoint/2010/main" val="3630779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75912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372334" y="3972975"/>
            <a:ext cx="7378943" cy="830997"/>
          </a:xfrm>
          <a:prstGeom prst="rect">
            <a:avLst/>
          </a:prstGeom>
        </p:spPr>
        <p:txBody>
          <a:bodyPr wrap="none">
            <a:spAutoFit/>
          </a:bodyPr>
          <a:lstStyle/>
          <a:p>
            <a:r>
              <a:rPr lang="zh-CN" altLang="zh-CN" sz="4800" b="1" dirty="0"/>
              <a:t>提高</a:t>
            </a:r>
            <a:r>
              <a:rPr lang="en-US" altLang="zh-CN" sz="4800" b="1" dirty="0"/>
              <a:t>Windows</a:t>
            </a:r>
            <a:r>
              <a:rPr lang="zh-CN" altLang="zh-CN" sz="4800" b="1" dirty="0"/>
              <a:t>系统安全性</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07175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52364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84895" y="1392986"/>
            <a:ext cx="8822210" cy="37015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9.4.1 </a:t>
            </a:r>
            <a:r>
              <a:rPr lang="zh-CN" altLang="zh-CN" b="1" dirty="0"/>
              <a:t>关闭可疑端口</a:t>
            </a:r>
          </a:p>
          <a:p>
            <a:pPr indent="457200" latinLnBrk="1"/>
            <a:r>
              <a:rPr lang="zh-CN" altLang="zh-CN" dirty="0"/>
              <a:t>端口，是计算机之间通讯的接口，从广义上来说，只要该通讯使用了某种服务，而这种服务使用了传输层的</a:t>
            </a:r>
            <a:r>
              <a:rPr lang="en-US" altLang="zh-CN" dirty="0"/>
              <a:t>TCP/UDP</a:t>
            </a:r>
            <a:r>
              <a:rPr lang="zh-CN" altLang="zh-CN" dirty="0"/>
              <a:t>协议，就必然有端口号。通过协议的协商，双方均通过指定的端口号进行通讯。端口可以理解成一扇门，只有通讯双方的门都打开，才能进行通讯。</a:t>
            </a:r>
            <a:endParaRPr lang="en-US" altLang="zh-CN" dirty="0"/>
          </a:p>
          <a:p>
            <a:pPr indent="457200" latinLnBrk="1"/>
            <a:r>
              <a:rPr lang="en-US" altLang="zh-CN" b="1" dirty="0"/>
              <a:t>1. </a:t>
            </a:r>
            <a:r>
              <a:rPr lang="zh-CN" altLang="zh-CN" b="1" dirty="0"/>
              <a:t>常见端口</a:t>
            </a:r>
          </a:p>
          <a:p>
            <a:pPr indent="457200" latinLnBrk="1"/>
            <a:r>
              <a:rPr lang="zh-CN" altLang="zh-CN" dirty="0"/>
              <a:t>如</a:t>
            </a:r>
            <a:r>
              <a:rPr lang="en-US" altLang="zh-CN" dirty="0"/>
              <a:t>FTP</a:t>
            </a:r>
            <a:r>
              <a:rPr lang="zh-CN" altLang="zh-CN" dirty="0"/>
              <a:t>服务使用的是</a:t>
            </a:r>
            <a:r>
              <a:rPr lang="en-US" altLang="zh-CN" dirty="0"/>
              <a:t>21</a:t>
            </a:r>
            <a:r>
              <a:rPr lang="zh-CN" altLang="zh-CN" dirty="0"/>
              <a:t>端口；</a:t>
            </a:r>
            <a:r>
              <a:rPr lang="en-US" altLang="zh-CN" dirty="0"/>
              <a:t>SSH</a:t>
            </a:r>
            <a:r>
              <a:rPr lang="zh-CN" altLang="zh-CN" dirty="0"/>
              <a:t>，</a:t>
            </a:r>
            <a:r>
              <a:rPr lang="en-US" altLang="zh-CN" dirty="0"/>
              <a:t>22</a:t>
            </a:r>
            <a:r>
              <a:rPr lang="zh-CN" altLang="zh-CN" dirty="0"/>
              <a:t>端口；</a:t>
            </a:r>
            <a:r>
              <a:rPr lang="en-US" altLang="zh-CN" dirty="0"/>
              <a:t>Telnet</a:t>
            </a:r>
            <a:r>
              <a:rPr lang="zh-CN" altLang="zh-CN" dirty="0"/>
              <a:t>，</a:t>
            </a:r>
            <a:r>
              <a:rPr lang="en-US" altLang="zh-CN" dirty="0"/>
              <a:t>23</a:t>
            </a:r>
            <a:r>
              <a:rPr lang="zh-CN" altLang="zh-CN" dirty="0"/>
              <a:t>端口；</a:t>
            </a:r>
            <a:r>
              <a:rPr lang="en-US" altLang="zh-CN" dirty="0"/>
              <a:t>SMTP</a:t>
            </a:r>
            <a:r>
              <a:rPr lang="zh-CN" altLang="zh-CN" dirty="0"/>
              <a:t>，</a:t>
            </a:r>
            <a:r>
              <a:rPr lang="en-US" altLang="zh-CN" dirty="0"/>
              <a:t>25</a:t>
            </a:r>
            <a:r>
              <a:rPr lang="zh-CN" altLang="zh-CN" dirty="0"/>
              <a:t>端口；</a:t>
            </a:r>
            <a:r>
              <a:rPr lang="en-US" altLang="zh-CN" dirty="0"/>
              <a:t>http</a:t>
            </a:r>
            <a:r>
              <a:rPr lang="zh-CN" altLang="zh-CN" dirty="0"/>
              <a:t>，</a:t>
            </a:r>
            <a:r>
              <a:rPr lang="en-US" altLang="zh-CN" dirty="0"/>
              <a:t>80</a:t>
            </a:r>
            <a:r>
              <a:rPr lang="zh-CN" altLang="zh-CN" dirty="0"/>
              <a:t>端口；</a:t>
            </a:r>
            <a:r>
              <a:rPr lang="en-US" altLang="zh-CN" dirty="0"/>
              <a:t>https</a:t>
            </a:r>
            <a:r>
              <a:rPr lang="zh-CN" altLang="zh-CN" dirty="0"/>
              <a:t>，</a:t>
            </a:r>
            <a:r>
              <a:rPr lang="en-US" altLang="zh-CN" dirty="0"/>
              <a:t>443</a:t>
            </a:r>
            <a:r>
              <a:rPr lang="zh-CN" altLang="zh-CN" dirty="0"/>
              <a:t>端口等。</a:t>
            </a:r>
          </a:p>
        </p:txBody>
      </p:sp>
    </p:spTree>
    <p:extLst>
      <p:ext uri="{BB962C8B-B14F-4D97-AF65-F5344CB8AC3E}">
        <p14:creationId xmlns:p14="http://schemas.microsoft.com/office/powerpoint/2010/main" val="3498030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24259" y="888307"/>
            <a:ext cx="4277494" cy="479110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查看当前端口</a:t>
            </a:r>
          </a:p>
          <a:p>
            <a:pPr indent="457200" latinLnBrk="1"/>
            <a:r>
              <a:rPr lang="zh-CN" altLang="zh-CN" dirty="0"/>
              <a:t>可以启动命令提示符界面，使用命令“</a:t>
            </a:r>
            <a:r>
              <a:rPr lang="en-US" altLang="zh-CN" dirty="0"/>
              <a:t>netstat /</a:t>
            </a:r>
            <a:r>
              <a:rPr lang="en-US" altLang="zh-CN" dirty="0" err="1"/>
              <a:t>ano</a:t>
            </a:r>
            <a:r>
              <a:rPr lang="zh-CN" altLang="zh-CN" dirty="0"/>
              <a:t>”，来查看当前开放的端口和对应的进程号。在最后一列就是进程号（</a:t>
            </a:r>
            <a:r>
              <a:rPr lang="en-US" altLang="zh-CN" dirty="0"/>
              <a:t>PID</a:t>
            </a:r>
            <a:r>
              <a:rPr lang="zh-CN" altLang="zh-CN" dirty="0"/>
              <a:t>）。</a:t>
            </a:r>
            <a:endParaRPr lang="en-US" altLang="zh-CN" dirty="0"/>
          </a:p>
          <a:p>
            <a:pPr indent="457200" latinLnBrk="1"/>
            <a:r>
              <a:rPr lang="en-US" altLang="zh-CN" b="1" dirty="0"/>
              <a:t>3. </a:t>
            </a:r>
            <a:r>
              <a:rPr lang="zh-CN" altLang="zh-CN" b="1" dirty="0"/>
              <a:t>关闭可疑端口</a:t>
            </a:r>
          </a:p>
          <a:p>
            <a:pPr indent="457200" latinLnBrk="1"/>
            <a:r>
              <a:rPr lang="zh-CN" altLang="zh-CN" dirty="0"/>
              <a:t>可以在任务管理器中，调出进程号</a:t>
            </a:r>
            <a:r>
              <a:rPr lang="en-US" altLang="zh-CN" dirty="0"/>
              <a:t>PID</a:t>
            </a:r>
            <a:r>
              <a:rPr lang="zh-CN" altLang="zh-CN" dirty="0"/>
              <a:t>，然后找到可以端口所对应的</a:t>
            </a:r>
            <a:r>
              <a:rPr lang="en-US" altLang="zh-CN" dirty="0"/>
              <a:t>PID</a:t>
            </a:r>
            <a:r>
              <a:rPr lang="zh-CN" altLang="zh-CN" dirty="0"/>
              <a:t>号，结束该进程就可以关闭该可疑端口了。</a:t>
            </a:r>
          </a:p>
        </p:txBody>
      </p:sp>
      <p:pic>
        <p:nvPicPr>
          <p:cNvPr id="8194" name="图片 1">
            <a:extLst>
              <a:ext uri="{FF2B5EF4-FFF2-40B4-BE49-F238E27FC236}">
                <a16:creationId xmlns:a16="http://schemas.microsoft.com/office/drawing/2014/main" id="{A30BEA15-2A63-4DCF-9CC3-446252FCD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138" y="811473"/>
            <a:ext cx="3792072" cy="2687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1">
            <a:extLst>
              <a:ext uri="{FF2B5EF4-FFF2-40B4-BE49-F238E27FC236}">
                <a16:creationId xmlns:a16="http://schemas.microsoft.com/office/drawing/2014/main" id="{8E1A5E3C-849F-46ED-95D6-49F38F0FB7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829" y="3687571"/>
            <a:ext cx="4468689" cy="209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56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332528"/>
            <a:ext cx="9468873"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9.4.2 </a:t>
            </a:r>
            <a:r>
              <a:rPr lang="zh-CN" altLang="zh-CN" b="1" dirty="0"/>
              <a:t>关闭可疑进程</a:t>
            </a:r>
          </a:p>
          <a:p>
            <a:pPr indent="457200" latinLnBrk="1"/>
            <a:r>
              <a:rPr lang="zh-CN" altLang="zh-CN" dirty="0"/>
              <a:t>进程是计算机中的程序关于某数据集合上的一次运行活动，是系统进行资源分配和调度的基本单位，是操作系统结构的基础。在早期面向进程设计的计算机结构中，进程是程序的基本执行实体；在当代面向线程设计的计算机结构中，进程是线程的容器。程序是指令、数据及其组织形式的描述，进程是程序的实体。</a:t>
            </a:r>
          </a:p>
          <a:p>
            <a:pPr indent="457200" latinLnBrk="1"/>
            <a:r>
              <a:rPr lang="zh-CN" altLang="zh-CN" dirty="0"/>
              <a:t>简单来说，进程就是正在运行的程序或程序组，因为现在的操作系统都是多任务，可以同时运行多个相同或不同的程序，而程序需要使用一部分系统资源，所以以进程的方式存在，这也是计算机程序管理的基本单位。一个进程可以只有一个程序，也可以包含有多个程序。一个程序可以只有一个进程，也可以有多个。</a:t>
            </a:r>
          </a:p>
        </p:txBody>
      </p:sp>
    </p:spTree>
    <p:extLst>
      <p:ext uri="{BB962C8B-B14F-4D97-AF65-F5344CB8AC3E}">
        <p14:creationId xmlns:p14="http://schemas.microsoft.com/office/powerpoint/2010/main" val="1924979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46032" y="519454"/>
            <a:ext cx="969309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 </a:t>
            </a:r>
            <a:r>
              <a:rPr lang="zh-CN" altLang="zh-CN" b="1" dirty="0"/>
              <a:t>使用第三方工具查看进程</a:t>
            </a:r>
          </a:p>
          <a:p>
            <a:pPr indent="457200" latinLnBrk="1"/>
            <a:r>
              <a:rPr lang="zh-CN" altLang="zh-CN" dirty="0"/>
              <a:t>前面介绍的，可以使用任务管理器查看进程，也可以使用第三方工具如</a:t>
            </a:r>
            <a:r>
              <a:rPr lang="en-US" altLang="zh-CN" dirty="0"/>
              <a:t>Process Explorer</a:t>
            </a:r>
            <a:r>
              <a:rPr lang="zh-CN" altLang="zh-CN" dirty="0"/>
              <a:t>查看进程。双击该软件就可以使用了，在主界面中可以查看到所有的进程信息。</a:t>
            </a:r>
            <a:endParaRPr lang="en-US" altLang="zh-CN" dirty="0"/>
          </a:p>
          <a:p>
            <a:pPr indent="457200" latinLnBrk="1"/>
            <a:r>
              <a:rPr lang="en-US" altLang="zh-CN" b="1" dirty="0"/>
              <a:t>2. </a:t>
            </a:r>
            <a:r>
              <a:rPr lang="zh-CN" altLang="zh-CN" b="1" dirty="0"/>
              <a:t>使用第三方工具关闭可疑进程</a:t>
            </a:r>
          </a:p>
          <a:p>
            <a:pPr indent="457200" latinLnBrk="1"/>
            <a:r>
              <a:rPr lang="zh-CN" altLang="zh-CN" dirty="0"/>
              <a:t>除了使用任务管理器管理进程外，还可以在</a:t>
            </a:r>
            <a:r>
              <a:rPr lang="en-US" altLang="zh-CN" dirty="0"/>
              <a:t>Process Explorer</a:t>
            </a:r>
            <a:r>
              <a:rPr lang="zh-CN" altLang="zh-CN" dirty="0"/>
              <a:t>中，在可疑程序上单击鼠标右键，选择“</a:t>
            </a:r>
            <a:r>
              <a:rPr lang="en-US" altLang="zh-CN" dirty="0"/>
              <a:t>Kill Process</a:t>
            </a:r>
            <a:r>
              <a:rPr lang="zh-CN" altLang="zh-CN" dirty="0"/>
              <a:t>”选项即可关闭该进程。</a:t>
            </a:r>
          </a:p>
        </p:txBody>
      </p:sp>
      <p:pic>
        <p:nvPicPr>
          <p:cNvPr id="9218" name="图片 1">
            <a:extLst>
              <a:ext uri="{FF2B5EF4-FFF2-40B4-BE49-F238E27FC236}">
                <a16:creationId xmlns:a16="http://schemas.microsoft.com/office/drawing/2014/main" id="{55CE1CDD-74C4-4ECF-BA35-A1E671754D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1865" y="3356430"/>
            <a:ext cx="4508270" cy="260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1188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549275"/>
            <a:ext cx="9622028" cy="508306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9.4.3 </a:t>
            </a:r>
            <a:r>
              <a:rPr lang="zh-CN" altLang="zh-CN" b="1" dirty="0"/>
              <a:t>后门程序</a:t>
            </a:r>
          </a:p>
          <a:p>
            <a:pPr indent="457200" latinLnBrk="1"/>
            <a:r>
              <a:rPr lang="zh-CN" altLang="zh-CN" dirty="0"/>
              <a:t>黑客在入侵离开后，往往会在系统中留下后门程序，下面介绍下系统后门。</a:t>
            </a:r>
          </a:p>
          <a:p>
            <a:pPr indent="457200" latinLnBrk="1"/>
            <a:r>
              <a:rPr lang="en-US" altLang="zh-CN" b="1" dirty="0"/>
              <a:t>1. </a:t>
            </a:r>
            <a:r>
              <a:rPr lang="zh-CN" altLang="zh-CN" b="1" dirty="0"/>
              <a:t>后门程序简介</a:t>
            </a:r>
          </a:p>
          <a:p>
            <a:pPr indent="457200" latinLnBrk="1"/>
            <a:r>
              <a:rPr lang="zh-CN" altLang="zh-CN" dirty="0"/>
              <a:t>后门程序一般是指那些绕过安全软件而获取对程序或系统访问权的方法。在一些软件的开发阶段，程序员常常会在软件内创建后门程序以便可以远程修改程序设计中的缺陷。有些网络设备也会设置远程管理的端口，方便网络管理员远程调试设备。但如果这些后门被其他人知道，或是在发布软件之前没有删除后门程序，那么它就成了安全风险，容易被黑客当成漏洞进行渗透。</a:t>
            </a:r>
            <a:endParaRPr lang="en-US" altLang="zh-CN" dirty="0"/>
          </a:p>
          <a:p>
            <a:pPr indent="457200" latinLnBrk="1"/>
            <a:r>
              <a:rPr lang="en-US" altLang="zh-CN" b="1" dirty="0"/>
              <a:t>2. </a:t>
            </a:r>
            <a:r>
              <a:rPr lang="zh-CN" altLang="zh-CN" b="1" dirty="0"/>
              <a:t>后门程序的分类</a:t>
            </a:r>
          </a:p>
          <a:p>
            <a:pPr indent="457200" latinLnBrk="1"/>
            <a:r>
              <a:rPr lang="zh-CN" altLang="zh-CN" dirty="0"/>
              <a:t>电脑后门按照使用条件和使用环境以及编写的方式，可以分为以网页后门、扩展后门、线程插入后门、</a:t>
            </a:r>
            <a:r>
              <a:rPr lang="en-US" altLang="zh-CN" dirty="0"/>
              <a:t>C/S</a:t>
            </a:r>
            <a:r>
              <a:rPr lang="zh-CN" altLang="zh-CN" dirty="0"/>
              <a:t>后门、帐号后门等。</a:t>
            </a:r>
          </a:p>
        </p:txBody>
      </p:sp>
    </p:spTree>
    <p:extLst>
      <p:ext uri="{BB962C8B-B14F-4D97-AF65-F5344CB8AC3E}">
        <p14:creationId xmlns:p14="http://schemas.microsoft.com/office/powerpoint/2010/main" val="574516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9225" y="375103"/>
            <a:ext cx="8633547" cy="376146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9.4.4 </a:t>
            </a:r>
            <a:r>
              <a:rPr lang="zh-CN" altLang="zh-CN" b="1" dirty="0"/>
              <a:t>局域网扫描</a:t>
            </a:r>
          </a:p>
          <a:p>
            <a:pPr indent="457200" latinLnBrk="1"/>
            <a:r>
              <a:rPr lang="zh-CN" altLang="zh-CN" dirty="0"/>
              <a:t>局域网扫描可以发现一些潜伏的设备，也可以通过扫描来获取这些设备的相关信息，用来判断是否为安全设备等。</a:t>
            </a:r>
          </a:p>
          <a:p>
            <a:pPr indent="457200" latinLnBrk="1"/>
            <a:r>
              <a:rPr lang="en-US" altLang="zh-CN" b="1" dirty="0"/>
              <a:t>1. </a:t>
            </a:r>
            <a:r>
              <a:rPr lang="zh-CN" altLang="zh-CN" b="1" dirty="0"/>
              <a:t>使用</a:t>
            </a:r>
            <a:r>
              <a:rPr lang="en-US" altLang="zh-CN" b="1" dirty="0"/>
              <a:t>Advanced IP Scanner</a:t>
            </a:r>
            <a:r>
              <a:rPr lang="zh-CN" altLang="zh-CN" b="1" dirty="0"/>
              <a:t>扫描</a:t>
            </a:r>
            <a:r>
              <a:rPr lang="en-US" altLang="zh-CN" b="1" dirty="0"/>
              <a:t>IP</a:t>
            </a:r>
            <a:endParaRPr lang="zh-CN" altLang="zh-CN" b="1" dirty="0"/>
          </a:p>
          <a:p>
            <a:pPr indent="457200" latinLnBrk="1"/>
            <a:r>
              <a:rPr lang="en-US" altLang="zh-CN" dirty="0"/>
              <a:t>Advanced IP Scanner</a:t>
            </a:r>
            <a:r>
              <a:rPr lang="zh-CN" altLang="zh-CN" dirty="0"/>
              <a:t>是一款快速扫描软件，能够快速获取到网络中计算机的相关信息。包括主机名称、</a:t>
            </a:r>
            <a:r>
              <a:rPr lang="en-US" altLang="zh-CN" dirty="0"/>
              <a:t>IP</a:t>
            </a:r>
            <a:r>
              <a:rPr lang="zh-CN" altLang="zh-CN" dirty="0"/>
              <a:t>地址、</a:t>
            </a:r>
            <a:r>
              <a:rPr lang="en-US" altLang="zh-CN" dirty="0"/>
              <a:t>MAC</a:t>
            </a:r>
            <a:r>
              <a:rPr lang="zh-CN" altLang="zh-CN" dirty="0"/>
              <a:t>地址、制造商等，利用它可以快速查看局域网存活机器。</a:t>
            </a:r>
          </a:p>
          <a:p>
            <a:pPr indent="457200"/>
            <a:r>
              <a:rPr lang="zh-CN" altLang="zh-CN" dirty="0"/>
              <a:t>下载安装并运行后，该软件会自动扫描并显示结果。</a:t>
            </a:r>
          </a:p>
        </p:txBody>
      </p:sp>
      <p:pic>
        <p:nvPicPr>
          <p:cNvPr id="10242" name="图片 1">
            <a:extLst>
              <a:ext uri="{FF2B5EF4-FFF2-40B4-BE49-F238E27FC236}">
                <a16:creationId xmlns:a16="http://schemas.microsoft.com/office/drawing/2014/main" id="{D54B9AAF-711A-4699-947F-0DEF3A43C0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7092" y="4093029"/>
            <a:ext cx="4617815" cy="194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6448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79226" y="549275"/>
            <a:ext cx="863354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使用</a:t>
            </a:r>
            <a:r>
              <a:rPr lang="en-US" altLang="zh-CN" b="1" dirty="0"/>
              <a:t>Nmap</a:t>
            </a:r>
            <a:r>
              <a:rPr lang="zh-CN" altLang="zh-CN" b="1" dirty="0"/>
              <a:t>扫描局域网</a:t>
            </a:r>
          </a:p>
          <a:p>
            <a:pPr indent="457200"/>
            <a:r>
              <a:rPr lang="en-US" altLang="zh-CN" dirty="0"/>
              <a:t>Nmap</a:t>
            </a:r>
            <a:r>
              <a:rPr lang="zh-CN" altLang="zh-CN" dirty="0"/>
              <a:t>（</a:t>
            </a:r>
            <a:r>
              <a:rPr lang="en-US" altLang="zh-CN" dirty="0"/>
              <a:t>Network Mapper</a:t>
            </a:r>
            <a:r>
              <a:rPr lang="zh-CN" altLang="zh-CN" dirty="0"/>
              <a:t>）是一款开放源代码的网络探测和安全审核的工具。它的设计目标是快速地扫描大型网络，当然用它扫描单个主机也没有问题。</a:t>
            </a:r>
            <a:r>
              <a:rPr lang="en-US" altLang="zh-CN" dirty="0"/>
              <a:t>Nmap</a:t>
            </a:r>
            <a:r>
              <a:rPr lang="zh-CN" altLang="zh-CN" dirty="0"/>
              <a:t>以新颖的方式使用原始</a:t>
            </a:r>
            <a:r>
              <a:rPr lang="en-US" altLang="zh-CN" dirty="0"/>
              <a:t>IP</a:t>
            </a:r>
            <a:r>
              <a:rPr lang="zh-CN" altLang="zh-CN" dirty="0"/>
              <a:t>报文来发现网络上有一些主机，主机提供什么服务（应用程序名和版本），服务运行什么操作系统（包括版本信息），它们使用什么类型的报文过滤器</a:t>
            </a:r>
            <a:r>
              <a:rPr lang="en-US" altLang="zh-CN" dirty="0"/>
              <a:t>/</a:t>
            </a:r>
            <a:r>
              <a:rPr lang="zh-CN" altLang="zh-CN" dirty="0"/>
              <a:t>防火墙，以及一堆其他功能。</a:t>
            </a:r>
          </a:p>
        </p:txBody>
      </p:sp>
      <p:pic>
        <p:nvPicPr>
          <p:cNvPr id="11266" name="图片 1">
            <a:extLst>
              <a:ext uri="{FF2B5EF4-FFF2-40B4-BE49-F238E27FC236}">
                <a16:creationId xmlns:a16="http://schemas.microsoft.com/office/drawing/2014/main" id="{A3DF91B8-5B50-4638-8027-D50680880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7635" y="3429000"/>
            <a:ext cx="4616729" cy="23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5636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09187" y="927585"/>
            <a:ext cx="8889737" cy="470395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9.4.5 Windows</a:t>
            </a:r>
            <a:r>
              <a:rPr lang="zh-CN" altLang="zh-CN" b="1" dirty="0"/>
              <a:t>帐户控制</a:t>
            </a:r>
          </a:p>
          <a:p>
            <a:pPr indent="457200" latinLnBrk="1"/>
            <a:r>
              <a:rPr lang="zh-CN" altLang="zh-CN" dirty="0"/>
              <a:t>用户在使用</a:t>
            </a:r>
            <a:r>
              <a:rPr lang="en-US" altLang="zh-CN" dirty="0"/>
              <a:t>Windows</a:t>
            </a:r>
            <a:r>
              <a:rPr lang="zh-CN" altLang="zh-CN" dirty="0"/>
              <a:t>时，必须使用</a:t>
            </a:r>
            <a:r>
              <a:rPr lang="en-US" altLang="zh-CN" dirty="0"/>
              <a:t>Windows</a:t>
            </a:r>
            <a:r>
              <a:rPr lang="zh-CN" altLang="zh-CN" dirty="0"/>
              <a:t>中存在的帐户进行登录，才能操作系统。</a:t>
            </a:r>
          </a:p>
          <a:p>
            <a:pPr indent="457200" latinLnBrk="1"/>
            <a:r>
              <a:rPr lang="en-US" altLang="zh-CN" b="1" dirty="0"/>
              <a:t>1. Windows</a:t>
            </a:r>
            <a:r>
              <a:rPr lang="zh-CN" altLang="zh-CN" b="1" dirty="0"/>
              <a:t>帐户的分类</a:t>
            </a:r>
          </a:p>
          <a:p>
            <a:pPr indent="457200" latinLnBrk="1"/>
            <a:r>
              <a:rPr lang="zh-CN" altLang="zh-CN" dirty="0"/>
              <a:t>按照存储方式可以分为本地帐户和</a:t>
            </a:r>
            <a:r>
              <a:rPr lang="en-US" altLang="zh-CN" dirty="0"/>
              <a:t>Microsoft</a:t>
            </a:r>
            <a:r>
              <a:rPr lang="zh-CN" altLang="zh-CN" dirty="0"/>
              <a:t>帐户。本地帐户指帐户的信息只保存在本地硬盘中，在重装系统或删除帐户时，会完全消失。本地帐户在创建时也不需要联网，在安装操作系统时，取消</a:t>
            </a:r>
            <a:r>
              <a:rPr lang="en-US" altLang="zh-CN" dirty="0"/>
              <a:t>Microsoft</a:t>
            </a:r>
            <a:r>
              <a:rPr lang="zh-CN" altLang="zh-CN" dirty="0"/>
              <a:t>帐户登录，就可以创建本地帐户了，登录微软帐户后，可以同步</a:t>
            </a:r>
            <a:r>
              <a:rPr lang="en-US" altLang="zh-CN" dirty="0"/>
              <a:t>Windows</a:t>
            </a:r>
            <a:r>
              <a:rPr lang="zh-CN" altLang="zh-CN" dirty="0"/>
              <a:t>旗下的所有的消费者服务，包括</a:t>
            </a:r>
            <a:r>
              <a:rPr lang="en-US" altLang="zh-CN" dirty="0"/>
              <a:t>Windows</a:t>
            </a:r>
            <a:r>
              <a:rPr lang="zh-CN" altLang="zh-CN" dirty="0"/>
              <a:t>桌面、日历、密码、电子邮件、联系人、使用环境、设置、音乐、文档、微软商店的应用、</a:t>
            </a:r>
            <a:r>
              <a:rPr lang="en-US" altLang="zh-CN" dirty="0"/>
              <a:t>Office</a:t>
            </a:r>
            <a:r>
              <a:rPr lang="zh-CN" altLang="zh-CN" dirty="0"/>
              <a:t>、</a:t>
            </a:r>
            <a:r>
              <a:rPr lang="en-US" altLang="zh-CN" dirty="0"/>
              <a:t>Xbox</a:t>
            </a:r>
            <a:r>
              <a:rPr lang="zh-CN" altLang="zh-CN" dirty="0"/>
              <a:t>、</a:t>
            </a:r>
            <a:r>
              <a:rPr lang="en-US" altLang="zh-CN" dirty="0"/>
              <a:t>OneDrive</a:t>
            </a:r>
            <a:r>
              <a:rPr lang="zh-CN" altLang="zh-CN" dirty="0"/>
              <a:t>等等。</a:t>
            </a:r>
          </a:p>
        </p:txBody>
      </p:sp>
    </p:spTree>
    <p:extLst>
      <p:ext uri="{BB962C8B-B14F-4D97-AF65-F5344CB8AC3E}">
        <p14:creationId xmlns:p14="http://schemas.microsoft.com/office/powerpoint/2010/main" val="32991084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6940469" y="1138683"/>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089769" y="126801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6943137" y="2050878"/>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6964481" y="2987223"/>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102838" y="2182217"/>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074246" y="313380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7932646" y="2035416"/>
            <a:ext cx="3775393"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操作系统的主要威胁及安全基础</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7946501" y="2982308"/>
            <a:ext cx="337303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Windows</a:t>
            </a:r>
            <a:r>
              <a:rPr lang="zh-CN" altLang="zh-CN" dirty="0"/>
              <a:t>系统中的安全管理</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6960037" y="3924464"/>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100708" y="4055906"/>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7962026" y="3855826"/>
            <a:ext cx="3184948" cy="400110"/>
          </a:xfrm>
          <a:prstGeom prst="rect">
            <a:avLst/>
          </a:prstGeom>
          <a:noFill/>
        </p:spPr>
        <p:txBody>
          <a:bodyPr wrap="squar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提高</a:t>
            </a:r>
            <a:r>
              <a:rPr lang="en-US" altLang="zh-CN" dirty="0"/>
              <a:t>Windows</a:t>
            </a:r>
            <a:r>
              <a:rPr lang="zh-CN" altLang="zh-CN" dirty="0"/>
              <a:t>系统安全性</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7939906" y="1128274"/>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操作系统的分类及特点</a:t>
            </a:r>
            <a:endParaRPr lang="zh-CN" altLang="en-US" dirty="0"/>
          </a:p>
        </p:txBody>
      </p:sp>
      <p:cxnSp>
        <p:nvCxnSpPr>
          <p:cNvPr id="18" name="直接连接符 17">
            <a:extLst>
              <a:ext uri="{FF2B5EF4-FFF2-40B4-BE49-F238E27FC236}">
                <a16:creationId xmlns:a16="http://schemas.microsoft.com/office/drawing/2014/main" id="{536430A3-510A-4615-B62F-776B16E01AC7}"/>
              </a:ext>
            </a:extLst>
          </p:cNvPr>
          <p:cNvCxnSpPr/>
          <p:nvPr/>
        </p:nvCxnSpPr>
        <p:spPr>
          <a:xfrm flipH="1">
            <a:off x="7093453" y="500659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6" action="ppaction://hlinksldjump"/>
            <a:extLst>
              <a:ext uri="{FF2B5EF4-FFF2-40B4-BE49-F238E27FC236}">
                <a16:creationId xmlns:a16="http://schemas.microsoft.com/office/drawing/2014/main" id="{1041E7E8-61E6-4E2E-8E41-68B0CC445BBB}"/>
              </a:ext>
            </a:extLst>
          </p:cNvPr>
          <p:cNvSpPr txBox="1"/>
          <p:nvPr/>
        </p:nvSpPr>
        <p:spPr>
          <a:xfrm>
            <a:off x="7954771" y="4806518"/>
            <a:ext cx="2716962"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en-US" altLang="zh-CN" dirty="0"/>
              <a:t>Android</a:t>
            </a:r>
            <a:r>
              <a:rPr lang="zh-CN" altLang="zh-CN" dirty="0"/>
              <a:t>系统安全应用</a:t>
            </a:r>
          </a:p>
        </p:txBody>
      </p:sp>
      <p:sp>
        <p:nvSpPr>
          <p:cNvPr id="20" name="文本框 19">
            <a:extLst>
              <a:ext uri="{FF2B5EF4-FFF2-40B4-BE49-F238E27FC236}">
                <a16:creationId xmlns:a16="http://schemas.microsoft.com/office/drawing/2014/main" id="{33D25048-50BB-4ADC-971C-014E479E9774}"/>
              </a:ext>
            </a:extLst>
          </p:cNvPr>
          <p:cNvSpPr txBox="1"/>
          <p:nvPr/>
        </p:nvSpPr>
        <p:spPr>
          <a:xfrm>
            <a:off x="6821584" y="4566490"/>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78525"/>
            <a:ext cx="8889737"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Windows</a:t>
            </a:r>
            <a:r>
              <a:rPr lang="zh-CN" altLang="zh-CN" b="1" dirty="0"/>
              <a:t>帐户的破解</a:t>
            </a:r>
          </a:p>
          <a:p>
            <a:pPr indent="457200" latinLnBrk="1"/>
            <a:r>
              <a:rPr lang="zh-CN" altLang="zh-CN" dirty="0"/>
              <a:t>有时忘记了密码，无法登录系统，可以使用第三方工具清空帐号密码，这样就可以登录了。</a:t>
            </a:r>
            <a:r>
              <a:rPr lang="en-US" altLang="zh-CN" dirty="0"/>
              <a:t>SAM</a:t>
            </a:r>
            <a:r>
              <a:rPr lang="zh-CN" altLang="zh-CN" dirty="0"/>
              <a:t>文件是</a:t>
            </a:r>
            <a:r>
              <a:rPr lang="en-US" altLang="zh-CN" dirty="0"/>
              <a:t>windows</a:t>
            </a:r>
            <a:r>
              <a:rPr lang="zh-CN" altLang="zh-CN" dirty="0"/>
              <a:t>的用户账户数据库，所有用户的登录名及口令等相关信息都会保存在这个文件中。但保存的也不是明文，而是加密后的信息。通过对</a:t>
            </a:r>
            <a:r>
              <a:rPr lang="en-US" altLang="zh-CN" dirty="0"/>
              <a:t>SAM</a:t>
            </a:r>
            <a:r>
              <a:rPr lang="zh-CN" altLang="zh-CN" dirty="0"/>
              <a:t>文件的修改，可以清空帐号密码或者解除帐号禁用状态，但是无法获取到该帐号的明文密码。</a:t>
            </a:r>
          </a:p>
        </p:txBody>
      </p:sp>
      <p:pic>
        <p:nvPicPr>
          <p:cNvPr id="12290" name="图片 1">
            <a:extLst>
              <a:ext uri="{FF2B5EF4-FFF2-40B4-BE49-F238E27FC236}">
                <a16:creationId xmlns:a16="http://schemas.microsoft.com/office/drawing/2014/main" id="{D0C7F48E-592A-4E1D-8AEE-8585387E77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7131" y="3688553"/>
            <a:ext cx="3598868" cy="1911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46CF702D-BD48-4926-9FFC-754B5CA60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1786" y="3425593"/>
            <a:ext cx="3019021" cy="243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584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6517" y="651816"/>
            <a:ext cx="8889737"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9.4.6 Windows</a:t>
            </a:r>
            <a:r>
              <a:rPr lang="zh-CN" altLang="zh-CN" b="1" dirty="0"/>
              <a:t>系统安全应用</a:t>
            </a:r>
          </a:p>
          <a:p>
            <a:pPr indent="457200" latinLnBrk="1"/>
            <a:r>
              <a:rPr lang="zh-CN" altLang="zh-CN" dirty="0"/>
              <a:t>下面介绍一些系统中的安全应用方面的知识。</a:t>
            </a:r>
          </a:p>
          <a:p>
            <a:pPr indent="457200" latinLnBrk="1"/>
            <a:r>
              <a:rPr lang="en-US" altLang="zh-CN" b="1" dirty="0"/>
              <a:t>1. </a:t>
            </a:r>
            <a:r>
              <a:rPr lang="zh-CN" altLang="zh-CN" b="1" dirty="0"/>
              <a:t>局域网共享</a:t>
            </a:r>
          </a:p>
          <a:p>
            <a:pPr indent="457200" latinLnBrk="1"/>
            <a:r>
              <a:rPr lang="zh-CN" altLang="zh-CN" dirty="0"/>
              <a:t>在局域网共享时，除了在“网络和共享中心”中，配置好共享环境，在共享时，还需要给予对应账号的访问权限</a:t>
            </a:r>
            <a:r>
              <a:rPr lang="zh-CN" altLang="en-US" dirty="0"/>
              <a:t>。</a:t>
            </a:r>
            <a:endParaRPr lang="zh-CN" altLang="zh-CN" dirty="0"/>
          </a:p>
        </p:txBody>
      </p:sp>
      <p:pic>
        <p:nvPicPr>
          <p:cNvPr id="13314" name="图片 1">
            <a:extLst>
              <a:ext uri="{FF2B5EF4-FFF2-40B4-BE49-F238E27FC236}">
                <a16:creationId xmlns:a16="http://schemas.microsoft.com/office/drawing/2014/main" id="{198A98A5-2C98-4093-83EF-C4EA1B3D32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590" y="3045149"/>
            <a:ext cx="3907913" cy="27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a:extLst>
              <a:ext uri="{FF2B5EF4-FFF2-40B4-BE49-F238E27FC236}">
                <a16:creationId xmlns:a16="http://schemas.microsoft.com/office/drawing/2014/main" id="{3EBBDDC8-1A6F-42FE-A79B-933F29DE75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7541" y="3045149"/>
            <a:ext cx="3439887" cy="276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1510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491219"/>
            <a:ext cx="9248134"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NTFS</a:t>
            </a:r>
            <a:r>
              <a:rPr lang="zh-CN" altLang="zh-CN" b="1" dirty="0"/>
              <a:t>权限设置</a:t>
            </a:r>
          </a:p>
          <a:p>
            <a:pPr indent="457200" latinLnBrk="1"/>
            <a:r>
              <a:rPr lang="zh-CN" altLang="zh-CN" dirty="0"/>
              <a:t>对局域网的共享或其他文件进行访问，即使输入账号，仍然被拒绝，绝大多数原因是因为</a:t>
            </a:r>
            <a:r>
              <a:rPr lang="en-US" altLang="zh-CN" dirty="0"/>
              <a:t>NTFS</a:t>
            </a:r>
            <a:r>
              <a:rPr lang="zh-CN" altLang="zh-CN" dirty="0"/>
              <a:t>权限设置问题。用户需要去查看共享文件夹的</a:t>
            </a:r>
            <a:r>
              <a:rPr lang="en-US" altLang="zh-CN" dirty="0"/>
              <a:t>NTSF</a:t>
            </a:r>
            <a:r>
              <a:rPr lang="zh-CN" altLang="zh-CN" dirty="0"/>
              <a:t>权限。如果没有对应的帐户，可以进入“编辑”中去添加对应的帐户并赋予其特定的权限。</a:t>
            </a:r>
          </a:p>
        </p:txBody>
      </p:sp>
      <p:pic>
        <p:nvPicPr>
          <p:cNvPr id="14338" name="图片 1">
            <a:extLst>
              <a:ext uri="{FF2B5EF4-FFF2-40B4-BE49-F238E27FC236}">
                <a16:creationId xmlns:a16="http://schemas.microsoft.com/office/drawing/2014/main" id="{A53D6DBA-56EB-4C03-BBA1-A1B3384A4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9503" y="2454698"/>
            <a:ext cx="2361068" cy="345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8E892C75-0185-4AB9-9209-704C0A269B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856" y="2454697"/>
            <a:ext cx="2728973" cy="3457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9245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1933" y="665389"/>
            <a:ext cx="9248134"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获取文件所有权</a:t>
            </a:r>
          </a:p>
          <a:p>
            <a:pPr indent="457200" latinLnBrk="1"/>
            <a:r>
              <a:rPr lang="zh-CN" altLang="zh-CN" dirty="0"/>
              <a:t>一般来说，</a:t>
            </a:r>
            <a:r>
              <a:rPr lang="en-US" altLang="zh-CN" dirty="0"/>
              <a:t>Windows</a:t>
            </a:r>
            <a:r>
              <a:rPr lang="zh-CN" altLang="zh-CN" dirty="0"/>
              <a:t>帐户对应着</a:t>
            </a:r>
            <a:r>
              <a:rPr lang="en-US" altLang="zh-CN" dirty="0"/>
              <a:t>Windows</a:t>
            </a:r>
            <a:r>
              <a:rPr lang="zh-CN" altLang="zh-CN" dirty="0"/>
              <a:t>中的操作权限，比如标准用户</a:t>
            </a:r>
            <a:r>
              <a:rPr lang="en-US" altLang="zh-CN" dirty="0"/>
              <a:t>A</a:t>
            </a:r>
            <a:r>
              <a:rPr lang="zh-CN" altLang="zh-CN" dirty="0"/>
              <a:t>创建的文件夹，标准用户</a:t>
            </a:r>
            <a:r>
              <a:rPr lang="en-US" altLang="zh-CN" dirty="0"/>
              <a:t>B</a:t>
            </a:r>
            <a:r>
              <a:rPr lang="zh-CN" altLang="zh-CN" dirty="0"/>
              <a:t>无法修改其权限，因为权限为标准用户的权限。但是对于管理员来说，可以通过夺取文件夹的帐户控制权，将文件的所有人变为自己，这样就可以进行管理了。</a:t>
            </a:r>
          </a:p>
        </p:txBody>
      </p:sp>
      <p:pic>
        <p:nvPicPr>
          <p:cNvPr id="15362" name="图片 1">
            <a:extLst>
              <a:ext uri="{FF2B5EF4-FFF2-40B4-BE49-F238E27FC236}">
                <a16:creationId xmlns:a16="http://schemas.microsoft.com/office/drawing/2014/main" id="{444890FA-1307-4F52-93FD-344058E19A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5450" y="3241450"/>
            <a:ext cx="6776532" cy="23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51949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549275"/>
            <a:ext cx="9030484" cy="189440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设置权限与隐私</a:t>
            </a:r>
          </a:p>
          <a:p>
            <a:pPr indent="457200" latinLnBrk="1"/>
            <a:r>
              <a:rPr lang="zh-CN" altLang="zh-CN" dirty="0"/>
              <a:t>和手机应用的权限设置类似，在</a:t>
            </a:r>
            <a:r>
              <a:rPr lang="en-US" altLang="zh-CN" dirty="0"/>
              <a:t>Windows</a:t>
            </a:r>
            <a:r>
              <a:rPr lang="zh-CN" altLang="zh-CN" dirty="0"/>
              <a:t>中，也可以根据应用设置权限，也可以根据权限来设置允许的应用程序，让应用在安全的范围内运行，常见的应用权限包括了位置、摄像头、麦克风、帐户、联系人等。</a:t>
            </a:r>
          </a:p>
        </p:txBody>
      </p:sp>
      <p:pic>
        <p:nvPicPr>
          <p:cNvPr id="16386" name="图片 1">
            <a:extLst>
              <a:ext uri="{FF2B5EF4-FFF2-40B4-BE49-F238E27FC236}">
                <a16:creationId xmlns:a16="http://schemas.microsoft.com/office/drawing/2014/main" id="{658CB8D3-AE84-4EAD-A95C-3E39B91D6B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8821" y="2665348"/>
            <a:ext cx="3207179" cy="303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8B0720A2-CFB0-4D40-85FB-416BDCEBF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7312" y="2665348"/>
            <a:ext cx="3014456" cy="303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86369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44919" y="549275"/>
            <a:ext cx="4810760" cy="515484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a:t>
            </a:r>
            <a:r>
              <a:rPr lang="zh-CN" altLang="zh-CN" b="1" dirty="0"/>
              <a:t>引导修复</a:t>
            </a:r>
          </a:p>
          <a:p>
            <a:pPr indent="457200" latinLnBrk="1"/>
            <a:r>
              <a:rPr lang="en-US" altLang="zh-CN" dirty="0"/>
              <a:t>UEFI</a:t>
            </a:r>
            <a:r>
              <a:rPr lang="zh-CN" altLang="zh-CN" dirty="0"/>
              <a:t>启动</a:t>
            </a:r>
            <a:r>
              <a:rPr lang="en-US" altLang="zh-CN" dirty="0"/>
              <a:t>+GPT</a:t>
            </a:r>
            <a:r>
              <a:rPr lang="zh-CN" altLang="zh-CN" dirty="0"/>
              <a:t>分区表是现在流行的启动方式。如果系统引导分区被病毒破坏，可以通过命令或</a:t>
            </a:r>
            <a:r>
              <a:rPr lang="en-US" altLang="zh-CN" dirty="0"/>
              <a:t>PE</a:t>
            </a:r>
            <a:r>
              <a:rPr lang="zh-CN" altLang="zh-CN" dirty="0"/>
              <a:t>中的软件进行引导修复。</a:t>
            </a:r>
            <a:endParaRPr lang="en-US" altLang="zh-CN" dirty="0"/>
          </a:p>
          <a:p>
            <a:pPr indent="457200" latinLnBrk="1"/>
            <a:r>
              <a:rPr lang="en-US" altLang="zh-CN" b="1" dirty="0"/>
              <a:t>6. </a:t>
            </a:r>
            <a:r>
              <a:rPr lang="zh-CN" altLang="zh-CN" b="1" dirty="0"/>
              <a:t>备份还原</a:t>
            </a:r>
          </a:p>
          <a:p>
            <a:pPr indent="457200" latinLnBrk="1"/>
            <a:r>
              <a:rPr lang="en-US" altLang="zh-CN" dirty="0"/>
              <a:t>Windows 10</a:t>
            </a:r>
            <a:r>
              <a:rPr lang="zh-CN" altLang="zh-CN" dirty="0"/>
              <a:t>中，提供了很多自带的备份恢复工具，如还原点备份还原、系统备份还原、</a:t>
            </a:r>
            <a:r>
              <a:rPr lang="en-US" altLang="zh-CN" dirty="0"/>
              <a:t>Windows 7</a:t>
            </a:r>
            <a:r>
              <a:rPr lang="zh-CN" altLang="zh-CN" dirty="0"/>
              <a:t>备份还原、系统镜像备份还原、系统重置、保留软件和用户文件升级等。读者也可以使用第三方工具，如</a:t>
            </a:r>
            <a:r>
              <a:rPr lang="en-US" altLang="zh-CN" dirty="0"/>
              <a:t>DISM++</a:t>
            </a:r>
            <a:r>
              <a:rPr lang="zh-CN" altLang="zh-CN" dirty="0"/>
              <a:t>进行备份还原。</a:t>
            </a:r>
          </a:p>
        </p:txBody>
      </p:sp>
      <p:pic>
        <p:nvPicPr>
          <p:cNvPr id="17410" name="图片 1">
            <a:extLst>
              <a:ext uri="{FF2B5EF4-FFF2-40B4-BE49-F238E27FC236}">
                <a16:creationId xmlns:a16="http://schemas.microsoft.com/office/drawing/2014/main" id="{7096DE1E-FAE4-4AFA-8A21-6F77DA21B0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1695" y="999216"/>
            <a:ext cx="2367460" cy="2164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a:extLst>
              <a:ext uri="{FF2B5EF4-FFF2-40B4-BE49-F238E27FC236}">
                <a16:creationId xmlns:a16="http://schemas.microsoft.com/office/drawing/2014/main" id="{C0DC76FB-52B3-4D63-B013-548ED7719A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3955" y="1257751"/>
            <a:ext cx="257175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1">
            <a:extLst>
              <a:ext uri="{FF2B5EF4-FFF2-40B4-BE49-F238E27FC236}">
                <a16:creationId xmlns:a16="http://schemas.microsoft.com/office/drawing/2014/main" id="{781D8DC6-0EDD-4332-A325-D9DDA1C5BA6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7181" y="3609067"/>
            <a:ext cx="2397754" cy="2042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1">
            <a:extLst>
              <a:ext uri="{FF2B5EF4-FFF2-40B4-BE49-F238E27FC236}">
                <a16:creationId xmlns:a16="http://schemas.microsoft.com/office/drawing/2014/main" id="{FA742990-6FD7-430F-BB45-1CD4F0123E5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47031" y="3604078"/>
            <a:ext cx="2714625"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3414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44496"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156105" y="3972975"/>
            <a:ext cx="6402907" cy="830997"/>
          </a:xfrm>
          <a:prstGeom prst="rect">
            <a:avLst/>
          </a:prstGeom>
        </p:spPr>
        <p:txBody>
          <a:bodyPr wrap="none">
            <a:spAutoFit/>
          </a:bodyPr>
          <a:lstStyle/>
          <a:p>
            <a:r>
              <a:rPr lang="en-US" altLang="zh-CN" sz="4800" b="1" dirty="0"/>
              <a:t>Android</a:t>
            </a:r>
            <a:r>
              <a:rPr lang="zh-CN" altLang="zh-CN" sz="4800" b="1" dirty="0"/>
              <a:t>系统安全应用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957130"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789367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20413"/>
            <a:ext cx="8849029" cy="38321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9.5.1 Android</a:t>
            </a:r>
            <a:r>
              <a:rPr lang="zh-CN" altLang="zh-CN" b="1" dirty="0"/>
              <a:t>安全体系结构</a:t>
            </a:r>
          </a:p>
          <a:p>
            <a:pPr indent="457200" latinLnBrk="1"/>
            <a:r>
              <a:rPr lang="zh-CN" altLang="zh-CN" dirty="0"/>
              <a:t>操作系统的安全性目的就是保护移动设备软件、硬件资源，包括</a:t>
            </a:r>
            <a:r>
              <a:rPr lang="en-US" altLang="zh-CN" dirty="0"/>
              <a:t>CPU</a:t>
            </a:r>
            <a:r>
              <a:rPr lang="zh-CN" altLang="zh-CN" dirty="0"/>
              <a:t>、内存、外部设备、文件系统和网络等。</a:t>
            </a:r>
            <a:r>
              <a:rPr lang="en-US" altLang="zh-CN" dirty="0"/>
              <a:t>Android</a:t>
            </a:r>
            <a:r>
              <a:rPr lang="zh-CN" altLang="zh-CN" dirty="0"/>
              <a:t>系统为了安全性，提供如下主要安全特征：操作系统严格的分层结构，应用沙盒、安全进程通信、授权和签名等。</a:t>
            </a:r>
            <a:r>
              <a:rPr lang="en-US" altLang="zh-CN" dirty="0"/>
              <a:t>Android</a:t>
            </a:r>
            <a:r>
              <a:rPr lang="zh-CN" altLang="zh-CN" dirty="0"/>
              <a:t>作为开放平台，它的设计和实现细节完全暴露，因此对安全性要求更加严格，设计时首先要重点考虑的就是平台结构设计问题，</a:t>
            </a:r>
            <a:r>
              <a:rPr lang="en-US" altLang="zh-CN" dirty="0"/>
              <a:t>Android</a:t>
            </a:r>
            <a:r>
              <a:rPr lang="zh-CN" altLang="zh-CN" dirty="0"/>
              <a:t>操作系统的安全体系结构设计为多层结构。这种结构在给用户提供安全保护的同时还保持了开放平台的灵活性。</a:t>
            </a:r>
          </a:p>
        </p:txBody>
      </p:sp>
    </p:spTree>
    <p:extLst>
      <p:ext uri="{BB962C8B-B14F-4D97-AF65-F5344CB8AC3E}">
        <p14:creationId xmlns:p14="http://schemas.microsoft.com/office/powerpoint/2010/main" val="3652847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63956"/>
            <a:ext cx="8849029"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9.5.2 Linux</a:t>
            </a:r>
            <a:r>
              <a:rPr lang="zh-CN" altLang="zh-CN" b="1" dirty="0"/>
              <a:t>安全性</a:t>
            </a:r>
          </a:p>
          <a:p>
            <a:pPr indent="457200" latinLnBrk="1"/>
            <a:r>
              <a:rPr lang="en-US" altLang="zh-CN" dirty="0"/>
              <a:t>Android</a:t>
            </a:r>
            <a:r>
              <a:rPr lang="zh-CN" altLang="zh-CN" dirty="0"/>
              <a:t>平台的核心其实是</a:t>
            </a:r>
            <a:r>
              <a:rPr lang="en-US" altLang="zh-CN" dirty="0"/>
              <a:t>Linux</a:t>
            </a:r>
            <a:r>
              <a:rPr lang="zh-CN" altLang="zh-CN" dirty="0"/>
              <a:t>内核。</a:t>
            </a:r>
            <a:r>
              <a:rPr lang="en-US" altLang="zh-CN" dirty="0"/>
              <a:t>Linux</a:t>
            </a:r>
            <a:r>
              <a:rPr lang="zh-CN" altLang="zh-CN" dirty="0"/>
              <a:t>操作系统经过多年的发展，已经成为一个稳定的、安全的，被许多公司和安全专家信任的安全平台。作为移动平台的基础，</a:t>
            </a:r>
            <a:r>
              <a:rPr lang="en-US" altLang="zh-CN" dirty="0"/>
              <a:t>Linux</a:t>
            </a:r>
            <a:r>
              <a:rPr lang="zh-CN" altLang="zh-CN" dirty="0"/>
              <a:t>内核为</a:t>
            </a:r>
            <a:r>
              <a:rPr lang="en-US" altLang="zh-CN" dirty="0"/>
              <a:t>Android</a:t>
            </a:r>
            <a:r>
              <a:rPr lang="zh-CN" altLang="zh-CN" dirty="0"/>
              <a:t>提供了如下安全功能：基于用户授权的模式、进程隔离、可扩展的安全进程间通信和移除不必要的不安全的内核代码。作为多用户操作系统，</a:t>
            </a:r>
            <a:r>
              <a:rPr lang="en-US" altLang="zh-CN" dirty="0"/>
              <a:t>Linux</a:t>
            </a:r>
            <a:r>
              <a:rPr lang="zh-CN" altLang="zh-CN" dirty="0"/>
              <a:t>内核提供了相互隔离用户资源的功能。通过隔离功能，一个用户不能使用另一个用户的文件、内存、</a:t>
            </a:r>
            <a:r>
              <a:rPr lang="en-US" altLang="zh-CN" dirty="0"/>
              <a:t>CPU</a:t>
            </a:r>
            <a:r>
              <a:rPr lang="zh-CN" altLang="zh-CN" dirty="0"/>
              <a:t>和设备等。</a:t>
            </a:r>
          </a:p>
        </p:txBody>
      </p:sp>
    </p:spTree>
    <p:extLst>
      <p:ext uri="{BB962C8B-B14F-4D97-AF65-F5344CB8AC3E}">
        <p14:creationId xmlns:p14="http://schemas.microsoft.com/office/powerpoint/2010/main" val="5989967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927587"/>
            <a:ext cx="8849029"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9.5.3 </a:t>
            </a:r>
            <a:r>
              <a:rPr lang="zh-CN" altLang="zh-CN" b="1" dirty="0"/>
              <a:t>文件系统许可</a:t>
            </a:r>
            <a:r>
              <a:rPr lang="en-US" altLang="zh-CN" b="1" dirty="0"/>
              <a:t>/</a:t>
            </a:r>
            <a:r>
              <a:rPr lang="zh-CN" altLang="zh-CN" b="1" dirty="0"/>
              <a:t>加密</a:t>
            </a:r>
          </a:p>
          <a:p>
            <a:pPr indent="457200" latinLnBrk="1"/>
            <a:r>
              <a:rPr lang="zh-CN" altLang="zh-CN" dirty="0"/>
              <a:t>在</a:t>
            </a:r>
            <a:r>
              <a:rPr lang="en-US" altLang="zh-CN" dirty="0"/>
              <a:t>Linux</a:t>
            </a:r>
            <a:r>
              <a:rPr lang="zh-CN" altLang="zh-CN" dirty="0"/>
              <a:t>环境中，文件系统许可可以保证一个用户不能修改或读取另一个用户的文件。</a:t>
            </a:r>
            <a:r>
              <a:rPr lang="en-US" altLang="zh-CN" dirty="0"/>
              <a:t>Android</a:t>
            </a:r>
            <a:r>
              <a:rPr lang="zh-CN" altLang="zh-CN" dirty="0"/>
              <a:t>系统中每个应用都分配一个用户</a:t>
            </a:r>
            <a:r>
              <a:rPr lang="en-US" altLang="zh-CN" dirty="0"/>
              <a:t>ID</a:t>
            </a:r>
            <a:r>
              <a:rPr lang="zh-CN" altLang="zh-CN" dirty="0"/>
              <a:t>，应用作为一个用户存在，因此，除非开发者明确指定某文件可以供其他应用访问，否则一个应用创建的文件其他应用不能读取或修改。文件系统加密功能可以对整个文件系统进行加密。内核利用</a:t>
            </a:r>
            <a:r>
              <a:rPr lang="en-US" altLang="zh-CN" dirty="0"/>
              <a:t>dm-crypt</a:t>
            </a:r>
            <a:r>
              <a:rPr lang="zh-CN" altLang="zh-CN" dirty="0"/>
              <a:t>技术创建加密文件系统。</a:t>
            </a:r>
            <a:r>
              <a:rPr lang="en-US" altLang="zh-CN" dirty="0"/>
              <a:t>device-mapper</a:t>
            </a:r>
            <a:r>
              <a:rPr lang="zh-CN" altLang="zh-CN" dirty="0"/>
              <a:t>是在实际的块设备之上添加虚拟层，以方便开发人员实现镜像、快照，级联和加密等处理。为了防止系统口令攻击，如通过彩虹表或暴力破解等方法，口令采用</a:t>
            </a:r>
            <a:r>
              <a:rPr lang="en-US" altLang="zh-CN" dirty="0"/>
              <a:t>SHA1</a:t>
            </a:r>
            <a:r>
              <a:rPr lang="zh-CN" altLang="zh-CN" dirty="0"/>
              <a:t>加密算法进行保存。为了防止口令字典攻击，系统提供口令复杂性规则、规则由设备管理员制定，由操作系统实施。</a:t>
            </a:r>
          </a:p>
        </p:txBody>
      </p:sp>
    </p:spTree>
    <p:extLst>
      <p:ext uri="{BB962C8B-B14F-4D97-AF65-F5344CB8AC3E}">
        <p14:creationId xmlns:p14="http://schemas.microsoft.com/office/powerpoint/2010/main" val="3822630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659007"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751191" y="3972975"/>
            <a:ext cx="6340197" cy="830997"/>
          </a:xfrm>
          <a:prstGeom prst="rect">
            <a:avLst/>
          </a:prstGeom>
        </p:spPr>
        <p:txBody>
          <a:bodyPr wrap="none">
            <a:spAutoFit/>
          </a:bodyPr>
          <a:lstStyle/>
          <a:p>
            <a:r>
              <a:rPr lang="zh-CN" altLang="zh-CN" sz="4800" b="1" dirty="0"/>
              <a:t>操作系统的分类及特点</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971641"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01362" y="534761"/>
            <a:ext cx="1013441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9.5.4 </a:t>
            </a:r>
            <a:r>
              <a:rPr lang="zh-CN" altLang="zh-CN" b="1" dirty="0"/>
              <a:t>安卓应用安全</a:t>
            </a:r>
          </a:p>
          <a:p>
            <a:pPr indent="457200" latinLnBrk="1"/>
            <a:r>
              <a:rPr lang="en-US" altLang="zh-CN" dirty="0"/>
              <a:t>Android</a:t>
            </a:r>
            <a:r>
              <a:rPr lang="zh-CN" altLang="zh-CN" dirty="0"/>
              <a:t>系统为移动设备提供了一个开源的平台和应用程序开发环境。通程序安装包以</a:t>
            </a:r>
            <a:r>
              <a:rPr lang="en-US" altLang="zh-CN" dirty="0"/>
              <a:t>.</a:t>
            </a:r>
            <a:r>
              <a:rPr lang="en-US" altLang="zh-CN" dirty="0" err="1"/>
              <a:t>apk</a:t>
            </a:r>
            <a:r>
              <a:rPr lang="zh-CN" altLang="zh-CN" dirty="0"/>
              <a:t>为扩展名。一个应用程序通常由配置文件、活动、服务、广播接收器等组成。</a:t>
            </a:r>
            <a:endParaRPr lang="en-US" altLang="zh-CN" dirty="0"/>
          </a:p>
          <a:p>
            <a:pPr indent="457200" latinLnBrk="1"/>
            <a:r>
              <a:rPr lang="en-US" altLang="zh-CN" b="1" dirty="0"/>
              <a:t>1. Android</a:t>
            </a:r>
            <a:r>
              <a:rPr lang="zh-CN" altLang="zh-CN" b="1" dirty="0"/>
              <a:t>权限模式</a:t>
            </a:r>
          </a:p>
          <a:p>
            <a:pPr indent="457200"/>
            <a:r>
              <a:rPr lang="zh-CN" altLang="zh-CN" dirty="0"/>
              <a:t>所有的应用程序都运行在应用沙盒中，默认情况下，应用只能存取受限的系统资源。</a:t>
            </a:r>
            <a:endParaRPr lang="en-US" altLang="zh-CN" dirty="0"/>
          </a:p>
          <a:p>
            <a:pPr indent="457200" latinLnBrk="1"/>
            <a:r>
              <a:rPr lang="en-US" altLang="zh-CN" b="1" dirty="0"/>
              <a:t>2. </a:t>
            </a:r>
            <a:r>
              <a:rPr lang="zh-CN" altLang="zh-CN" b="1" dirty="0"/>
              <a:t>安全进程通信</a:t>
            </a:r>
          </a:p>
          <a:p>
            <a:pPr indent="457200"/>
            <a:r>
              <a:rPr lang="zh-CN" altLang="zh-CN" dirty="0"/>
              <a:t>尽管</a:t>
            </a:r>
            <a:r>
              <a:rPr lang="en-US" altLang="zh-CN" dirty="0"/>
              <a:t>Linux</a:t>
            </a:r>
            <a:r>
              <a:rPr lang="zh-CN" altLang="zh-CN" dirty="0"/>
              <a:t>内核提供了</a:t>
            </a:r>
            <a:r>
              <a:rPr lang="en-US" altLang="zh-CN" dirty="0"/>
              <a:t>IPC</a:t>
            </a:r>
            <a:r>
              <a:rPr lang="zh-CN" altLang="zh-CN" dirty="0"/>
              <a:t>机制，包括管道、信号、报文、信号量、共享内存和套接字等，但出于安全性考虑，</a:t>
            </a:r>
            <a:r>
              <a:rPr lang="en-US" altLang="zh-CN" dirty="0"/>
              <a:t>Android</a:t>
            </a:r>
            <a:r>
              <a:rPr lang="zh-CN" altLang="zh-CN" dirty="0"/>
              <a:t>增加了新的安全</a:t>
            </a:r>
            <a:r>
              <a:rPr lang="en-US" altLang="zh-CN" dirty="0"/>
              <a:t>IPC</a:t>
            </a:r>
            <a:r>
              <a:rPr lang="zh-CN" altLang="zh-CN" dirty="0"/>
              <a:t>机制，主要包括</a:t>
            </a:r>
            <a:r>
              <a:rPr lang="en-US" altLang="zh-CN" dirty="0"/>
              <a:t>Binder</a:t>
            </a:r>
            <a:r>
              <a:rPr lang="zh-CN" altLang="zh-CN" dirty="0"/>
              <a:t>、</a:t>
            </a:r>
            <a:r>
              <a:rPr lang="en-US" altLang="zh-CN" dirty="0"/>
              <a:t>Service</a:t>
            </a:r>
            <a:r>
              <a:rPr lang="zh-CN" altLang="zh-CN" dirty="0"/>
              <a:t>、</a:t>
            </a:r>
            <a:r>
              <a:rPr lang="en-US" altLang="zh-CN" dirty="0"/>
              <a:t>Intent</a:t>
            </a:r>
            <a:r>
              <a:rPr lang="zh-CN" altLang="zh-CN" dirty="0"/>
              <a:t>和</a:t>
            </a:r>
            <a:r>
              <a:rPr lang="en-US" altLang="zh-CN" dirty="0" err="1"/>
              <a:t>ContentProvider</a:t>
            </a:r>
            <a:r>
              <a:rPr lang="zh-CN" altLang="zh-CN" dirty="0"/>
              <a:t>。</a:t>
            </a:r>
            <a:endParaRPr lang="en-US" altLang="zh-CN" dirty="0"/>
          </a:p>
          <a:p>
            <a:pPr indent="457200" latinLnBrk="1"/>
            <a:r>
              <a:rPr lang="en-US" altLang="zh-CN" b="1" dirty="0"/>
              <a:t>3. </a:t>
            </a:r>
            <a:r>
              <a:rPr lang="zh-CN" altLang="zh-CN" b="1" dirty="0"/>
              <a:t>应用程序安装包签名</a:t>
            </a:r>
          </a:p>
          <a:p>
            <a:pPr indent="457200"/>
            <a:r>
              <a:rPr lang="zh-CN" altLang="zh-CN" dirty="0"/>
              <a:t>所有的</a:t>
            </a:r>
            <a:r>
              <a:rPr lang="en-US" altLang="zh-CN" dirty="0"/>
              <a:t>Android</a:t>
            </a:r>
            <a:r>
              <a:rPr lang="zh-CN" altLang="zh-CN" dirty="0"/>
              <a:t>应用程序安装包，</a:t>
            </a:r>
            <a:r>
              <a:rPr lang="en-US" altLang="zh-CN" dirty="0"/>
              <a:t>APK</a:t>
            </a:r>
            <a:r>
              <a:rPr lang="zh-CN" altLang="zh-CN" dirty="0"/>
              <a:t>文件，必须进行签名，否则程序不能安装在</a:t>
            </a:r>
            <a:r>
              <a:rPr lang="en-US" altLang="zh-CN" dirty="0"/>
              <a:t>Android </a:t>
            </a:r>
            <a:r>
              <a:rPr lang="zh-CN" altLang="zh-CN" dirty="0"/>
              <a:t>设备或模拟器中。</a:t>
            </a:r>
          </a:p>
        </p:txBody>
      </p:sp>
    </p:spTree>
    <p:extLst>
      <p:ext uri="{BB962C8B-B14F-4D97-AF65-F5344CB8AC3E}">
        <p14:creationId xmlns:p14="http://schemas.microsoft.com/office/powerpoint/2010/main" val="1377922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6516" y="1073671"/>
            <a:ext cx="8898967" cy="42821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9.5.5 </a:t>
            </a:r>
            <a:r>
              <a:rPr lang="zh-CN" altLang="zh-CN" b="1" dirty="0"/>
              <a:t>安卓设备的锁</a:t>
            </a:r>
          </a:p>
          <a:p>
            <a:pPr indent="457200" latinLnBrk="1"/>
            <a:r>
              <a:rPr lang="zh-CN" altLang="zh-CN" dirty="0"/>
              <a:t>安卓设备，如手机，使用最多的安全验证机制就是各种锁，包括了：</a:t>
            </a:r>
          </a:p>
          <a:p>
            <a:pPr indent="457200" latinLnBrk="1"/>
            <a:r>
              <a:rPr lang="zh-CN" altLang="zh-CN" dirty="0"/>
              <a:t>（</a:t>
            </a:r>
            <a:r>
              <a:rPr lang="en-US" altLang="zh-CN" dirty="0"/>
              <a:t>1</a:t>
            </a:r>
            <a:r>
              <a:rPr lang="zh-CN" altLang="zh-CN" dirty="0"/>
              <a:t>）屏幕锁</a:t>
            </a:r>
          </a:p>
          <a:p>
            <a:pPr indent="457200" latinLnBrk="1"/>
            <a:r>
              <a:rPr lang="zh-CN" altLang="zh-CN" dirty="0"/>
              <a:t>解锁了屏幕锁才能进入手机桌面，主要防止手机丢失后，对方直接进入桌面的防范方法。包括了数字密码、图案密码和指纹锁几种。</a:t>
            </a:r>
          </a:p>
          <a:p>
            <a:pPr indent="457200" latinLnBrk="1"/>
            <a:r>
              <a:rPr lang="zh-CN" altLang="zh-CN" dirty="0"/>
              <a:t>（</a:t>
            </a:r>
            <a:r>
              <a:rPr lang="en-US" altLang="zh-CN" dirty="0"/>
              <a:t>2</a:t>
            </a:r>
            <a:r>
              <a:rPr lang="zh-CN" altLang="zh-CN" dirty="0"/>
              <a:t>）</a:t>
            </a:r>
            <a:r>
              <a:rPr lang="en-US" altLang="zh-CN" dirty="0"/>
              <a:t>BL</a:t>
            </a:r>
            <a:r>
              <a:rPr lang="zh-CN" altLang="zh-CN" dirty="0"/>
              <a:t>锁</a:t>
            </a:r>
          </a:p>
          <a:p>
            <a:pPr indent="457200" latinLnBrk="1"/>
            <a:r>
              <a:rPr lang="en-US" altLang="zh-CN" dirty="0"/>
              <a:t>BL</a:t>
            </a:r>
            <a:r>
              <a:rPr lang="zh-CN" altLang="zh-CN" dirty="0"/>
              <a:t>锁是正规手机厂商在手机出厂时设置好的，在未解锁的情况下，无法刷入第三方的</a:t>
            </a:r>
            <a:r>
              <a:rPr lang="en-US" altLang="zh-CN" dirty="0"/>
              <a:t>ROM</a:t>
            </a:r>
            <a:r>
              <a:rPr lang="zh-CN" altLang="zh-CN" dirty="0"/>
              <a:t>。有些</a:t>
            </a:r>
            <a:r>
              <a:rPr lang="en-US" altLang="zh-CN" dirty="0"/>
              <a:t>BL</a:t>
            </a:r>
            <a:r>
              <a:rPr lang="zh-CN" altLang="zh-CN" dirty="0"/>
              <a:t>锁也控制着</a:t>
            </a:r>
            <a:r>
              <a:rPr lang="en-US" altLang="zh-CN" dirty="0"/>
              <a:t>Root</a:t>
            </a:r>
            <a:r>
              <a:rPr lang="zh-CN" altLang="zh-CN" dirty="0"/>
              <a:t>模式，必须解锁后才能</a:t>
            </a:r>
            <a:r>
              <a:rPr lang="en-US" altLang="zh-CN" dirty="0"/>
              <a:t>Root</a:t>
            </a:r>
            <a:r>
              <a:rPr lang="zh-CN" altLang="zh-CN" dirty="0"/>
              <a:t>。如果要解</a:t>
            </a:r>
            <a:r>
              <a:rPr lang="en-US" altLang="zh-CN" dirty="0"/>
              <a:t>BL</a:t>
            </a:r>
            <a:r>
              <a:rPr lang="zh-CN" altLang="zh-CN" dirty="0"/>
              <a:t>锁，需要按照官方的流程进行申请，并下载专门的解锁工具进行解锁</a:t>
            </a:r>
            <a:r>
              <a:rPr lang="zh-CN" altLang="en-US" dirty="0"/>
              <a:t>。</a:t>
            </a:r>
            <a:endParaRPr lang="zh-CN" altLang="zh-CN" dirty="0"/>
          </a:p>
        </p:txBody>
      </p:sp>
    </p:spTree>
    <p:extLst>
      <p:ext uri="{BB962C8B-B14F-4D97-AF65-F5344CB8AC3E}">
        <p14:creationId xmlns:p14="http://schemas.microsoft.com/office/powerpoint/2010/main" val="12212257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90055" y="2000703"/>
            <a:ext cx="8411890" cy="190364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a:t>
            </a:r>
            <a:r>
              <a:rPr lang="en-US" altLang="zh-CN" dirty="0"/>
              <a:t>3</a:t>
            </a:r>
            <a:r>
              <a:rPr lang="zh-CN" altLang="zh-CN" dirty="0"/>
              <a:t>）账号锁</a:t>
            </a:r>
          </a:p>
          <a:p>
            <a:pPr indent="457200" latinLnBrk="1"/>
            <a:r>
              <a:rPr lang="zh-CN" altLang="zh-CN" dirty="0"/>
              <a:t>现在很多手机系统需要用户注册成为对应厂商的用户，并通过注册的帐户和密码才能登陆系统。就算被强行刷机后，只要联网就需要登陆账号锁才能激活设备。而且没有解锁账号锁，是无法进行三清和刷机的。</a:t>
            </a:r>
          </a:p>
        </p:txBody>
      </p:sp>
    </p:spTree>
    <p:extLst>
      <p:ext uri="{BB962C8B-B14F-4D97-AF65-F5344CB8AC3E}">
        <p14:creationId xmlns:p14="http://schemas.microsoft.com/office/powerpoint/2010/main" val="29591905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128220" y="1043640"/>
            <a:ext cx="9848475"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1.Windows Server</a:t>
            </a:r>
            <a:r>
              <a:rPr lang="zh-CN" altLang="zh-CN" dirty="0"/>
              <a:t>系列系统属于（）。</a:t>
            </a:r>
          </a:p>
          <a:p>
            <a:pPr indent="457200" latinLnBrk="1"/>
            <a:r>
              <a:rPr lang="en-US" altLang="zh-CN" dirty="0"/>
              <a:t>A.</a:t>
            </a:r>
            <a:r>
              <a:rPr lang="zh-CN" altLang="zh-CN" dirty="0"/>
              <a:t>桌面操作系统</a:t>
            </a:r>
            <a:r>
              <a:rPr lang="en-US" altLang="zh-CN" dirty="0"/>
              <a:t>     B.</a:t>
            </a:r>
            <a:r>
              <a:rPr lang="zh-CN" altLang="zh-CN" dirty="0"/>
              <a:t>服务器操作系统</a:t>
            </a:r>
            <a:r>
              <a:rPr lang="en-US" altLang="zh-CN" dirty="0"/>
              <a:t>       C.</a:t>
            </a:r>
            <a:r>
              <a:rPr lang="zh-CN" altLang="zh-CN" dirty="0"/>
              <a:t>移动端操作系统 </a:t>
            </a:r>
            <a:r>
              <a:rPr lang="en-US" altLang="zh-CN" dirty="0"/>
              <a:t>     D.</a:t>
            </a:r>
            <a:r>
              <a:rPr lang="zh-CN" altLang="zh-CN" dirty="0"/>
              <a:t>开源操作系统</a:t>
            </a:r>
          </a:p>
          <a:p>
            <a:pPr indent="457200" latinLnBrk="1"/>
            <a:r>
              <a:rPr lang="en-US" altLang="zh-CN" dirty="0"/>
              <a:t>2.</a:t>
            </a:r>
            <a:r>
              <a:rPr lang="zh-CN" altLang="zh-CN" dirty="0"/>
              <a:t>具有访问操作系统任何资源的特权，并可以做任何的配置和管理的帐户是（）。</a:t>
            </a:r>
          </a:p>
          <a:p>
            <a:pPr indent="457200" latinLnBrk="1"/>
            <a:r>
              <a:rPr lang="en-US" altLang="zh-CN" dirty="0"/>
              <a:t>A.</a:t>
            </a:r>
            <a:r>
              <a:rPr lang="zh-CN" altLang="zh-CN" dirty="0"/>
              <a:t>超级用户帐户</a:t>
            </a:r>
            <a:r>
              <a:rPr lang="en-US" altLang="zh-CN" dirty="0"/>
              <a:t>     B.</a:t>
            </a:r>
            <a:r>
              <a:rPr lang="zh-CN" altLang="zh-CN" dirty="0"/>
              <a:t>系统帐户</a:t>
            </a:r>
            <a:r>
              <a:rPr lang="en-US" altLang="zh-CN" dirty="0"/>
              <a:t>          C.</a:t>
            </a:r>
            <a:r>
              <a:rPr lang="zh-CN" altLang="zh-CN" dirty="0"/>
              <a:t>来宾帐户 </a:t>
            </a:r>
            <a:r>
              <a:rPr lang="en-US" altLang="zh-CN" dirty="0"/>
              <a:t>           D.</a:t>
            </a:r>
            <a:r>
              <a:rPr lang="zh-CN" altLang="zh-CN" dirty="0"/>
              <a:t>用户帐户</a:t>
            </a:r>
          </a:p>
          <a:p>
            <a:pPr indent="457200" latinLnBrk="1"/>
            <a:r>
              <a:rPr lang="zh-CN" altLang="zh-CN" dirty="0"/>
              <a:t>二、多选题：</a:t>
            </a:r>
          </a:p>
          <a:p>
            <a:pPr lvl="0" indent="457200" latinLnBrk="1"/>
            <a:r>
              <a:rPr lang="en-US" altLang="zh-CN" dirty="0"/>
              <a:t>1.</a:t>
            </a:r>
            <a:r>
              <a:rPr lang="zh-CN" altLang="zh-CN" dirty="0"/>
              <a:t>操作系统常见的威胁形式包括了（）。</a:t>
            </a:r>
          </a:p>
          <a:p>
            <a:pPr indent="457200" latinLnBrk="1"/>
            <a:r>
              <a:rPr lang="en-US" altLang="zh-CN" dirty="0"/>
              <a:t>A.</a:t>
            </a:r>
            <a:r>
              <a:rPr lang="zh-CN" altLang="zh-CN" dirty="0"/>
              <a:t>帐户密码破解</a:t>
            </a:r>
            <a:r>
              <a:rPr lang="en-US" altLang="zh-CN" dirty="0"/>
              <a:t>     B.</a:t>
            </a:r>
            <a:r>
              <a:rPr lang="zh-CN" altLang="zh-CN" dirty="0"/>
              <a:t>漏洞攻击</a:t>
            </a:r>
            <a:r>
              <a:rPr lang="en-US" altLang="zh-CN" dirty="0"/>
              <a:t>          C.</a:t>
            </a:r>
            <a:r>
              <a:rPr lang="zh-CN" altLang="zh-CN" dirty="0"/>
              <a:t>病毒木马</a:t>
            </a:r>
            <a:r>
              <a:rPr lang="en-US" altLang="zh-CN" dirty="0"/>
              <a:t>            D.</a:t>
            </a:r>
            <a:r>
              <a:rPr lang="zh-CN" altLang="zh-CN" dirty="0"/>
              <a:t>恶意欺骗</a:t>
            </a:r>
          </a:p>
          <a:p>
            <a:pPr lvl="0" indent="457200" latinLnBrk="1"/>
            <a:r>
              <a:rPr lang="en-US" altLang="zh-CN" dirty="0"/>
              <a:t>2.</a:t>
            </a:r>
            <a:r>
              <a:rPr lang="zh-CN" altLang="zh-CN" dirty="0"/>
              <a:t>在</a:t>
            </a:r>
            <a:r>
              <a:rPr lang="en-US" altLang="zh-CN" dirty="0"/>
              <a:t>Windows</a:t>
            </a:r>
            <a:r>
              <a:rPr lang="zh-CN" altLang="zh-CN" dirty="0"/>
              <a:t>安全中心中，可以设置（）。</a:t>
            </a:r>
          </a:p>
          <a:p>
            <a:pPr lvl="0" indent="457200" latinLnBrk="1"/>
            <a:r>
              <a:rPr lang="en-US" altLang="zh-CN" dirty="0"/>
              <a:t>A.</a:t>
            </a:r>
            <a:r>
              <a:rPr lang="zh-CN" altLang="zh-CN" dirty="0"/>
              <a:t>病毒和威胁防护   </a:t>
            </a:r>
            <a:r>
              <a:rPr lang="en-US" altLang="zh-CN" dirty="0"/>
              <a:t>   B.</a:t>
            </a:r>
            <a:r>
              <a:rPr lang="zh-CN" altLang="zh-CN" dirty="0"/>
              <a:t>帐户保护</a:t>
            </a:r>
            <a:r>
              <a:rPr lang="en-US" altLang="zh-CN" dirty="0"/>
              <a:t>          C.</a:t>
            </a:r>
            <a:r>
              <a:rPr lang="zh-CN" altLang="zh-CN" dirty="0"/>
              <a:t>防火墙和网络保护 </a:t>
            </a:r>
            <a:r>
              <a:rPr lang="en-US" altLang="zh-CN" dirty="0"/>
              <a:t>   D.</a:t>
            </a:r>
            <a:r>
              <a:rPr lang="zh-CN" altLang="zh-CN" dirty="0"/>
              <a:t>设备安全性</a:t>
            </a:r>
          </a:p>
        </p:txBody>
      </p:sp>
    </p:spTree>
    <p:extLst>
      <p:ext uri="{BB962C8B-B14F-4D97-AF65-F5344CB8AC3E}">
        <p14:creationId xmlns:p14="http://schemas.microsoft.com/office/powerpoint/2010/main" val="14363569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916495" y="1072343"/>
            <a:ext cx="8759297"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zh-CN" altLang="zh-CN" dirty="0"/>
              <a:t>简述</a:t>
            </a:r>
            <a:r>
              <a:rPr lang="en-US" altLang="zh-CN" dirty="0"/>
              <a:t>NTFS</a:t>
            </a:r>
            <a:r>
              <a:rPr lang="zh-CN" altLang="zh-CN" dirty="0"/>
              <a:t>权限的使用原则。</a:t>
            </a:r>
          </a:p>
          <a:p>
            <a:pPr lvl="0" indent="457200" latinLnBrk="1"/>
            <a:r>
              <a:rPr lang="zh-CN" altLang="zh-CN" dirty="0"/>
              <a:t>简述提高</a:t>
            </a:r>
            <a:r>
              <a:rPr lang="en-US" altLang="zh-CN" dirty="0"/>
              <a:t>Windows</a:t>
            </a:r>
            <a:r>
              <a:rPr lang="zh-CN" altLang="zh-CN" dirty="0"/>
              <a:t>系统安全性的几种常见方法。</a:t>
            </a:r>
          </a:p>
          <a:p>
            <a:pPr indent="457200" latinLnBrk="1"/>
            <a:r>
              <a:rPr lang="en-US" altLang="zh-CN" dirty="0"/>
              <a:t>3. </a:t>
            </a:r>
            <a:r>
              <a:rPr lang="zh-CN" altLang="zh-CN" dirty="0"/>
              <a:t>简述常见的安卓设备的“锁”及其具体功能</a:t>
            </a:r>
          </a:p>
          <a:p>
            <a:pPr indent="457200" latinLnBrk="1"/>
            <a:endParaRPr lang="zh-CN" altLang="zh-CN" dirty="0"/>
          </a:p>
          <a:p>
            <a:pPr indent="457200" latinLnBrk="1"/>
            <a:r>
              <a:rPr lang="zh-CN" altLang="zh-CN" dirty="0"/>
              <a:t>参考答案：</a:t>
            </a:r>
          </a:p>
          <a:p>
            <a:pPr indent="457200" latinLnBrk="1"/>
            <a:r>
              <a:rPr lang="zh-CN" altLang="zh-CN" dirty="0"/>
              <a:t>一、单选题</a:t>
            </a:r>
            <a:r>
              <a:rPr lang="en-US" altLang="zh-CN" dirty="0"/>
              <a:t>    1. B   2. A</a:t>
            </a:r>
            <a:endParaRPr lang="zh-CN" altLang="zh-CN" dirty="0"/>
          </a:p>
          <a:p>
            <a:pPr indent="457200" latinLnBrk="1"/>
            <a:r>
              <a:rPr lang="zh-CN" altLang="zh-CN" dirty="0"/>
              <a:t>二、多选题 </a:t>
            </a:r>
            <a:r>
              <a:rPr lang="en-US" altLang="zh-CN" dirty="0"/>
              <a:t>   1. ABCD   2. ABCD   3. ACD</a:t>
            </a:r>
            <a:endParaRPr lang="zh-CN" altLang="zh-CN" dirty="0"/>
          </a:p>
          <a:p>
            <a:pPr indent="457200" latinLnBrk="1"/>
            <a:r>
              <a:rPr lang="zh-CN" altLang="zh-CN" dirty="0"/>
              <a:t>三、简答题 </a:t>
            </a:r>
            <a:r>
              <a:rPr lang="en-US" altLang="zh-CN" dirty="0"/>
              <a:t>   1. </a:t>
            </a:r>
            <a:r>
              <a:rPr lang="zh-CN" altLang="zh-CN" dirty="0"/>
              <a:t>参考</a:t>
            </a:r>
            <a:r>
              <a:rPr lang="en-US" altLang="zh-CN" dirty="0"/>
              <a:t>9.3.5</a:t>
            </a:r>
            <a:r>
              <a:rPr lang="zh-CN" altLang="zh-CN" dirty="0"/>
              <a:t>的内容 </a:t>
            </a:r>
            <a:r>
              <a:rPr lang="en-US" altLang="zh-CN" dirty="0"/>
              <a:t>   2. </a:t>
            </a:r>
            <a:r>
              <a:rPr lang="zh-CN" altLang="zh-CN" dirty="0"/>
              <a:t>参考</a:t>
            </a:r>
            <a:r>
              <a:rPr lang="en-US" altLang="zh-CN" dirty="0"/>
              <a:t>9.4</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9.5.5</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37173" y="651813"/>
            <a:ext cx="8473890"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9.1.1 </a:t>
            </a:r>
            <a:r>
              <a:rPr lang="zh-CN" altLang="zh-CN" b="1" dirty="0"/>
              <a:t>桌面级操作系统</a:t>
            </a:r>
          </a:p>
          <a:p>
            <a:pPr indent="457200" latinLnBrk="1"/>
            <a:r>
              <a:rPr lang="zh-CN" altLang="zh-CN" dirty="0"/>
              <a:t>也就是常见的台式机、笔记本电脑使用的操作系统，包括常见</a:t>
            </a:r>
            <a:r>
              <a:rPr lang="en-US" altLang="zh-CN" dirty="0"/>
              <a:t>Windows</a:t>
            </a:r>
            <a:r>
              <a:rPr lang="zh-CN" altLang="zh-CN" dirty="0"/>
              <a:t>系列的</a:t>
            </a:r>
            <a:r>
              <a:rPr lang="en-US" altLang="zh-CN" dirty="0"/>
              <a:t>Windows 10</a:t>
            </a:r>
            <a:r>
              <a:rPr lang="zh-CN" altLang="zh-CN" dirty="0"/>
              <a:t>，</a:t>
            </a:r>
            <a:r>
              <a:rPr lang="en-US" altLang="zh-CN" dirty="0"/>
              <a:t>Windows 11</a:t>
            </a:r>
            <a:r>
              <a:rPr lang="zh-CN" altLang="zh-CN" dirty="0"/>
              <a:t>等，以及</a:t>
            </a:r>
            <a:r>
              <a:rPr lang="en-US" altLang="zh-CN" dirty="0"/>
              <a:t>Linux</a:t>
            </a:r>
            <a:r>
              <a:rPr lang="zh-CN" altLang="zh-CN" dirty="0"/>
              <a:t>操作系统的桌面版系列，如</a:t>
            </a:r>
            <a:r>
              <a:rPr lang="en-US" altLang="zh-CN" dirty="0"/>
              <a:t>Fedora</a:t>
            </a:r>
            <a:r>
              <a:rPr lang="zh-CN" altLang="zh-CN" dirty="0"/>
              <a:t>、</a:t>
            </a:r>
            <a:r>
              <a:rPr lang="en-US" altLang="zh-CN" dirty="0"/>
              <a:t>Debian</a:t>
            </a:r>
            <a:r>
              <a:rPr lang="zh-CN" altLang="zh-CN" dirty="0"/>
              <a:t>、</a:t>
            </a:r>
            <a:r>
              <a:rPr lang="en-US" altLang="zh-CN" dirty="0"/>
              <a:t>CentOS</a:t>
            </a:r>
            <a:r>
              <a:rPr lang="zh-CN" altLang="zh-CN" dirty="0"/>
              <a:t>、</a:t>
            </a:r>
            <a:r>
              <a:rPr lang="en-US" altLang="zh-CN" dirty="0"/>
              <a:t>UBUNTU</a:t>
            </a:r>
            <a:r>
              <a:rPr lang="zh-CN" altLang="zh-CN" dirty="0"/>
              <a:t>等。</a:t>
            </a:r>
          </a:p>
        </p:txBody>
      </p:sp>
      <p:pic>
        <p:nvPicPr>
          <p:cNvPr id="1026" name="图片 1">
            <a:extLst>
              <a:ext uri="{FF2B5EF4-FFF2-40B4-BE49-F238E27FC236}">
                <a16:creationId xmlns:a16="http://schemas.microsoft.com/office/drawing/2014/main" id="{3133AF59-3E45-4391-B332-C8DFEFBF1F1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1904" y="2776988"/>
            <a:ext cx="3371031" cy="253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F20943C-6679-430F-882A-04A7C39F61AA}"/>
              </a:ext>
            </a:extLst>
          </p:cNvPr>
          <p:cNvPicPr>
            <a:picLocks noChangeAspect="1" noChangeArrowheads="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6332991" y="2776989"/>
            <a:ext cx="4061831" cy="253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61362" y="695359"/>
            <a:ext cx="8869275" cy="2323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9.1.2 </a:t>
            </a:r>
            <a:r>
              <a:rPr lang="zh-CN" altLang="zh-CN" b="1" dirty="0"/>
              <a:t>服务器操作系统</a:t>
            </a:r>
          </a:p>
          <a:p>
            <a:pPr indent="457200" latinLnBrk="1"/>
            <a:r>
              <a:rPr lang="zh-CN" altLang="zh-CN" dirty="0"/>
              <a:t>服务器操作系统是专门为服务器打造的专业级别操作系统。在软件、功能和界面的美观度，或许比不上桌面级操作系统，但在稳定性、网络响应速度和服务器功能组建方面，是桌面操作系统所不能比拟的。常见的服务器操作系统有</a:t>
            </a:r>
            <a:r>
              <a:rPr lang="en-US" altLang="zh-CN" dirty="0"/>
              <a:t>Windows Server</a:t>
            </a:r>
            <a:r>
              <a:rPr lang="zh-CN" altLang="zh-CN" dirty="0"/>
              <a:t>系列，以及</a:t>
            </a:r>
            <a:r>
              <a:rPr lang="en-US" altLang="zh-CN" dirty="0"/>
              <a:t>Linux</a:t>
            </a:r>
            <a:r>
              <a:rPr lang="zh-CN" altLang="zh-CN" dirty="0"/>
              <a:t>的企业级发行版等。</a:t>
            </a:r>
          </a:p>
        </p:txBody>
      </p:sp>
      <p:pic>
        <p:nvPicPr>
          <p:cNvPr id="3074" name="图片 1">
            <a:extLst>
              <a:ext uri="{FF2B5EF4-FFF2-40B4-BE49-F238E27FC236}">
                <a16:creationId xmlns:a16="http://schemas.microsoft.com/office/drawing/2014/main" id="{08F854C4-F983-44CC-9A08-FF5145B3088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8020" y="3164668"/>
            <a:ext cx="3426080" cy="2555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36BE7F30-FF65-4D56-A3AC-E82A010E063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6971" y="3164667"/>
            <a:ext cx="4216220" cy="2555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6591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51687" y="956617"/>
            <a:ext cx="8869275"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9.1.3 </a:t>
            </a:r>
            <a:r>
              <a:rPr lang="zh-CN" altLang="zh-CN" b="1" dirty="0"/>
              <a:t>移动端的操作系统</a:t>
            </a:r>
          </a:p>
          <a:p>
            <a:pPr indent="457200" latinLnBrk="1"/>
            <a:r>
              <a:rPr lang="zh-CN" altLang="zh-CN" dirty="0"/>
              <a:t>网络移动终端，如苹果手机使用的</a:t>
            </a:r>
            <a:r>
              <a:rPr lang="en-US" altLang="zh-CN" dirty="0"/>
              <a:t>IOS</a:t>
            </a:r>
            <a:r>
              <a:rPr lang="zh-CN" altLang="zh-CN" dirty="0"/>
              <a:t>系统。以及常见的安卓手机使用的</a:t>
            </a:r>
            <a:r>
              <a:rPr lang="en-US" altLang="zh-CN" dirty="0"/>
              <a:t>Android</a:t>
            </a:r>
            <a:r>
              <a:rPr lang="zh-CN" altLang="zh-CN" dirty="0"/>
              <a:t>系统。</a:t>
            </a:r>
          </a:p>
        </p:txBody>
      </p:sp>
      <p:pic>
        <p:nvPicPr>
          <p:cNvPr id="4098" name="图片 1">
            <a:extLst>
              <a:ext uri="{FF2B5EF4-FFF2-40B4-BE49-F238E27FC236}">
                <a16:creationId xmlns:a16="http://schemas.microsoft.com/office/drawing/2014/main" id="{06445ED9-A2E3-43FC-BD3C-AB32BAC3EA6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0249" y="2541088"/>
            <a:ext cx="3420608" cy="2943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4">
            <a:extLst>
              <a:ext uri="{FF2B5EF4-FFF2-40B4-BE49-F238E27FC236}">
                <a16:creationId xmlns:a16="http://schemas.microsoft.com/office/drawing/2014/main" id="{775019EC-86B7-40EB-93B1-3213D8C3F1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1007" y="2541088"/>
            <a:ext cx="2696165" cy="2943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2654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74461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3009479" y="3972975"/>
            <a:ext cx="8802410" cy="830997"/>
          </a:xfrm>
          <a:prstGeom prst="rect">
            <a:avLst/>
          </a:prstGeom>
        </p:spPr>
        <p:txBody>
          <a:bodyPr wrap="none">
            <a:spAutoFit/>
          </a:bodyPr>
          <a:lstStyle/>
          <a:p>
            <a:r>
              <a:rPr lang="zh-CN" altLang="zh-CN" sz="4800" b="1" dirty="0"/>
              <a:t>操作系统的主要威胁及安全基础</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05724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979945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4916" y="1291386"/>
            <a:ext cx="9102167"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9.2.1 </a:t>
            </a:r>
            <a:r>
              <a:rPr lang="zh-CN" altLang="zh-CN" b="1" dirty="0"/>
              <a:t>威胁形式</a:t>
            </a:r>
          </a:p>
          <a:p>
            <a:pPr indent="457200" latinLnBrk="1"/>
            <a:r>
              <a:rPr lang="zh-CN" altLang="zh-CN" dirty="0"/>
              <a:t>操作系统受到的主要威胁表现在以下几个方面。</a:t>
            </a:r>
          </a:p>
          <a:p>
            <a:pPr indent="457200" latinLnBrk="1"/>
            <a:r>
              <a:rPr lang="en-US" altLang="zh-CN" b="1" dirty="0"/>
              <a:t>1. </a:t>
            </a:r>
            <a:r>
              <a:rPr lang="zh-CN" altLang="zh-CN" b="1" dirty="0"/>
              <a:t>帐户密码的破解</a:t>
            </a:r>
          </a:p>
          <a:p>
            <a:pPr indent="457200" latinLnBrk="1"/>
            <a:r>
              <a:rPr lang="zh-CN" altLang="zh-CN" dirty="0"/>
              <a:t>登录</a:t>
            </a:r>
            <a:r>
              <a:rPr lang="en-US" altLang="zh-CN" dirty="0"/>
              <a:t>Windows</a:t>
            </a:r>
            <a:r>
              <a:rPr lang="zh-CN" altLang="zh-CN" dirty="0"/>
              <a:t>系统时主要的安全保护措施就是密码，通过字典密码猜测和认证欺骗的方法都可以实现对系统的攻击，从而获取到管理员权限。</a:t>
            </a:r>
          </a:p>
          <a:p>
            <a:pPr indent="457200" latinLnBrk="1"/>
            <a:r>
              <a:rPr lang="en-US" altLang="zh-CN" b="1" dirty="0"/>
              <a:t>2. </a:t>
            </a:r>
            <a:r>
              <a:rPr lang="zh-CN" altLang="zh-CN" b="1" dirty="0"/>
              <a:t>漏洞攻击</a:t>
            </a:r>
          </a:p>
          <a:p>
            <a:pPr indent="457200" latinLnBrk="1"/>
            <a:r>
              <a:rPr lang="zh-CN" altLang="zh-CN" dirty="0"/>
              <a:t>不仅是利用了操作系统漏洞，各应用软件以及</a:t>
            </a:r>
            <a:r>
              <a:rPr lang="en-US" altLang="zh-CN" dirty="0"/>
              <a:t>Windows</a:t>
            </a:r>
            <a:r>
              <a:rPr lang="zh-CN" altLang="zh-CN" dirty="0"/>
              <a:t>开启的各种功能本身也有漏洞。</a:t>
            </a:r>
          </a:p>
        </p:txBody>
      </p:sp>
    </p:spTree>
    <p:extLst>
      <p:ext uri="{BB962C8B-B14F-4D97-AF65-F5344CB8AC3E}">
        <p14:creationId xmlns:p14="http://schemas.microsoft.com/office/powerpoint/2010/main" val="5058605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TotalTime>
  <Words>3667</Words>
  <Application>Microsoft Office PowerPoint</Application>
  <PresentationFormat>宽屏</PresentationFormat>
  <Paragraphs>175</Paragraphs>
  <Slides>45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45</vt:i4>
      </vt:variant>
    </vt:vector>
  </HeadingPairs>
  <TitlesOfParts>
    <vt:vector size="51"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607</cp:revision>
  <dcterms:created xsi:type="dcterms:W3CDTF">2020-06-26T11:31:00Z</dcterms:created>
  <dcterms:modified xsi:type="dcterms:W3CDTF">2022-12-07T01:03:53Z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