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365" r:id="rId3"/>
    <p:sldId id="292" r:id="rId4"/>
    <p:sldId id="290" r:id="rId5"/>
    <p:sldId id="367" r:id="rId6"/>
    <p:sldId id="570" r:id="rId7"/>
    <p:sldId id="571" r:id="rId8"/>
    <p:sldId id="573" r:id="rId9"/>
    <p:sldId id="574" r:id="rId10"/>
    <p:sldId id="575" r:id="rId11"/>
    <p:sldId id="576" r:id="rId12"/>
    <p:sldId id="577" r:id="rId13"/>
    <p:sldId id="578" r:id="rId14"/>
    <p:sldId id="579" r:id="rId15"/>
    <p:sldId id="580" r:id="rId16"/>
    <p:sldId id="581" r:id="rId17"/>
    <p:sldId id="582" r:id="rId18"/>
    <p:sldId id="583" r:id="rId19"/>
    <p:sldId id="584" r:id="rId20"/>
    <p:sldId id="585" r:id="rId21"/>
    <p:sldId id="586" r:id="rId22"/>
    <p:sldId id="587" r:id="rId23"/>
    <p:sldId id="588" r:id="rId24"/>
    <p:sldId id="589" r:id="rId25"/>
    <p:sldId id="590" r:id="rId26"/>
    <p:sldId id="591" r:id="rId27"/>
    <p:sldId id="592" r:id="rId28"/>
    <p:sldId id="593" r:id="rId29"/>
    <p:sldId id="594" r:id="rId30"/>
    <p:sldId id="595" r:id="rId31"/>
    <p:sldId id="596" r:id="rId32"/>
    <p:sldId id="597" r:id="rId33"/>
    <p:sldId id="598" r:id="rId34"/>
    <p:sldId id="599" r:id="rId35"/>
    <p:sldId id="600" r:id="rId36"/>
    <p:sldId id="413" r:id="rId37"/>
    <p:sldId id="414" r:id="rId38"/>
    <p:sldId id="286"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8AD"/>
    <a:srgbClr val="7D6B63"/>
    <a:srgbClr val="D99211"/>
    <a:srgbClr val="EDA221"/>
    <a:srgbClr val="FFBC04"/>
    <a:srgbClr val="FEB801"/>
    <a:srgbClr val="B57A0F"/>
    <a:srgbClr val="D18C11"/>
    <a:srgbClr val="C3830F"/>
    <a:srgbClr val="9665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2" autoAdjust="0"/>
    <p:restoredTop sz="94660"/>
  </p:normalViewPr>
  <p:slideViewPr>
    <p:cSldViewPr snapToGrid="0">
      <p:cViewPr varScale="1">
        <p:scale>
          <a:sx n="66" d="100"/>
          <a:sy n="66" d="100"/>
        </p:scale>
        <p:origin x="90"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5.jpeg"/><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descr="图片包含 游戏机&#10;&#10;描述已自动生成">
            <a:extLst>
              <a:ext uri="{FF2B5EF4-FFF2-40B4-BE49-F238E27FC236}">
                <a16:creationId xmlns:a16="http://schemas.microsoft.com/office/drawing/2014/main" id="{4E08BE82-6930-4EF0-9FF3-EB768F7D2884}"/>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3675891" y="-4547769"/>
            <a:ext cx="12073131" cy="8658691"/>
          </a:xfrm>
          <a:prstGeom prst="rect">
            <a:avLst/>
          </a:prstGeom>
        </p:spPr>
      </p:pic>
      <p:pic>
        <p:nvPicPr>
          <p:cNvPr id="8" name="图片 7" descr="图片包含 游戏机&#10;&#10;描述已自动生成">
            <a:extLst>
              <a:ext uri="{FF2B5EF4-FFF2-40B4-BE49-F238E27FC236}">
                <a16:creationId xmlns:a16="http://schemas.microsoft.com/office/drawing/2014/main" id="{CA132A93-7E31-4F2C-AD69-267977D5A1B9}"/>
              </a:ext>
            </a:extLst>
          </p:cNvPr>
          <p:cNvPicPr>
            <a:picLocks noChangeAspect="1"/>
          </p:cNvPicPr>
          <p:nvPr userDrawn="1"/>
        </p:nvPicPr>
        <p:blipFill>
          <a:blip r:embed="rId2">
            <a:alphaModFix amt="39000"/>
            <a:extLst>
              <a:ext uri="{28A0092B-C50C-407E-A947-70E740481C1C}">
                <a14:useLocalDpi xmlns:a14="http://schemas.microsoft.com/office/drawing/2010/main" val="0"/>
              </a:ext>
            </a:extLst>
          </a:blip>
          <a:stretch>
            <a:fillRect/>
          </a:stretch>
        </p:blipFill>
        <p:spPr>
          <a:xfrm>
            <a:off x="5686929" y="2987565"/>
            <a:ext cx="8590542" cy="6161024"/>
          </a:xfrm>
          <a:prstGeom prst="rect">
            <a:avLst/>
          </a:prstGeom>
        </p:spPr>
      </p:pic>
      <p:sp>
        <p:nvSpPr>
          <p:cNvPr id="9" name="文本框 8">
            <a:extLst>
              <a:ext uri="{FF2B5EF4-FFF2-40B4-BE49-F238E27FC236}">
                <a16:creationId xmlns:a16="http://schemas.microsoft.com/office/drawing/2014/main" id="{1CA44BA0-EDA4-4024-A8AD-FDD11A4F89D5}"/>
              </a:ext>
            </a:extLst>
          </p:cNvPr>
          <p:cNvSpPr txBox="1"/>
          <p:nvPr userDrawn="1"/>
        </p:nvSpPr>
        <p:spPr>
          <a:xfrm>
            <a:off x="3817408" y="6408107"/>
            <a:ext cx="6920917" cy="261610"/>
          </a:xfrm>
          <a:prstGeom prst="rect">
            <a:avLst/>
          </a:prstGeom>
          <a:noFill/>
        </p:spPr>
        <p:txBody>
          <a:bodyPr wrap="square" rtlCol="0">
            <a:spAutoFit/>
          </a:bodyPr>
          <a:lstStyle/>
          <a:p>
            <a:r>
              <a:rPr lang="zh-CN" altLang="en-US" sz="1100" dirty="0">
                <a:solidFill>
                  <a:schemeClr val="tx1"/>
                </a:solidFill>
              </a:rPr>
              <a:t>关注微信公众平台</a:t>
            </a:r>
            <a:r>
              <a:rPr lang="en-US" altLang="zh-CN" sz="1100" dirty="0">
                <a:solidFill>
                  <a:schemeClr val="tx1"/>
                </a:solidFill>
              </a:rPr>
              <a:t>DSSF007</a:t>
            </a:r>
            <a:r>
              <a:rPr lang="zh-CN" altLang="en-US" sz="1100" dirty="0">
                <a:solidFill>
                  <a:schemeClr val="tx1"/>
                </a:solidFill>
              </a:rPr>
              <a:t>，回复关键字“经典课堂”获取更多资源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5E9F4B-4EC2-4F8F-9FBC-A9585385FE3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5E9F4B-4EC2-4F8F-9FBC-A9585385FE32}" type="slidenum">
              <a:rPr lang="zh-CN" altLang="en-US" smtClean="0"/>
              <a:t>‹#›</a:t>
            </a:fld>
            <a:endParaRPr lang="zh-CN" altLang="en-US"/>
          </a:p>
        </p:txBody>
      </p:sp>
      <p:pic>
        <p:nvPicPr>
          <p:cNvPr id="7" name="图片 6">
            <a:extLst>
              <a:ext uri="{FF2B5EF4-FFF2-40B4-BE49-F238E27FC236}">
                <a16:creationId xmlns:a16="http://schemas.microsoft.com/office/drawing/2014/main" id="{527108C4-B026-4252-A877-40AA47E5810D}"/>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id="{D1A70820-B138-4285-B54A-E50CC449B76D}"/>
              </a:ext>
            </a:extLst>
          </p:cNvPr>
          <p:cNvSpPr/>
          <p:nvPr userDrawn="1"/>
        </p:nvSpPr>
        <p:spPr>
          <a:xfrm>
            <a:off x="0" y="1285875"/>
            <a:ext cx="12192000" cy="3886200"/>
          </a:xfrm>
          <a:prstGeom prst="rect">
            <a:avLst/>
          </a:prstGeom>
          <a:solidFill>
            <a:schemeClr val="bg1">
              <a:lumMod val="9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C5DA7C5-8692-4770-99EE-3E64E45D9FF4}"/>
              </a:ext>
            </a:extLst>
          </p:cNvPr>
          <p:cNvCxnSpPr/>
          <p:nvPr userDrawn="1"/>
        </p:nvCxnSpPr>
        <p:spPr>
          <a:xfrm>
            <a:off x="4215161" y="512956"/>
            <a:ext cx="2497872" cy="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96E57D6-D77A-460A-8CE6-E36F987B9D4A}"/>
              </a:ext>
            </a:extLst>
          </p:cNvPr>
          <p:cNvSpPr txBox="1"/>
          <p:nvPr userDrawn="1"/>
        </p:nvSpPr>
        <p:spPr>
          <a:xfrm>
            <a:off x="5254497" y="948466"/>
            <a:ext cx="1292662" cy="2477601"/>
          </a:xfrm>
          <a:prstGeom prst="rect">
            <a:avLst/>
          </a:prstGeom>
          <a:noFill/>
        </p:spPr>
        <p:txBody>
          <a:bodyPr vert="eaVert" wrap="none" rtlCol="0">
            <a:spAutoFit/>
          </a:bodyPr>
          <a:lstStyle/>
          <a:p>
            <a:r>
              <a:rPr lang="zh-CN" altLang="en-US" sz="7200" dirty="0">
                <a:solidFill>
                  <a:srgbClr val="AD6126"/>
                </a:solidFill>
                <a:latin typeface="站酷小薇LOGO体" panose="02010600010101010101" pitchFamily="2" charset="-122"/>
                <a:ea typeface="站酷小薇LOGO体" panose="02010600010101010101" pitchFamily="2" charset="-122"/>
              </a:rPr>
              <a:t>目  录</a:t>
            </a:r>
          </a:p>
        </p:txBody>
      </p:sp>
      <p:cxnSp>
        <p:nvCxnSpPr>
          <p:cNvPr id="18" name="直接连接符 17">
            <a:extLst>
              <a:ext uri="{FF2B5EF4-FFF2-40B4-BE49-F238E27FC236}">
                <a16:creationId xmlns:a16="http://schemas.microsoft.com/office/drawing/2014/main" id="{620AC5F4-78F5-4DFC-BD43-97B44EE004F9}"/>
              </a:ext>
            </a:extLst>
          </p:cNvPr>
          <p:cNvCxnSpPr/>
          <p:nvPr userDrawn="1"/>
        </p:nvCxnSpPr>
        <p:spPr>
          <a:xfrm>
            <a:off x="6713033" y="501817"/>
            <a:ext cx="0" cy="5307980"/>
          </a:xfrm>
          <a:prstGeom prst="line">
            <a:avLst/>
          </a:prstGeom>
          <a:ln w="38100">
            <a:solidFill>
              <a:srgbClr val="FDB402"/>
            </a:solidFill>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FFC5B84D-5AE6-462C-AEB2-D3200AD60735}"/>
              </a:ext>
            </a:extLst>
          </p:cNvPr>
          <p:cNvPicPr>
            <a:picLocks noChangeAspect="1"/>
          </p:cNvPicPr>
          <p:nvPr userDrawn="1"/>
        </p:nvPicPr>
        <p:blipFill>
          <a:blip r:embed="rId3">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25089" r="24821"/>
          <a:stretch>
            <a:fillRect/>
          </a:stretch>
        </p:blipFill>
        <p:spPr>
          <a:xfrm>
            <a:off x="0" y="-76200"/>
            <a:ext cx="6106901" cy="6858000"/>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p:spPr>
      </p:pic>
      <p:pic>
        <p:nvPicPr>
          <p:cNvPr id="14" name="图片 13">
            <a:extLst>
              <a:ext uri="{FF2B5EF4-FFF2-40B4-BE49-F238E27FC236}">
                <a16:creationId xmlns:a16="http://schemas.microsoft.com/office/drawing/2014/main" id="{0AC13C7F-21CD-4C70-B030-90F1CDE2E3B9}"/>
              </a:ext>
            </a:extLst>
          </p:cNvPr>
          <p:cNvPicPr>
            <a:picLocks noChangeAspect="1"/>
          </p:cNvPicPr>
          <p:nvPr userDrawn="1"/>
        </p:nvPicPr>
        <p:blipFill>
          <a:blip r:embed="rId5">
            <a:extLst>
              <a:ext uri="{28A0092B-C50C-407E-A947-70E740481C1C}">
                <a14:useLocalDpi xmlns:a14="http://schemas.microsoft.com/office/drawing/2010/main" val="0"/>
              </a:ext>
            </a:extLst>
          </a:blip>
          <a:srcRect l="25089" r="24821"/>
          <a:stretch>
            <a:fillRect/>
          </a:stretch>
        </p:blipFill>
        <p:spPr>
          <a:xfrm>
            <a:off x="1266132" y="281327"/>
            <a:ext cx="5453198" cy="6123896"/>
          </a:xfrm>
          <a:custGeom>
            <a:avLst/>
            <a:gdLst>
              <a:gd name="connsiteX0" fmla="*/ 0 w 6106901"/>
              <a:gd name="connsiteY0" fmla="*/ 0 h 6858000"/>
              <a:gd name="connsiteX1" fmla="*/ 3193319 w 6106901"/>
              <a:gd name="connsiteY1" fmla="*/ 0 h 6858000"/>
              <a:gd name="connsiteX2" fmla="*/ 6106901 w 6106901"/>
              <a:gd name="connsiteY2" fmla="*/ 6858000 h 6858000"/>
              <a:gd name="connsiteX3" fmla="*/ 0 w 61069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106901" h="6858000">
                <a:moveTo>
                  <a:pt x="0" y="0"/>
                </a:moveTo>
                <a:lnTo>
                  <a:pt x="3193319" y="0"/>
                </a:lnTo>
                <a:lnTo>
                  <a:pt x="6106901" y="6858000"/>
                </a:lnTo>
                <a:lnTo>
                  <a:pt x="0" y="6858000"/>
                </a:lnTo>
                <a:close/>
              </a:path>
            </a:pathLst>
          </a:custGeom>
          <a:ln w="19050">
            <a:solidFill>
              <a:schemeClr val="bg1"/>
            </a:solid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925AE7AA-5299-4910-A312-36B7B3F9E6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日期占位符 1"/>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13" name="矩形 12">
            <a:extLst>
              <a:ext uri="{FF2B5EF4-FFF2-40B4-BE49-F238E27FC236}">
                <a16:creationId xmlns:a16="http://schemas.microsoft.com/office/drawing/2014/main" id="{E781BB81-B763-4E0D-AFD7-99097146E66A}"/>
              </a:ext>
            </a:extLst>
          </p:cNvPr>
          <p:cNvSpPr/>
          <p:nvPr userDrawn="1"/>
        </p:nvSpPr>
        <p:spPr>
          <a:xfrm>
            <a:off x="590550" y="279400"/>
            <a:ext cx="11134725" cy="5991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243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D460A0B6-A8EB-44E8-A6BD-330DB1B70390}"/>
              </a:ext>
            </a:extLst>
          </p:cNvPr>
          <p:cNvSpPr>
            <a:spLocks noGrp="1"/>
          </p:cNvSpPr>
          <p:nvPr>
            <p:ph type="dt" sz="half" idx="10"/>
          </p:nvPr>
        </p:nvSpPr>
        <p:spPr/>
        <p:txBody>
          <a:bodyPr/>
          <a:lstStyle/>
          <a:p>
            <a:fld id="{F6AE5AAF-4686-4DBC-AD82-82ACA52592B1}" type="datetimeFigureOut">
              <a:rPr lang="zh-CN" altLang="en-US" smtClean="0"/>
              <a:t>2022/12/7</a:t>
            </a:fld>
            <a:endParaRPr lang="zh-CN" altLang="en-US"/>
          </a:p>
        </p:txBody>
      </p:sp>
      <p:sp>
        <p:nvSpPr>
          <p:cNvPr id="4" name="页脚占位符 3">
            <a:extLst>
              <a:ext uri="{FF2B5EF4-FFF2-40B4-BE49-F238E27FC236}">
                <a16:creationId xmlns:a16="http://schemas.microsoft.com/office/drawing/2014/main" id="{EA4A1964-6740-479C-BB4A-D71873D42DE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4E74841-F418-4854-944B-12532FF68DFE}"/>
              </a:ext>
            </a:extLst>
          </p:cNvPr>
          <p:cNvSpPr>
            <a:spLocks noGrp="1"/>
          </p:cNvSpPr>
          <p:nvPr>
            <p:ph type="sldNum" sz="quarter" idx="12"/>
          </p:nvPr>
        </p:nvSpPr>
        <p:spPr/>
        <p:txBody>
          <a:bodyPr/>
          <a:lstStyle/>
          <a:p>
            <a:fld id="{195E9F4B-4EC2-4F8F-9FBC-A9585385FE32}" type="slidenum">
              <a:rPr lang="zh-CN" altLang="en-US" smtClean="0"/>
              <a:t>‹#›</a:t>
            </a:fld>
            <a:endParaRPr lang="zh-CN" altLang="en-US"/>
          </a:p>
        </p:txBody>
      </p:sp>
      <p:sp>
        <p:nvSpPr>
          <p:cNvPr id="6" name="文本框 5">
            <a:extLst>
              <a:ext uri="{FF2B5EF4-FFF2-40B4-BE49-F238E27FC236}">
                <a16:creationId xmlns:a16="http://schemas.microsoft.com/office/drawing/2014/main" id="{7D393AF0-2B1A-459D-B585-2CE20FDF9182}"/>
              </a:ext>
            </a:extLst>
          </p:cNvPr>
          <p:cNvSpPr txBox="1"/>
          <p:nvPr userDrawn="1"/>
        </p:nvSpPr>
        <p:spPr>
          <a:xfrm>
            <a:off x="0" y="0"/>
            <a:ext cx="12192000" cy="2705100"/>
          </a:xfrm>
          <a:prstGeom prst="rect">
            <a:avLst/>
          </a:prstGeom>
          <a:noFill/>
        </p:spPr>
        <p:txBody>
          <a:bodyPr wrap="square" rtlCol="0">
            <a:prstTxWarp prst="textTriangleInverted">
              <a:avLst/>
            </a:prstTxWarp>
            <a:spAutoFit/>
          </a:bodyPr>
          <a:lstStyle/>
          <a:p>
            <a:r>
              <a:rPr lang="en-US" altLang="zh-CN" dirty="0">
                <a:blipFill dpi="0" rotWithShape="1">
                  <a:blip r:embed="rId2">
                    <a:extLst>
                      <a:ext uri="{28A0092B-C50C-407E-A947-70E740481C1C}">
                        <a14:useLocalDpi xmlns:a14="http://schemas.microsoft.com/office/drawing/2010/main" val="0"/>
                      </a:ext>
                    </a:extLst>
                  </a:blip>
                  <a:srcRect/>
                  <a:stretch>
                    <a:fillRect/>
                  </a:stretch>
                </a:blipFill>
              </a:rPr>
              <a:t>-------------</a:t>
            </a:r>
            <a:endParaRPr lang="zh-CN" altLang="en-US" dirty="0">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7" name="矩形 6">
            <a:extLst>
              <a:ext uri="{FF2B5EF4-FFF2-40B4-BE49-F238E27FC236}">
                <a16:creationId xmlns:a16="http://schemas.microsoft.com/office/drawing/2014/main" id="{5B1E1E4B-8837-4854-831B-361D35D6B3B2}"/>
              </a:ext>
            </a:extLst>
          </p:cNvPr>
          <p:cNvSpPr/>
          <p:nvPr userDrawn="1"/>
        </p:nvSpPr>
        <p:spPr>
          <a:xfrm>
            <a:off x="0" y="3065480"/>
            <a:ext cx="12192000" cy="2397512"/>
          </a:xfrm>
          <a:prstGeom prst="rect">
            <a:avLst/>
          </a:prstGeom>
          <a:solidFill>
            <a:schemeClr val="bg1">
              <a:lumMod val="7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1034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AE5AAF-4686-4DBC-AD82-82ACA52592B1}" type="datetimeFigureOut">
              <a:rPr lang="zh-CN" altLang="en-US" smtClean="0"/>
              <a:t>2022/12/7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E9F4B-4EC2-4F8F-9FBC-A9585385FE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0"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7.xml"/><Relationship Id="rId6" Type="http://schemas.openxmlformats.org/officeDocument/2006/relationships/slide" Target="slide31.xml"/><Relationship Id="rId5" Type="http://schemas.openxmlformats.org/officeDocument/2006/relationships/slide" Target="slide4.xml"/><Relationship Id="rId4" Type="http://schemas.openxmlformats.org/officeDocument/2006/relationships/slide" Target="slide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2305031"/>
            <a:ext cx="12192000" cy="3042473"/>
          </a:xfrm>
          <a:prstGeom prst="rect">
            <a:avLst/>
          </a:prstGeom>
          <a:gradFill>
            <a:gsLst>
              <a:gs pos="2000">
                <a:schemeClr val="accent1">
                  <a:lumMod val="5000"/>
                  <a:lumOff val="95000"/>
                  <a:alpha val="0"/>
                </a:schemeClr>
              </a:gs>
              <a:gs pos="35000">
                <a:srgbClr val="CDB8AD">
                  <a:alpha val="20000"/>
                </a:srgbClr>
              </a:gs>
              <a:gs pos="75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500" dirty="0"/>
          </a:p>
        </p:txBody>
      </p:sp>
      <p:sp>
        <p:nvSpPr>
          <p:cNvPr id="6" name="文本框 5"/>
          <p:cNvSpPr txBox="1"/>
          <p:nvPr/>
        </p:nvSpPr>
        <p:spPr>
          <a:xfrm>
            <a:off x="1103086" y="4186262"/>
            <a:ext cx="10435770" cy="1015663"/>
          </a:xfrm>
          <a:prstGeom prst="rect">
            <a:avLst/>
          </a:prstGeom>
          <a:noFill/>
        </p:spPr>
        <p:txBody>
          <a:bodyPr wrap="square" rtlCol="0">
            <a:spAutoFit/>
          </a:bodyPr>
          <a:lstStyle/>
          <a:p>
            <a:r>
              <a:rPr lang="zh-CN" altLang="zh-CN" sz="6000" b="1" dirty="0">
                <a:solidFill>
                  <a:schemeClr val="bg1"/>
                </a:solidFill>
                <a:latin typeface="微软雅黑" panose="020B0503020204020204" pitchFamily="34" charset="-122"/>
                <a:ea typeface="微软雅黑" panose="020B0503020204020204" pitchFamily="34" charset="-122"/>
              </a:rPr>
              <a:t>第</a:t>
            </a:r>
            <a:r>
              <a:rPr lang="en-US" altLang="zh-CN" sz="6000" b="1" dirty="0">
                <a:solidFill>
                  <a:schemeClr val="bg1"/>
                </a:solidFill>
                <a:latin typeface="微软雅黑" panose="020B0503020204020204" pitchFamily="34" charset="-122"/>
                <a:ea typeface="微软雅黑" panose="020B0503020204020204" pitchFamily="34" charset="-122"/>
              </a:rPr>
              <a:t>4</a:t>
            </a:r>
            <a:r>
              <a:rPr lang="zh-CN" altLang="zh-CN" sz="6000" b="1" dirty="0">
                <a:solidFill>
                  <a:schemeClr val="bg1"/>
                </a:solidFill>
                <a:latin typeface="微软雅黑" panose="020B0503020204020204" pitchFamily="34" charset="-122"/>
                <a:ea typeface="微软雅黑" panose="020B0503020204020204" pitchFamily="34" charset="-122"/>
              </a:rPr>
              <a:t>章</a:t>
            </a:r>
            <a:r>
              <a:rPr lang="en-US" altLang="zh-CN" sz="6000" b="1" dirty="0">
                <a:solidFill>
                  <a:schemeClr val="bg1"/>
                </a:solidFill>
                <a:latin typeface="微软雅黑" panose="020B0503020204020204" pitchFamily="34" charset="-122"/>
                <a:ea typeface="微软雅黑" panose="020B0503020204020204" pitchFamily="34" charset="-122"/>
              </a:rPr>
              <a:t>  </a:t>
            </a:r>
            <a:r>
              <a:rPr lang="zh-CN" altLang="zh-CN" sz="6000" b="1" dirty="0">
                <a:solidFill>
                  <a:schemeClr val="bg1"/>
                </a:solidFill>
                <a:latin typeface="微软雅黑" panose="020B0503020204020204" pitchFamily="34" charset="-122"/>
                <a:ea typeface="微软雅黑" panose="020B0503020204020204" pitchFamily="34" charset="-122"/>
              </a:rPr>
              <a:t>网络模型中的安全体系</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147" y="6072009"/>
            <a:ext cx="2718419" cy="40649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640031"/>
            <a:ext cx="9399529"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4.1.4 OSI</a:t>
            </a:r>
            <a:r>
              <a:rPr lang="zh-CN" altLang="zh-CN" b="1" dirty="0"/>
              <a:t>安全体系的安全机制</a:t>
            </a:r>
          </a:p>
          <a:p>
            <a:pPr indent="457200" latinLnBrk="1"/>
            <a:r>
              <a:rPr lang="en-US" altLang="zh-CN" dirty="0"/>
              <a:t>OSI</a:t>
            </a:r>
            <a:r>
              <a:rPr lang="zh-CN" altLang="zh-CN" dirty="0"/>
              <a:t>安全体系结构没有说明</a:t>
            </a:r>
            <a:r>
              <a:rPr lang="en-US" altLang="zh-CN" dirty="0"/>
              <a:t>5</a:t>
            </a:r>
            <a:r>
              <a:rPr lang="zh-CN" altLang="zh-CN" dirty="0"/>
              <a:t>种安全服务如何实现，但是它给出了</a:t>
            </a:r>
            <a:r>
              <a:rPr lang="en-US" altLang="zh-CN" dirty="0"/>
              <a:t>8</a:t>
            </a:r>
            <a:r>
              <a:rPr lang="zh-CN" altLang="zh-CN" dirty="0"/>
              <a:t>种基本（特定的）安全机制，使用这</a:t>
            </a:r>
            <a:r>
              <a:rPr lang="en-US" altLang="zh-CN" dirty="0"/>
              <a:t>8</a:t>
            </a:r>
            <a:r>
              <a:rPr lang="zh-CN" altLang="zh-CN" dirty="0"/>
              <a:t>种安全机制，再加上几种普遍性的安全机制，将它们设置在适当的（</a:t>
            </a:r>
            <a:r>
              <a:rPr lang="en-US" altLang="zh-CN" dirty="0"/>
              <a:t>N</a:t>
            </a:r>
            <a:r>
              <a:rPr lang="zh-CN" altLang="zh-CN" dirty="0"/>
              <a:t>）层上，用以提供</a:t>
            </a:r>
            <a:r>
              <a:rPr lang="en-US" altLang="zh-CN" dirty="0"/>
              <a:t>OSI</a:t>
            </a:r>
            <a:r>
              <a:rPr lang="zh-CN" altLang="zh-CN" dirty="0"/>
              <a:t>安全体系结构安全服务。</a:t>
            </a:r>
            <a:endParaRPr lang="en-US" altLang="zh-CN" dirty="0"/>
          </a:p>
          <a:p>
            <a:pPr indent="457200" latinLnBrk="1"/>
            <a:r>
              <a:rPr lang="zh-CN" altLang="zh-CN" dirty="0"/>
              <a:t>（</a:t>
            </a:r>
            <a:r>
              <a:rPr lang="en-US" altLang="zh-CN" dirty="0"/>
              <a:t>1</a:t>
            </a:r>
            <a:r>
              <a:rPr lang="zh-CN" altLang="zh-CN" dirty="0"/>
              <a:t>）加密</a:t>
            </a:r>
          </a:p>
          <a:p>
            <a:pPr indent="457200" latinLnBrk="1"/>
            <a:r>
              <a:rPr lang="zh-CN" altLang="zh-CN" dirty="0"/>
              <a:t>（</a:t>
            </a:r>
            <a:r>
              <a:rPr lang="en-US" altLang="zh-CN" dirty="0"/>
              <a:t>2</a:t>
            </a:r>
            <a:r>
              <a:rPr lang="zh-CN" altLang="zh-CN" dirty="0"/>
              <a:t>）数字签名</a:t>
            </a:r>
          </a:p>
          <a:p>
            <a:pPr indent="457200" latinLnBrk="1"/>
            <a:r>
              <a:rPr lang="zh-CN" altLang="zh-CN" dirty="0"/>
              <a:t>（</a:t>
            </a:r>
            <a:r>
              <a:rPr lang="en-US" altLang="zh-CN" dirty="0"/>
              <a:t>3</a:t>
            </a:r>
            <a:r>
              <a:rPr lang="zh-CN" altLang="zh-CN" dirty="0"/>
              <a:t>）访问控制</a:t>
            </a:r>
          </a:p>
          <a:p>
            <a:pPr indent="457200" latinLnBrk="1"/>
            <a:r>
              <a:rPr lang="zh-CN" altLang="zh-CN" dirty="0"/>
              <a:t>（</a:t>
            </a:r>
            <a:r>
              <a:rPr lang="en-US" altLang="zh-CN" dirty="0"/>
              <a:t>4</a:t>
            </a:r>
            <a:r>
              <a:rPr lang="zh-CN" altLang="zh-CN" dirty="0"/>
              <a:t>）数据完整性</a:t>
            </a:r>
          </a:p>
          <a:p>
            <a:pPr indent="457200" latinLnBrk="1"/>
            <a:r>
              <a:rPr lang="zh-CN" altLang="zh-CN" dirty="0"/>
              <a:t>（</a:t>
            </a:r>
            <a:r>
              <a:rPr lang="en-US" altLang="zh-CN" dirty="0"/>
              <a:t>5</a:t>
            </a:r>
            <a:r>
              <a:rPr lang="zh-CN" altLang="zh-CN" dirty="0"/>
              <a:t>）鉴别交换</a:t>
            </a:r>
          </a:p>
          <a:p>
            <a:pPr indent="457200" latinLnBrk="1"/>
            <a:r>
              <a:rPr lang="zh-CN" altLang="zh-CN" dirty="0"/>
              <a:t>（</a:t>
            </a:r>
            <a:r>
              <a:rPr lang="en-US" altLang="zh-CN" dirty="0"/>
              <a:t>6</a:t>
            </a:r>
            <a:r>
              <a:rPr lang="zh-CN" altLang="zh-CN" dirty="0"/>
              <a:t>）业务流填充</a:t>
            </a:r>
          </a:p>
          <a:p>
            <a:pPr indent="457200" latinLnBrk="1"/>
            <a:r>
              <a:rPr lang="zh-CN" altLang="zh-CN" dirty="0"/>
              <a:t>（</a:t>
            </a:r>
            <a:r>
              <a:rPr lang="en-US" altLang="zh-CN" dirty="0"/>
              <a:t>7</a:t>
            </a:r>
            <a:r>
              <a:rPr lang="zh-CN" altLang="zh-CN" dirty="0"/>
              <a:t>）路由控制</a:t>
            </a:r>
          </a:p>
          <a:p>
            <a:pPr indent="457200" latinLnBrk="1"/>
            <a:r>
              <a:rPr lang="zh-CN" altLang="zh-CN" dirty="0"/>
              <a:t>（</a:t>
            </a:r>
            <a:r>
              <a:rPr lang="en-US" altLang="zh-CN" dirty="0"/>
              <a:t>8</a:t>
            </a:r>
            <a:r>
              <a:rPr lang="zh-CN" altLang="zh-CN" dirty="0"/>
              <a:t>）公正</a:t>
            </a:r>
          </a:p>
        </p:txBody>
      </p:sp>
    </p:spTree>
    <p:extLst>
      <p:ext uri="{BB962C8B-B14F-4D97-AF65-F5344CB8AC3E}">
        <p14:creationId xmlns:p14="http://schemas.microsoft.com/office/powerpoint/2010/main" val="3439564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16208" y="640031"/>
            <a:ext cx="9399529"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4.1.4 OSI</a:t>
            </a:r>
            <a:r>
              <a:rPr lang="zh-CN" altLang="zh-CN" b="1" dirty="0"/>
              <a:t>安全体系的安全机制</a:t>
            </a:r>
          </a:p>
          <a:p>
            <a:pPr indent="457200" latinLnBrk="1"/>
            <a:r>
              <a:rPr lang="en-US" altLang="zh-CN" dirty="0"/>
              <a:t>OSI</a:t>
            </a:r>
            <a:r>
              <a:rPr lang="zh-CN" altLang="zh-CN" dirty="0"/>
              <a:t>安全体系结构没有说明</a:t>
            </a:r>
            <a:r>
              <a:rPr lang="en-US" altLang="zh-CN" dirty="0"/>
              <a:t>5</a:t>
            </a:r>
            <a:r>
              <a:rPr lang="zh-CN" altLang="zh-CN" dirty="0"/>
              <a:t>种安全服务如何实现，但是它给出了</a:t>
            </a:r>
            <a:r>
              <a:rPr lang="en-US" altLang="zh-CN" dirty="0"/>
              <a:t>8</a:t>
            </a:r>
            <a:r>
              <a:rPr lang="zh-CN" altLang="zh-CN" dirty="0"/>
              <a:t>种基本（特定的）安全机制，使用这</a:t>
            </a:r>
            <a:r>
              <a:rPr lang="en-US" altLang="zh-CN" dirty="0"/>
              <a:t>8</a:t>
            </a:r>
            <a:r>
              <a:rPr lang="zh-CN" altLang="zh-CN" dirty="0"/>
              <a:t>种安全机制，再加上几种普遍性的安全机制，将它们设置在适当的（</a:t>
            </a:r>
            <a:r>
              <a:rPr lang="en-US" altLang="zh-CN" dirty="0"/>
              <a:t>N</a:t>
            </a:r>
            <a:r>
              <a:rPr lang="zh-CN" altLang="zh-CN" dirty="0"/>
              <a:t>）层上，用以提供</a:t>
            </a:r>
            <a:r>
              <a:rPr lang="en-US" altLang="zh-CN" dirty="0"/>
              <a:t>OSI</a:t>
            </a:r>
            <a:r>
              <a:rPr lang="zh-CN" altLang="zh-CN" dirty="0"/>
              <a:t>安全体系结构安全服务。</a:t>
            </a:r>
            <a:endParaRPr lang="en-US" altLang="zh-CN" dirty="0"/>
          </a:p>
          <a:p>
            <a:pPr indent="457200" latinLnBrk="1"/>
            <a:r>
              <a:rPr lang="zh-CN" altLang="zh-CN" dirty="0"/>
              <a:t>（</a:t>
            </a:r>
            <a:r>
              <a:rPr lang="en-US" altLang="zh-CN" dirty="0"/>
              <a:t>1</a:t>
            </a:r>
            <a:r>
              <a:rPr lang="zh-CN" altLang="zh-CN" dirty="0"/>
              <a:t>）加密</a:t>
            </a:r>
          </a:p>
          <a:p>
            <a:pPr indent="457200" latinLnBrk="1"/>
            <a:r>
              <a:rPr lang="zh-CN" altLang="zh-CN" dirty="0"/>
              <a:t>（</a:t>
            </a:r>
            <a:r>
              <a:rPr lang="en-US" altLang="zh-CN" dirty="0"/>
              <a:t>2</a:t>
            </a:r>
            <a:r>
              <a:rPr lang="zh-CN" altLang="zh-CN" dirty="0"/>
              <a:t>）数字签名</a:t>
            </a:r>
          </a:p>
          <a:p>
            <a:pPr indent="457200" latinLnBrk="1"/>
            <a:r>
              <a:rPr lang="zh-CN" altLang="zh-CN" dirty="0"/>
              <a:t>（</a:t>
            </a:r>
            <a:r>
              <a:rPr lang="en-US" altLang="zh-CN" dirty="0"/>
              <a:t>3</a:t>
            </a:r>
            <a:r>
              <a:rPr lang="zh-CN" altLang="zh-CN" dirty="0"/>
              <a:t>）访问控制</a:t>
            </a:r>
          </a:p>
          <a:p>
            <a:pPr indent="457200" latinLnBrk="1"/>
            <a:r>
              <a:rPr lang="zh-CN" altLang="zh-CN" dirty="0"/>
              <a:t>（</a:t>
            </a:r>
            <a:r>
              <a:rPr lang="en-US" altLang="zh-CN" dirty="0"/>
              <a:t>4</a:t>
            </a:r>
            <a:r>
              <a:rPr lang="zh-CN" altLang="zh-CN" dirty="0"/>
              <a:t>）数据完整性</a:t>
            </a:r>
          </a:p>
          <a:p>
            <a:pPr indent="457200" latinLnBrk="1"/>
            <a:r>
              <a:rPr lang="zh-CN" altLang="zh-CN" dirty="0"/>
              <a:t>（</a:t>
            </a:r>
            <a:r>
              <a:rPr lang="en-US" altLang="zh-CN" dirty="0"/>
              <a:t>5</a:t>
            </a:r>
            <a:r>
              <a:rPr lang="zh-CN" altLang="zh-CN" dirty="0"/>
              <a:t>）鉴别交换</a:t>
            </a:r>
          </a:p>
          <a:p>
            <a:pPr indent="457200" latinLnBrk="1"/>
            <a:r>
              <a:rPr lang="zh-CN" altLang="zh-CN" dirty="0"/>
              <a:t>（</a:t>
            </a:r>
            <a:r>
              <a:rPr lang="en-US" altLang="zh-CN" dirty="0"/>
              <a:t>6</a:t>
            </a:r>
            <a:r>
              <a:rPr lang="zh-CN" altLang="zh-CN" dirty="0"/>
              <a:t>）业务流填充</a:t>
            </a:r>
          </a:p>
          <a:p>
            <a:pPr indent="457200" latinLnBrk="1"/>
            <a:r>
              <a:rPr lang="zh-CN" altLang="zh-CN" dirty="0"/>
              <a:t>（</a:t>
            </a:r>
            <a:r>
              <a:rPr lang="en-US" altLang="zh-CN" dirty="0"/>
              <a:t>7</a:t>
            </a:r>
            <a:r>
              <a:rPr lang="zh-CN" altLang="zh-CN" dirty="0"/>
              <a:t>）路由控制</a:t>
            </a:r>
          </a:p>
          <a:p>
            <a:pPr indent="457200" latinLnBrk="1"/>
            <a:r>
              <a:rPr lang="zh-CN" altLang="zh-CN" dirty="0"/>
              <a:t>（</a:t>
            </a:r>
            <a:r>
              <a:rPr lang="en-US" altLang="zh-CN" dirty="0"/>
              <a:t>8</a:t>
            </a:r>
            <a:r>
              <a:rPr lang="zh-CN" altLang="zh-CN" dirty="0"/>
              <a:t>）公正</a:t>
            </a:r>
          </a:p>
        </p:txBody>
      </p:sp>
    </p:spTree>
    <p:extLst>
      <p:ext uri="{BB962C8B-B14F-4D97-AF65-F5344CB8AC3E}">
        <p14:creationId xmlns:p14="http://schemas.microsoft.com/office/powerpoint/2010/main" val="1935823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39777" y="1160755"/>
            <a:ext cx="9399529"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4.1.5 TCP/IP</a:t>
            </a:r>
            <a:r>
              <a:rPr lang="zh-CN" altLang="zh-CN" b="1" dirty="0"/>
              <a:t>模型中的安全体系结构</a:t>
            </a:r>
          </a:p>
          <a:p>
            <a:pPr indent="457200" latinLnBrk="1"/>
            <a:r>
              <a:rPr lang="en-US" altLang="zh-CN" dirty="0"/>
              <a:t>TCP/IP</a:t>
            </a:r>
            <a:r>
              <a:rPr lang="zh-CN" altLang="zh-CN" dirty="0"/>
              <a:t>协议族在设计之初并没有认真地考虑网络安全功能，为了解决</a:t>
            </a:r>
            <a:r>
              <a:rPr lang="en-US" altLang="zh-CN" dirty="0"/>
              <a:t>TCP/IP</a:t>
            </a:r>
            <a:r>
              <a:rPr lang="zh-CN" altLang="zh-CN" dirty="0"/>
              <a:t>协议族带来的安全问题，</a:t>
            </a:r>
            <a:r>
              <a:rPr lang="en-US" altLang="zh-CN" dirty="0"/>
              <a:t>Internet</a:t>
            </a:r>
            <a:r>
              <a:rPr lang="zh-CN" altLang="zh-CN" dirty="0"/>
              <a:t>工程任务组不断地改进现有协议和设计新的安全通信协议来对现有的</a:t>
            </a:r>
            <a:r>
              <a:rPr lang="en-US" altLang="zh-CN" dirty="0"/>
              <a:t>TCP/IP</a:t>
            </a:r>
            <a:r>
              <a:rPr lang="zh-CN" altLang="zh-CN" dirty="0"/>
              <a:t>协议族提供更强的安全保证，在互联网安全性研究方面取得了丰硕的成果。由于</a:t>
            </a:r>
            <a:r>
              <a:rPr lang="en-US" altLang="zh-CN" dirty="0"/>
              <a:t>TCP/IP</a:t>
            </a:r>
            <a:r>
              <a:rPr lang="zh-CN" altLang="zh-CN" dirty="0"/>
              <a:t>各层协议提供了不同的功能，为各层提供了不同层次的安全保证，因此专家们为协议的不同层次设计了不同的安全通信协议，为网络的各个层次提供了安全保障。目前，</a:t>
            </a:r>
            <a:r>
              <a:rPr lang="en-US" altLang="zh-CN" dirty="0"/>
              <a:t>TCP/IP </a:t>
            </a:r>
            <a:r>
              <a:rPr lang="zh-CN" altLang="zh-CN" dirty="0"/>
              <a:t>安全体系结构已经制定了一系列的安全通信协议，为各个层次提供了一定程度上的安全保障。这样，由各层安全通信协议构成的</a:t>
            </a:r>
            <a:r>
              <a:rPr lang="en-US" altLang="zh-CN" dirty="0"/>
              <a:t>TCP/IP</a:t>
            </a:r>
            <a:r>
              <a:rPr lang="zh-CN" altLang="zh-CN" dirty="0"/>
              <a:t>协议族的安全架构业已形成。</a:t>
            </a:r>
          </a:p>
        </p:txBody>
      </p:sp>
    </p:spTree>
    <p:extLst>
      <p:ext uri="{BB962C8B-B14F-4D97-AF65-F5344CB8AC3E}">
        <p14:creationId xmlns:p14="http://schemas.microsoft.com/office/powerpoint/2010/main" val="3366831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396232" y="1254097"/>
            <a:ext cx="9399529" cy="1422954"/>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4.1.6 TCP/IP</a:t>
            </a:r>
            <a:r>
              <a:rPr lang="zh-CN" altLang="zh-CN" b="1" dirty="0"/>
              <a:t>模型中的安全隐患和应对</a:t>
            </a:r>
          </a:p>
          <a:p>
            <a:pPr indent="457200" latinLnBrk="1"/>
            <a:r>
              <a:rPr lang="en-US" altLang="zh-CN" dirty="0"/>
              <a:t>TCP/IP</a:t>
            </a:r>
            <a:r>
              <a:rPr lang="zh-CN" altLang="zh-CN" dirty="0"/>
              <a:t>参考模型在设计之初并没有过多考虑网络威胁，随着网络的发展，</a:t>
            </a:r>
            <a:r>
              <a:rPr lang="en-US" altLang="zh-CN" dirty="0"/>
              <a:t>TCP/IP</a:t>
            </a:r>
            <a:r>
              <a:rPr lang="zh-CN" altLang="zh-CN" dirty="0"/>
              <a:t>参考模型中的安全隐患逐渐暴露。当然隐患也被逐渐的修补</a:t>
            </a:r>
            <a:r>
              <a:rPr lang="zh-CN" altLang="en-US" dirty="0"/>
              <a:t>。</a:t>
            </a:r>
            <a:endParaRPr lang="zh-CN" altLang="zh-CN" dirty="0"/>
          </a:p>
        </p:txBody>
      </p:sp>
      <p:pic>
        <p:nvPicPr>
          <p:cNvPr id="1026" name="图片 1">
            <a:extLst>
              <a:ext uri="{FF2B5EF4-FFF2-40B4-BE49-F238E27FC236}">
                <a16:creationId xmlns:a16="http://schemas.microsoft.com/office/drawing/2014/main" id="{608D9B16-3957-439C-8085-9156824DB8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6457" y="2857091"/>
            <a:ext cx="4899077" cy="30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2290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993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359300" y="3972975"/>
            <a:ext cx="5724644" cy="830997"/>
          </a:xfrm>
          <a:prstGeom prst="rect">
            <a:avLst/>
          </a:prstGeom>
        </p:spPr>
        <p:txBody>
          <a:bodyPr wrap="none">
            <a:spAutoFit/>
          </a:bodyPr>
          <a:lstStyle/>
          <a:p>
            <a:r>
              <a:rPr lang="zh-CN" altLang="zh-CN" sz="4800" b="1" dirty="0"/>
              <a:t>数据链路层安全协议</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8119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02</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6349729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43146" y="1624904"/>
            <a:ext cx="8705708" cy="3375961"/>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4.2.1 PAP</a:t>
            </a:r>
            <a:r>
              <a:rPr lang="zh-CN" altLang="zh-CN" b="1" dirty="0"/>
              <a:t>协议的安全认证</a:t>
            </a:r>
          </a:p>
          <a:p>
            <a:pPr indent="457200" latinLnBrk="1"/>
            <a:r>
              <a:rPr lang="zh-CN" altLang="zh-CN" dirty="0"/>
              <a:t>面向连接的点对点通信的第一步是在双方之间先建立信道的连接，并且要进行通信双方的身份认证，包括用户对电信运营商的身份确认，以及电信运营商对用户的身份确认。有两个协议进行用户的身份认证：口令认证协议（</a:t>
            </a:r>
            <a:r>
              <a:rPr lang="en-US" altLang="zh-CN" dirty="0"/>
              <a:t>Password Authentication Protocol</a:t>
            </a:r>
            <a:r>
              <a:rPr lang="zh-CN" altLang="zh-CN" dirty="0"/>
              <a:t>，</a:t>
            </a:r>
            <a:r>
              <a:rPr lang="en-US" altLang="zh-CN" dirty="0"/>
              <a:t>PAP</a:t>
            </a:r>
            <a:r>
              <a:rPr lang="zh-CN" altLang="zh-CN" dirty="0"/>
              <a:t>）和挑战握手认证协议（</a:t>
            </a:r>
            <a:r>
              <a:rPr lang="en-US" altLang="zh-CN" dirty="0"/>
              <a:t>Challenge Handshake Authentication Protocol</a:t>
            </a:r>
            <a:r>
              <a:rPr lang="zh-CN" altLang="zh-CN" dirty="0"/>
              <a:t>，</a:t>
            </a:r>
            <a:r>
              <a:rPr lang="en-US" altLang="zh-CN" dirty="0"/>
              <a:t>CHAP</a:t>
            </a:r>
            <a:r>
              <a:rPr lang="zh-CN" altLang="zh-CN" dirty="0"/>
              <a:t>）。只有身份认证通过后才允许进行通信。</a:t>
            </a:r>
          </a:p>
        </p:txBody>
      </p:sp>
    </p:spTree>
    <p:extLst>
      <p:ext uri="{BB962C8B-B14F-4D97-AF65-F5344CB8AC3E}">
        <p14:creationId xmlns:p14="http://schemas.microsoft.com/office/powerpoint/2010/main" val="31163927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73947" y="1073671"/>
            <a:ext cx="10087732" cy="470301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4.2.2 CHAP</a:t>
            </a:r>
            <a:r>
              <a:rPr lang="zh-CN" altLang="zh-CN" b="1" dirty="0"/>
              <a:t>协议的安全认证</a:t>
            </a:r>
          </a:p>
          <a:p>
            <a:pPr indent="457200" latinLnBrk="1"/>
            <a:r>
              <a:rPr lang="en-US" altLang="zh-CN" dirty="0"/>
              <a:t>CHAP</a:t>
            </a:r>
            <a:r>
              <a:rPr lang="zh-CN" altLang="zh-CN" dirty="0"/>
              <a:t>采用</a:t>
            </a:r>
            <a:r>
              <a:rPr lang="en-US" altLang="zh-CN" dirty="0"/>
              <a:t>3</a:t>
            </a:r>
            <a:r>
              <a:rPr lang="zh-CN" altLang="zh-CN" dirty="0"/>
              <a:t>次握手进行身份认证，它的安全性比</a:t>
            </a:r>
            <a:r>
              <a:rPr lang="en-US" altLang="zh-CN" dirty="0"/>
              <a:t>PAP</a:t>
            </a:r>
            <a:r>
              <a:rPr lang="zh-CN" altLang="zh-CN" dirty="0"/>
              <a:t>好，因为用户登录系统时用于认证的口令不直接在链路上传输，对口令的保密较好。协议执行过程如下：</a:t>
            </a:r>
          </a:p>
          <a:p>
            <a:pPr indent="457200" latinLnBrk="1"/>
            <a:r>
              <a:rPr lang="zh-CN" altLang="zh-CN" dirty="0"/>
              <a:t>第一、当互联网服务商</a:t>
            </a:r>
            <a:r>
              <a:rPr lang="en-US" altLang="zh-CN" dirty="0"/>
              <a:t>ISP</a:t>
            </a:r>
            <a:r>
              <a:rPr lang="zh-CN" altLang="zh-CN" dirty="0"/>
              <a:t>收到用户的认证请求后，认证系统向用户发送一个挑战包，其中包含一个挑战值，或一个一次性使用的随机数，长度为几个字节。</a:t>
            </a:r>
          </a:p>
          <a:p>
            <a:pPr indent="457200" latinLnBrk="1"/>
            <a:r>
              <a:rPr lang="zh-CN" altLang="zh-CN" dirty="0"/>
              <a:t>第二、用户收到认证系统发来的挑战值后，按照事先双方约定的算法，将挑战值与自己的口令进行计算并产生一个结果。用户将此计算结果封装到一个响应包中发给</a:t>
            </a:r>
            <a:r>
              <a:rPr lang="en-US" altLang="zh-CN" dirty="0"/>
              <a:t>ISP</a:t>
            </a:r>
            <a:r>
              <a:rPr lang="zh-CN" altLang="zh-CN" dirty="0"/>
              <a:t>系统。</a:t>
            </a:r>
          </a:p>
          <a:p>
            <a:pPr indent="457200" latinLnBrk="1"/>
            <a:r>
              <a:rPr lang="zh-CN" altLang="zh-CN" dirty="0"/>
              <a:t>第三、认证系统也执行同样的过程，它将发给用户的挑战值与事先存储在内部的用户口令用同样的算法进行计算，将此计算结果与用户发来的响应包中的数值进行比较。如果两者相同，则用户身份确认，允许访问</a:t>
            </a:r>
            <a:r>
              <a:rPr lang="en-US" altLang="zh-CN" dirty="0"/>
              <a:t>ISP</a:t>
            </a:r>
            <a:r>
              <a:rPr lang="zh-CN" altLang="zh-CN" dirty="0"/>
              <a:t>系统。否则，拒绝该用户访问。</a:t>
            </a:r>
          </a:p>
        </p:txBody>
      </p:sp>
    </p:spTree>
    <p:extLst>
      <p:ext uri="{BB962C8B-B14F-4D97-AF65-F5344CB8AC3E}">
        <p14:creationId xmlns:p14="http://schemas.microsoft.com/office/powerpoint/2010/main" val="4098175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173947" y="1073671"/>
            <a:ext cx="10087732"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4.2.3 PPTP</a:t>
            </a:r>
            <a:r>
              <a:rPr lang="zh-CN" altLang="zh-CN" b="1" dirty="0"/>
              <a:t>协议</a:t>
            </a:r>
          </a:p>
          <a:p>
            <a:pPr indent="457200" latinLnBrk="1"/>
            <a:r>
              <a:rPr lang="zh-CN" altLang="zh-CN" dirty="0"/>
              <a:t>点对点隧道协议（英语：</a:t>
            </a:r>
            <a:r>
              <a:rPr lang="en-US" altLang="zh-CN" dirty="0"/>
              <a:t>Point to Point Tunneling Protocol</a:t>
            </a:r>
            <a:r>
              <a:rPr lang="zh-CN" altLang="zh-CN" dirty="0"/>
              <a:t>，缩写为</a:t>
            </a:r>
            <a:r>
              <a:rPr lang="en-US" altLang="zh-CN" dirty="0"/>
              <a:t>PPTP</a:t>
            </a:r>
            <a:r>
              <a:rPr lang="zh-CN" altLang="zh-CN" dirty="0"/>
              <a:t>）是实现虚拟专用网的方式之一。</a:t>
            </a:r>
            <a:r>
              <a:rPr lang="en-US" altLang="zh-CN" dirty="0"/>
              <a:t>PPTP</a:t>
            </a:r>
            <a:r>
              <a:rPr lang="zh-CN" altLang="zh-CN" dirty="0"/>
              <a:t>使用传输控制协议创建控制通道来发送控制命令，以及利用通用路由封装通道来封装点对点协议数据包以发送数据。这个协议最早由微软等厂商主导开发，但因为它的加密方式容易被破解，微软已经不再建议使用这个协议。</a:t>
            </a:r>
          </a:p>
          <a:p>
            <a:pPr indent="457200" latinLnBrk="1"/>
            <a:r>
              <a:rPr lang="en-US" altLang="zh-CN" dirty="0"/>
              <a:t>PPTP</a:t>
            </a:r>
            <a:r>
              <a:rPr lang="zh-CN" altLang="zh-CN" dirty="0"/>
              <a:t>的协议规范本身并未描述加密或身份验证的部分，它依靠点对点协议来实现这些安全性功能。因为</a:t>
            </a:r>
            <a:r>
              <a:rPr lang="en-US" altLang="zh-CN" dirty="0"/>
              <a:t>PPTP</a:t>
            </a:r>
            <a:r>
              <a:rPr lang="zh-CN" altLang="zh-CN" dirty="0"/>
              <a:t>协议内置在</a:t>
            </a:r>
            <a:r>
              <a:rPr lang="en-US" altLang="zh-CN" dirty="0"/>
              <a:t>Windows</a:t>
            </a:r>
            <a:r>
              <a:rPr lang="zh-CN" altLang="zh-CN" dirty="0"/>
              <a:t>系统家族的各个产品中，在微软点对点协议堆栈中，提供了各种标准的身份验证与加密机制来支持</a:t>
            </a:r>
            <a:r>
              <a:rPr lang="en-US" altLang="zh-CN" dirty="0"/>
              <a:t>PPTP</a:t>
            </a:r>
            <a:r>
              <a:rPr lang="zh-CN" altLang="zh-CN" dirty="0"/>
              <a:t>。在微软视窗系统中，它可以搭配</a:t>
            </a:r>
            <a:r>
              <a:rPr lang="en-US" altLang="zh-CN" dirty="0"/>
              <a:t>PAP</a:t>
            </a:r>
            <a:r>
              <a:rPr lang="zh-CN" altLang="zh-CN" dirty="0"/>
              <a:t>、</a:t>
            </a:r>
            <a:r>
              <a:rPr lang="en-US" altLang="zh-CN" dirty="0"/>
              <a:t>CHAP</a:t>
            </a:r>
            <a:r>
              <a:rPr lang="zh-CN" altLang="zh-CN" dirty="0"/>
              <a:t>、</a:t>
            </a:r>
            <a:r>
              <a:rPr lang="en-US" altLang="zh-CN" dirty="0"/>
              <a:t>MS-CHAPv1/v2</a:t>
            </a:r>
            <a:r>
              <a:rPr lang="zh-CN" altLang="zh-CN" dirty="0"/>
              <a:t>或</a:t>
            </a:r>
            <a:r>
              <a:rPr lang="en-US" altLang="zh-CN" dirty="0"/>
              <a:t>EAP-TLS</a:t>
            </a:r>
            <a:r>
              <a:rPr lang="zh-CN" altLang="zh-CN" dirty="0"/>
              <a:t>来进行身份验证。通常也可以搭配微软点对点加密或</a:t>
            </a:r>
            <a:r>
              <a:rPr lang="en-US" altLang="zh-CN" dirty="0" err="1"/>
              <a:t>IPSec</a:t>
            </a:r>
            <a:r>
              <a:rPr lang="zh-CN" altLang="zh-CN" dirty="0"/>
              <a:t>的加密机制来提高安全性。</a:t>
            </a:r>
          </a:p>
        </p:txBody>
      </p:sp>
    </p:spTree>
    <p:extLst>
      <p:ext uri="{BB962C8B-B14F-4D97-AF65-F5344CB8AC3E}">
        <p14:creationId xmlns:p14="http://schemas.microsoft.com/office/powerpoint/2010/main" val="3570218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072349" y="1436528"/>
            <a:ext cx="10205253" cy="37160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4.2.4 L2TP</a:t>
            </a:r>
            <a:r>
              <a:rPr lang="zh-CN" altLang="zh-CN" b="1" dirty="0"/>
              <a:t>协议</a:t>
            </a:r>
          </a:p>
          <a:p>
            <a:pPr indent="457200" latinLnBrk="1"/>
            <a:r>
              <a:rPr lang="en-US" altLang="zh-CN" dirty="0"/>
              <a:t>L2TP</a:t>
            </a:r>
            <a:r>
              <a:rPr lang="zh-CN" altLang="zh-CN" dirty="0"/>
              <a:t>（</a:t>
            </a:r>
            <a:r>
              <a:rPr lang="en-US" altLang="zh-CN" dirty="0"/>
              <a:t>Layer Two Tunneling Protocol</a:t>
            </a:r>
            <a:r>
              <a:rPr lang="zh-CN" altLang="zh-CN" dirty="0"/>
              <a:t>，第二层隧道协议）是一种工业标准的</a:t>
            </a:r>
            <a:r>
              <a:rPr lang="en-US" altLang="zh-CN" dirty="0"/>
              <a:t>Internet</a:t>
            </a:r>
            <a:r>
              <a:rPr lang="zh-CN" altLang="zh-CN" dirty="0"/>
              <a:t>隧道协议，功能大致和</a:t>
            </a:r>
            <a:r>
              <a:rPr lang="en-US" altLang="zh-CN" dirty="0"/>
              <a:t>PPTP</a:t>
            </a:r>
            <a:r>
              <a:rPr lang="zh-CN" altLang="zh-CN" dirty="0"/>
              <a:t>协议类似，比如同样可以对网络数据流进行加密。不过也有不同之处，比如</a:t>
            </a:r>
            <a:r>
              <a:rPr lang="en-US" altLang="zh-CN" dirty="0"/>
              <a:t>PPTP</a:t>
            </a:r>
            <a:r>
              <a:rPr lang="zh-CN" altLang="zh-CN" dirty="0"/>
              <a:t>要求网络为</a:t>
            </a:r>
            <a:r>
              <a:rPr lang="en-US" altLang="zh-CN" dirty="0"/>
              <a:t>IP</a:t>
            </a:r>
            <a:r>
              <a:rPr lang="zh-CN" altLang="zh-CN" dirty="0"/>
              <a:t>网络，</a:t>
            </a:r>
            <a:r>
              <a:rPr lang="en-US" altLang="zh-CN" dirty="0"/>
              <a:t>L2TP</a:t>
            </a:r>
            <a:r>
              <a:rPr lang="zh-CN" altLang="zh-CN" dirty="0"/>
              <a:t>要求面向数据包的点对点连接；</a:t>
            </a:r>
            <a:r>
              <a:rPr lang="en-US" altLang="zh-CN" dirty="0"/>
              <a:t>PPTP</a:t>
            </a:r>
            <a:r>
              <a:rPr lang="zh-CN" altLang="zh-CN" dirty="0"/>
              <a:t>使用单一隧道，</a:t>
            </a:r>
            <a:r>
              <a:rPr lang="en-US" altLang="zh-CN" dirty="0"/>
              <a:t>L2TP</a:t>
            </a:r>
            <a:r>
              <a:rPr lang="zh-CN" altLang="zh-CN" dirty="0"/>
              <a:t>使用多隧道；</a:t>
            </a:r>
            <a:r>
              <a:rPr lang="en-US" altLang="zh-CN" dirty="0"/>
              <a:t>L2TP</a:t>
            </a:r>
            <a:r>
              <a:rPr lang="zh-CN" altLang="zh-CN" dirty="0"/>
              <a:t>提供包头压缩、隧道验证，而</a:t>
            </a:r>
            <a:r>
              <a:rPr lang="en-US" altLang="zh-CN" dirty="0"/>
              <a:t>PPTP</a:t>
            </a:r>
            <a:r>
              <a:rPr lang="zh-CN" altLang="zh-CN" dirty="0"/>
              <a:t>不支持。</a:t>
            </a:r>
          </a:p>
          <a:p>
            <a:pPr indent="457200" latinLnBrk="1"/>
            <a:r>
              <a:rPr lang="en-US" altLang="zh-CN" dirty="0"/>
              <a:t>L2TP</a:t>
            </a:r>
            <a:r>
              <a:rPr lang="zh-CN" altLang="zh-CN" dirty="0"/>
              <a:t>协议自身不提供加密与可靠性验证的功能，可以和安全协议搭配使用，从而实现数据的加密传输。经常与</a:t>
            </a:r>
            <a:r>
              <a:rPr lang="en-US" altLang="zh-CN" dirty="0"/>
              <a:t>L2TP</a:t>
            </a:r>
            <a:r>
              <a:rPr lang="zh-CN" altLang="zh-CN" dirty="0"/>
              <a:t>协议搭配的加密协议是</a:t>
            </a:r>
            <a:r>
              <a:rPr lang="en-US" altLang="zh-CN" dirty="0"/>
              <a:t>IPsec</a:t>
            </a:r>
            <a:r>
              <a:rPr lang="zh-CN" altLang="zh-CN" dirty="0"/>
              <a:t>，当这两个协议搭配使用时，通常合称</a:t>
            </a:r>
            <a:r>
              <a:rPr lang="en-US" altLang="zh-CN" dirty="0"/>
              <a:t>L2TP/IPsec</a:t>
            </a:r>
            <a:r>
              <a:rPr lang="zh-CN" altLang="zh-CN" dirty="0"/>
              <a:t>。</a:t>
            </a:r>
          </a:p>
        </p:txBody>
      </p:sp>
    </p:spTree>
    <p:extLst>
      <p:ext uri="{BB962C8B-B14F-4D97-AF65-F5344CB8AC3E}">
        <p14:creationId xmlns:p14="http://schemas.microsoft.com/office/powerpoint/2010/main" val="553113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02186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881814" y="3972975"/>
            <a:ext cx="5109091" cy="830997"/>
          </a:xfrm>
          <a:prstGeom prst="rect">
            <a:avLst/>
          </a:prstGeom>
        </p:spPr>
        <p:txBody>
          <a:bodyPr wrap="none">
            <a:spAutoFit/>
          </a:bodyPr>
          <a:lstStyle/>
          <a:p>
            <a:r>
              <a:rPr lang="zh-CN" altLang="zh-CN" sz="4800" b="1" dirty="0"/>
              <a:t>网络层的安全协议</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33449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03</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667751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5467625" y="825665"/>
            <a:ext cx="1415772" cy="461665"/>
          </a:xfrm>
          <a:prstGeom prst="rect">
            <a:avLst/>
          </a:prstGeom>
          <a:noFill/>
        </p:spPr>
        <p:txBody>
          <a:bodyPr wrap="none" rtlCol="0">
            <a:spAutoFit/>
          </a:bodyPr>
          <a:lstStyle/>
          <a:p>
            <a:r>
              <a:rPr lang="zh-CN" altLang="zh-CN" sz="2400" b="1" dirty="0">
                <a:latin typeface="微软雅黑" panose="020B0503020204020204" pitchFamily="34" charset="-122"/>
                <a:ea typeface="微软雅黑" panose="020B0503020204020204" pitchFamily="34" charset="-122"/>
              </a:rPr>
              <a:t>内容概要</a:t>
            </a:r>
            <a:endParaRPr lang="zh-CN" altLang="zh-CN" sz="2400" dirty="0">
              <a:latin typeface="微软雅黑" panose="020B0503020204020204" pitchFamily="34" charset="-122"/>
              <a:ea typeface="微软雅黑" panose="020B0503020204020204" pitchFamily="34" charset="-122"/>
            </a:endParaRPr>
          </a:p>
        </p:txBody>
      </p:sp>
      <p:sp>
        <p:nvSpPr>
          <p:cNvPr id="12" name="文本框 23">
            <a:extLst>
              <a:ext uri="{FF2B5EF4-FFF2-40B4-BE49-F238E27FC236}">
                <a16:creationId xmlns:a16="http://schemas.microsoft.com/office/drawing/2014/main" id="{165B3E1C-B1BD-418B-98A3-9757880BDE8E}"/>
              </a:ext>
            </a:extLst>
          </p:cNvPr>
          <p:cNvSpPr txBox="1"/>
          <p:nvPr/>
        </p:nvSpPr>
        <p:spPr>
          <a:xfrm>
            <a:off x="1516208" y="1315778"/>
            <a:ext cx="9554106" cy="42554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计算机网络参考模型是网络的基础，常见的参考模型包括</a:t>
            </a:r>
            <a:r>
              <a:rPr lang="en-US" altLang="zh-CN" dirty="0"/>
              <a:t>OSI</a:t>
            </a:r>
            <a:r>
              <a:rPr lang="zh-CN" altLang="zh-CN" dirty="0"/>
              <a:t>七层模型和</a:t>
            </a:r>
            <a:r>
              <a:rPr lang="en-US" altLang="zh-CN" dirty="0"/>
              <a:t>TCP/IP</a:t>
            </a:r>
            <a:r>
              <a:rPr lang="zh-CN" altLang="zh-CN" dirty="0"/>
              <a:t>四层参考模型，在网络中使用的各种网络协议除了考虑数据的传输外，还需要考虑信息的安全性。本章将从网络参考模型入手，向读者介绍安全体系在其中的应用。</a:t>
            </a:r>
          </a:p>
          <a:p>
            <a:pPr indent="457200" latinLnBrk="1"/>
            <a:r>
              <a:rPr lang="zh-CN" altLang="zh-CN" b="1" dirty="0"/>
              <a:t>本章重点难点：</a:t>
            </a:r>
            <a:endParaRPr lang="zh-CN" altLang="zh-CN" dirty="0"/>
          </a:p>
          <a:p>
            <a:pPr indent="457200" latinLnBrk="1"/>
            <a:r>
              <a:rPr lang="zh-CN" altLang="zh-CN" dirty="0"/>
              <a:t>计算机网络安全体系结构</a:t>
            </a:r>
          </a:p>
          <a:p>
            <a:pPr indent="457200" latinLnBrk="1"/>
            <a:r>
              <a:rPr lang="zh-CN" altLang="zh-CN" dirty="0"/>
              <a:t>数据链路层的主要安全协议</a:t>
            </a:r>
          </a:p>
          <a:p>
            <a:pPr indent="457200" latinLnBrk="1"/>
            <a:r>
              <a:rPr lang="zh-CN" altLang="zh-CN" dirty="0"/>
              <a:t>网络层的主要安全协议</a:t>
            </a:r>
          </a:p>
          <a:p>
            <a:pPr indent="457200" latinLnBrk="1"/>
            <a:r>
              <a:rPr lang="zh-CN" altLang="zh-CN" dirty="0"/>
              <a:t>传输层的主要安全协议</a:t>
            </a:r>
          </a:p>
          <a:p>
            <a:pPr indent="457200" latinLnBrk="1"/>
            <a:r>
              <a:rPr lang="zh-CN" altLang="zh-CN" dirty="0"/>
              <a:t>应用层的主要安全协议</a:t>
            </a:r>
          </a:p>
        </p:txBody>
      </p:sp>
    </p:spTree>
    <p:extLst>
      <p:ext uri="{BB962C8B-B14F-4D97-AF65-F5344CB8AC3E}">
        <p14:creationId xmlns:p14="http://schemas.microsoft.com/office/powerpoint/2010/main" val="7819708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14289" y="1915500"/>
            <a:ext cx="9363422"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4.3.1 </a:t>
            </a:r>
            <a:r>
              <a:rPr lang="en-US" altLang="zh-CN" b="1" dirty="0" err="1"/>
              <a:t>IPSec</a:t>
            </a:r>
            <a:r>
              <a:rPr lang="zh-CN" altLang="zh-CN" b="1" dirty="0"/>
              <a:t>安全体系结构</a:t>
            </a:r>
          </a:p>
          <a:p>
            <a:pPr indent="457200" latinLnBrk="1"/>
            <a:r>
              <a:rPr lang="zh-CN" altLang="zh-CN" dirty="0"/>
              <a:t>网络层安全协议通常是对网络层协议的安全性增强，即在网络层协议的基础上增加了数据加密和认证等安全机制。由于目前的网络层协议主要是</a:t>
            </a:r>
            <a:r>
              <a:rPr lang="en-US" altLang="zh-CN" dirty="0"/>
              <a:t>IP</a:t>
            </a:r>
            <a:r>
              <a:rPr lang="zh-CN" altLang="zh-CN" dirty="0"/>
              <a:t>协议，因此本章主要介绍基于</a:t>
            </a:r>
            <a:r>
              <a:rPr lang="en-US" altLang="zh-CN" dirty="0"/>
              <a:t>IP</a:t>
            </a:r>
            <a:r>
              <a:rPr lang="zh-CN" altLang="zh-CN" dirty="0"/>
              <a:t>协议的安全协议：</a:t>
            </a:r>
            <a:r>
              <a:rPr lang="en-US" altLang="zh-CN" dirty="0" err="1"/>
              <a:t>IPSec</a:t>
            </a:r>
            <a:r>
              <a:rPr lang="zh-CN" altLang="zh-CN" dirty="0"/>
              <a:t>（</a:t>
            </a:r>
            <a:r>
              <a:rPr lang="en-US" altLang="zh-CN" dirty="0"/>
              <a:t>IP Security</a:t>
            </a:r>
            <a:r>
              <a:rPr lang="zh-CN" altLang="zh-CN" dirty="0"/>
              <a:t>，</a:t>
            </a:r>
            <a:r>
              <a:rPr lang="en-US" altLang="zh-CN" dirty="0"/>
              <a:t>IP</a:t>
            </a:r>
            <a:r>
              <a:rPr lang="zh-CN" altLang="zh-CN" dirty="0"/>
              <a:t>安全）协议。</a:t>
            </a:r>
            <a:r>
              <a:rPr lang="en-US" altLang="zh-CN" dirty="0" err="1"/>
              <a:t>IPSec</a:t>
            </a:r>
            <a:r>
              <a:rPr lang="zh-CN" altLang="zh-CN" dirty="0"/>
              <a:t>安全体系结构由三个主要部分组成：安全协议﹑安全联盟和密钥管理。</a:t>
            </a:r>
          </a:p>
        </p:txBody>
      </p:sp>
    </p:spTree>
    <p:extLst>
      <p:ext uri="{BB962C8B-B14F-4D97-AF65-F5344CB8AC3E}">
        <p14:creationId xmlns:p14="http://schemas.microsoft.com/office/powerpoint/2010/main" val="2959381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946140" y="2209245"/>
            <a:ext cx="8299719" cy="188461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4.3.2 </a:t>
            </a:r>
            <a:r>
              <a:rPr lang="zh-CN" altLang="zh-CN" b="1" dirty="0"/>
              <a:t>安全联盟</a:t>
            </a:r>
          </a:p>
          <a:p>
            <a:pPr indent="457200" latinLnBrk="1"/>
            <a:r>
              <a:rPr lang="zh-CN" altLang="zh-CN" dirty="0"/>
              <a:t>安全联盟</a:t>
            </a:r>
            <a:r>
              <a:rPr lang="en-US" altLang="zh-CN" dirty="0"/>
              <a:t>SA</a:t>
            </a:r>
            <a:r>
              <a:rPr lang="zh-CN" altLang="zh-CN" dirty="0"/>
              <a:t>是</a:t>
            </a:r>
            <a:r>
              <a:rPr lang="en-US" altLang="zh-CN" dirty="0" err="1"/>
              <a:t>IPSec</a:t>
            </a:r>
            <a:r>
              <a:rPr lang="zh-CN" altLang="zh-CN" dirty="0"/>
              <a:t>的重要组成部分，</a:t>
            </a:r>
            <a:r>
              <a:rPr lang="en-US" altLang="zh-CN" dirty="0"/>
              <a:t>AH</a:t>
            </a:r>
            <a:r>
              <a:rPr lang="zh-CN" altLang="zh-CN" dirty="0"/>
              <a:t>和</a:t>
            </a:r>
            <a:r>
              <a:rPr lang="en-US" altLang="zh-CN" dirty="0"/>
              <a:t>ESP</a:t>
            </a:r>
            <a:r>
              <a:rPr lang="zh-CN" altLang="zh-CN" dirty="0"/>
              <a:t>协议都必须使用</a:t>
            </a:r>
            <a:r>
              <a:rPr lang="en-US" altLang="zh-CN" dirty="0"/>
              <a:t>SA</a:t>
            </a:r>
            <a:r>
              <a:rPr lang="zh-CN" altLang="zh-CN" dirty="0"/>
              <a:t>。</a:t>
            </a:r>
            <a:r>
              <a:rPr lang="en-US" altLang="zh-CN" dirty="0"/>
              <a:t>IKE</a:t>
            </a:r>
            <a:r>
              <a:rPr lang="zh-CN" altLang="zh-CN" dirty="0"/>
              <a:t>协议的主要功能之一就是建立和维护</a:t>
            </a:r>
            <a:r>
              <a:rPr lang="en-US" altLang="zh-CN" dirty="0"/>
              <a:t>SA</a:t>
            </a:r>
            <a:r>
              <a:rPr lang="zh-CN" altLang="zh-CN" dirty="0"/>
              <a:t>。</a:t>
            </a:r>
            <a:r>
              <a:rPr lang="en-US" altLang="zh-CN" dirty="0" err="1"/>
              <a:t>IPSec</a:t>
            </a:r>
            <a:r>
              <a:rPr lang="zh-CN" altLang="zh-CN" dirty="0"/>
              <a:t>规定，所有</a:t>
            </a:r>
            <a:r>
              <a:rPr lang="en-US" altLang="zh-CN" dirty="0"/>
              <a:t>AH</a:t>
            </a:r>
            <a:r>
              <a:rPr lang="zh-CN" altLang="zh-CN" dirty="0"/>
              <a:t>和</a:t>
            </a:r>
            <a:r>
              <a:rPr lang="en-US" altLang="zh-CN" dirty="0"/>
              <a:t>ESP</a:t>
            </a:r>
            <a:r>
              <a:rPr lang="zh-CN" altLang="zh-CN" dirty="0"/>
              <a:t>的实现都必须支持</a:t>
            </a:r>
            <a:r>
              <a:rPr lang="en-US" altLang="zh-CN" dirty="0"/>
              <a:t>SA</a:t>
            </a:r>
            <a:r>
              <a:rPr lang="zh-CN" altLang="zh-CN" dirty="0"/>
              <a:t>。</a:t>
            </a:r>
          </a:p>
        </p:txBody>
      </p:sp>
    </p:spTree>
    <p:extLst>
      <p:ext uri="{BB962C8B-B14F-4D97-AF65-F5344CB8AC3E}">
        <p14:creationId xmlns:p14="http://schemas.microsoft.com/office/powerpoint/2010/main" val="10922342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93127" y="1230929"/>
            <a:ext cx="8605746"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4.3.3 ESP</a:t>
            </a:r>
            <a:r>
              <a:rPr lang="zh-CN" altLang="zh-CN" b="1" dirty="0"/>
              <a:t>协议</a:t>
            </a:r>
          </a:p>
          <a:p>
            <a:pPr indent="457200" latinLnBrk="1"/>
            <a:r>
              <a:rPr lang="en-US" altLang="zh-CN" dirty="0"/>
              <a:t>ESP</a:t>
            </a:r>
            <a:r>
              <a:rPr lang="zh-CN" altLang="zh-CN" dirty="0"/>
              <a:t>是插入</a:t>
            </a:r>
            <a:r>
              <a:rPr lang="en-US" altLang="zh-CN" dirty="0"/>
              <a:t>IP</a:t>
            </a:r>
            <a:r>
              <a:rPr lang="zh-CN" altLang="zh-CN" dirty="0"/>
              <a:t>数据报内的一个协议头，为</a:t>
            </a:r>
            <a:r>
              <a:rPr lang="en-US" altLang="zh-CN" dirty="0"/>
              <a:t>IP</a:t>
            </a:r>
            <a:r>
              <a:rPr lang="zh-CN" altLang="zh-CN" dirty="0"/>
              <a:t>数据报提供数据保密性，数据完整性、抗重播以及数据源验证等安全服务。</a:t>
            </a:r>
            <a:r>
              <a:rPr lang="en-US" altLang="zh-CN" dirty="0"/>
              <a:t>ESP</a:t>
            </a:r>
            <a:r>
              <a:rPr lang="zh-CN" altLang="zh-CN" dirty="0"/>
              <a:t>可以应用于传输模式和隧道模式两种不同模式。</a:t>
            </a:r>
            <a:r>
              <a:rPr lang="en-US" altLang="zh-CN" dirty="0"/>
              <a:t>ESP</a:t>
            </a:r>
            <a:r>
              <a:rPr lang="zh-CN" altLang="zh-CN" dirty="0"/>
              <a:t>可以单独使用，也可以利用隧道模式嵌套使用，或者和</a:t>
            </a:r>
            <a:r>
              <a:rPr lang="en-US" altLang="zh-CN" dirty="0"/>
              <a:t>AH</a:t>
            </a:r>
            <a:r>
              <a:rPr lang="zh-CN" altLang="zh-CN" dirty="0"/>
              <a:t>组合起来使用。</a:t>
            </a:r>
            <a:r>
              <a:rPr lang="en-US" altLang="zh-CN" dirty="0"/>
              <a:t>ESP</a:t>
            </a:r>
            <a:r>
              <a:rPr lang="zh-CN" altLang="zh-CN" dirty="0"/>
              <a:t>使用一个加密器提供数据保密性，使用一个验证器提供数据完整性认证。加密器和验证器所采用的专用算法是由</a:t>
            </a:r>
            <a:r>
              <a:rPr lang="en-US" altLang="zh-CN" dirty="0"/>
              <a:t>ESP</a:t>
            </a:r>
            <a:r>
              <a:rPr lang="zh-CN" altLang="zh-CN" dirty="0"/>
              <a:t>安全联盟的相应组件决定的。因此，</a:t>
            </a:r>
            <a:r>
              <a:rPr lang="en-US" altLang="zh-CN" dirty="0"/>
              <a:t>ESP</a:t>
            </a:r>
            <a:r>
              <a:rPr lang="zh-CN" altLang="zh-CN" dirty="0"/>
              <a:t>是一种通用的、易于扩展的安全机制，它将基本的</a:t>
            </a:r>
            <a:r>
              <a:rPr lang="en-US" altLang="zh-CN" dirty="0"/>
              <a:t>ESP</a:t>
            </a:r>
            <a:r>
              <a:rPr lang="zh-CN" altLang="zh-CN" dirty="0"/>
              <a:t>功能定义和实际提供安全服务的专用密码算法分离开，有利于密码算法的更换和更新。</a:t>
            </a:r>
          </a:p>
        </p:txBody>
      </p:sp>
    </p:spTree>
    <p:extLst>
      <p:ext uri="{BB962C8B-B14F-4D97-AF65-F5344CB8AC3E}">
        <p14:creationId xmlns:p14="http://schemas.microsoft.com/office/powerpoint/2010/main" val="4267089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4667" y="1120565"/>
            <a:ext cx="8882665" cy="4616870"/>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4.3.4 AH</a:t>
            </a:r>
            <a:r>
              <a:rPr lang="zh-CN" altLang="zh-CN" b="1" dirty="0"/>
              <a:t>协议</a:t>
            </a:r>
          </a:p>
          <a:p>
            <a:pPr indent="457200" latinLnBrk="1"/>
            <a:r>
              <a:rPr lang="en-US" altLang="zh-CN" dirty="0"/>
              <a:t>AH</a:t>
            </a:r>
            <a:r>
              <a:rPr lang="zh-CN" altLang="zh-CN" dirty="0"/>
              <a:t>协议为</a:t>
            </a:r>
            <a:r>
              <a:rPr lang="en-US" altLang="zh-CN" dirty="0"/>
              <a:t>IP</a:t>
            </a:r>
            <a:r>
              <a:rPr lang="zh-CN" altLang="zh-CN" dirty="0"/>
              <a:t>数据报提供了数据完整性﹑数据源验证以及抗重播等安全服务，但不提供数据保密性服务。也就是说，除了数据保密性之外，</a:t>
            </a:r>
            <a:r>
              <a:rPr lang="en-US" altLang="zh-CN" dirty="0"/>
              <a:t>AH</a:t>
            </a:r>
            <a:r>
              <a:rPr lang="zh-CN" altLang="zh-CN" dirty="0"/>
              <a:t>提供了</a:t>
            </a:r>
            <a:r>
              <a:rPr lang="en-US" altLang="zh-CN" dirty="0"/>
              <a:t>ESP</a:t>
            </a:r>
            <a:r>
              <a:rPr lang="zh-CN" altLang="zh-CN" dirty="0"/>
              <a:t>所能提供的一切服务。</a:t>
            </a:r>
          </a:p>
          <a:p>
            <a:pPr indent="457200" latinLnBrk="1"/>
            <a:r>
              <a:rPr lang="en-US" altLang="zh-CN" dirty="0"/>
              <a:t>AH</a:t>
            </a:r>
            <a:r>
              <a:rPr lang="zh-CN" altLang="zh-CN" dirty="0"/>
              <a:t>可以采用隧道模式来保护整个</a:t>
            </a:r>
            <a:r>
              <a:rPr lang="en-US" altLang="zh-CN" dirty="0"/>
              <a:t>IP</a:t>
            </a:r>
            <a:r>
              <a:rPr lang="zh-CN" altLang="zh-CN" dirty="0"/>
              <a:t>数据报，也可以采用传输模式只保护一个上层协议报文。在任何一种模式下，</a:t>
            </a:r>
            <a:r>
              <a:rPr lang="en-US" altLang="zh-CN" dirty="0"/>
              <a:t>AH</a:t>
            </a:r>
            <a:r>
              <a:rPr lang="zh-CN" altLang="zh-CN" dirty="0"/>
              <a:t>头都会紧跟在一个</a:t>
            </a:r>
            <a:r>
              <a:rPr lang="en-US" altLang="zh-CN" dirty="0"/>
              <a:t>IP</a:t>
            </a:r>
            <a:r>
              <a:rPr lang="zh-CN" altLang="zh-CN" dirty="0"/>
              <a:t>头之后。</a:t>
            </a:r>
            <a:r>
              <a:rPr lang="en-US" altLang="zh-CN" dirty="0"/>
              <a:t>AH</a:t>
            </a:r>
            <a:r>
              <a:rPr lang="zh-CN" altLang="zh-CN" dirty="0"/>
              <a:t>不仅可以为上层协议提供认证，还可以为</a:t>
            </a:r>
            <a:r>
              <a:rPr lang="en-US" altLang="zh-CN" dirty="0"/>
              <a:t>IP</a:t>
            </a:r>
            <a:r>
              <a:rPr lang="zh-CN" altLang="zh-CN" dirty="0"/>
              <a:t>头某些字段提供认证。由于</a:t>
            </a:r>
            <a:r>
              <a:rPr lang="en-US" altLang="zh-CN" dirty="0"/>
              <a:t>IP</a:t>
            </a:r>
            <a:r>
              <a:rPr lang="zh-CN" altLang="zh-CN" dirty="0"/>
              <a:t>头中的某些字段在传输中可能会被改变（如服务类型、标志、分段偏移、生存期以及头校验和等字段），发送方无法预测最终到达接收方时这些字段的值，因此，这些字段不能受</a:t>
            </a:r>
            <a:r>
              <a:rPr lang="en-US" altLang="zh-CN" dirty="0"/>
              <a:t>AH</a:t>
            </a:r>
            <a:r>
              <a:rPr lang="zh-CN" altLang="zh-CN" dirty="0"/>
              <a:t>保护。</a:t>
            </a:r>
          </a:p>
        </p:txBody>
      </p:sp>
    </p:spTree>
    <p:extLst>
      <p:ext uri="{BB962C8B-B14F-4D97-AF65-F5344CB8AC3E}">
        <p14:creationId xmlns:p14="http://schemas.microsoft.com/office/powerpoint/2010/main" val="11854231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4667" y="1563361"/>
            <a:ext cx="8882665"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4.3.5 </a:t>
            </a:r>
            <a:r>
              <a:rPr lang="zh-CN" altLang="zh-CN" b="1" dirty="0"/>
              <a:t>密钥管理</a:t>
            </a:r>
          </a:p>
          <a:p>
            <a:pPr indent="457200" latinLnBrk="1"/>
            <a:r>
              <a:rPr lang="zh-CN" altLang="zh-CN" dirty="0"/>
              <a:t>在使用</a:t>
            </a:r>
            <a:r>
              <a:rPr lang="en-US" altLang="zh-CN" dirty="0" err="1"/>
              <a:t>IPSec</a:t>
            </a:r>
            <a:r>
              <a:rPr lang="zh-CN" altLang="zh-CN" dirty="0"/>
              <a:t>保护一个</a:t>
            </a:r>
            <a:r>
              <a:rPr lang="en-US" altLang="zh-CN" dirty="0"/>
              <a:t>IP</a:t>
            </a:r>
            <a:r>
              <a:rPr lang="zh-CN" altLang="zh-CN" dirty="0"/>
              <a:t>数据报之前，必须先建立一个</a:t>
            </a:r>
            <a:r>
              <a:rPr lang="en-US" altLang="zh-CN" dirty="0"/>
              <a:t>SA</a:t>
            </a:r>
            <a:r>
              <a:rPr lang="zh-CN" altLang="zh-CN" dirty="0"/>
              <a:t>，</a:t>
            </a:r>
            <a:r>
              <a:rPr lang="en-US" altLang="zh-CN" dirty="0"/>
              <a:t>SA</a:t>
            </a:r>
            <a:r>
              <a:rPr lang="zh-CN" altLang="zh-CN" dirty="0"/>
              <a:t>可以手工创建，也可以自动建立。在自动建立</a:t>
            </a:r>
            <a:r>
              <a:rPr lang="en-US" altLang="zh-CN" dirty="0"/>
              <a:t>SA</a:t>
            </a:r>
            <a:r>
              <a:rPr lang="zh-CN" altLang="zh-CN" dirty="0"/>
              <a:t>时，要使用</a:t>
            </a:r>
            <a:r>
              <a:rPr lang="en-US" altLang="zh-CN" dirty="0"/>
              <a:t>IKE</a:t>
            </a:r>
            <a:r>
              <a:rPr lang="zh-CN" altLang="zh-CN" dirty="0"/>
              <a:t>协议。</a:t>
            </a:r>
            <a:r>
              <a:rPr lang="en-US" altLang="zh-CN" dirty="0"/>
              <a:t>IKE</a:t>
            </a:r>
            <a:r>
              <a:rPr lang="zh-CN" altLang="zh-CN" dirty="0"/>
              <a:t>代表</a:t>
            </a:r>
            <a:r>
              <a:rPr lang="en-US" altLang="zh-CN" dirty="0" err="1"/>
              <a:t>IPSec</a:t>
            </a:r>
            <a:r>
              <a:rPr lang="zh-CN" altLang="zh-CN" dirty="0"/>
              <a:t>进行</a:t>
            </a:r>
            <a:r>
              <a:rPr lang="en-US" altLang="zh-CN" dirty="0"/>
              <a:t>SA</a:t>
            </a:r>
            <a:r>
              <a:rPr lang="zh-CN" altLang="zh-CN" dirty="0"/>
              <a:t>的协商，并将协商好的</a:t>
            </a:r>
            <a:r>
              <a:rPr lang="en-US" altLang="zh-CN" dirty="0"/>
              <a:t>SA</a:t>
            </a:r>
            <a:r>
              <a:rPr lang="zh-CN" altLang="zh-CN" dirty="0"/>
              <a:t>填入</a:t>
            </a:r>
            <a:r>
              <a:rPr lang="en-US" altLang="zh-CN" dirty="0"/>
              <a:t>SAD</a:t>
            </a:r>
            <a:r>
              <a:rPr lang="zh-CN" altLang="zh-CN" dirty="0"/>
              <a:t>中。</a:t>
            </a:r>
            <a:r>
              <a:rPr lang="en-US" altLang="zh-CN" dirty="0"/>
              <a:t>IKE</a:t>
            </a:r>
            <a:r>
              <a:rPr lang="zh-CN" altLang="zh-CN" dirty="0"/>
              <a:t>是一种混合型协议，它建立在以下三个协议的基础上。</a:t>
            </a:r>
          </a:p>
          <a:p>
            <a:pPr indent="457200" latinLnBrk="1"/>
            <a:r>
              <a:rPr lang="zh-CN" altLang="zh-CN" dirty="0"/>
              <a:t>（</a:t>
            </a:r>
            <a:r>
              <a:rPr lang="en-US" altLang="zh-CN" dirty="0"/>
              <a:t>1</a:t>
            </a:r>
            <a:r>
              <a:rPr lang="zh-CN" altLang="zh-CN" dirty="0"/>
              <a:t>）</a:t>
            </a:r>
            <a:r>
              <a:rPr lang="en-US" altLang="zh-CN" dirty="0"/>
              <a:t>ISAKMP</a:t>
            </a:r>
          </a:p>
          <a:p>
            <a:pPr indent="457200" latinLnBrk="1"/>
            <a:r>
              <a:rPr lang="zh-CN" altLang="zh-CN" dirty="0"/>
              <a:t>（</a:t>
            </a:r>
            <a:r>
              <a:rPr lang="en-US" altLang="zh-CN" dirty="0"/>
              <a:t>2</a:t>
            </a:r>
            <a:r>
              <a:rPr lang="zh-CN" altLang="zh-CN" dirty="0"/>
              <a:t>）</a:t>
            </a:r>
            <a:r>
              <a:rPr lang="en-US" altLang="zh-CN" dirty="0"/>
              <a:t>Oakley</a:t>
            </a:r>
            <a:endParaRPr lang="zh-CN" altLang="zh-CN" dirty="0"/>
          </a:p>
          <a:p>
            <a:pPr indent="457200" latinLnBrk="1"/>
            <a:r>
              <a:rPr lang="zh-CN" altLang="zh-CN" dirty="0"/>
              <a:t>（</a:t>
            </a:r>
            <a:r>
              <a:rPr lang="en-US" altLang="zh-CN" dirty="0"/>
              <a:t>3</a:t>
            </a:r>
            <a:r>
              <a:rPr lang="zh-CN" altLang="zh-CN" dirty="0"/>
              <a:t>）</a:t>
            </a:r>
            <a:r>
              <a:rPr lang="en-US" altLang="zh-CN" dirty="0"/>
              <a:t>SKEME</a:t>
            </a:r>
            <a:endParaRPr lang="zh-CN" altLang="zh-CN" dirty="0"/>
          </a:p>
        </p:txBody>
      </p:sp>
    </p:spTree>
    <p:extLst>
      <p:ext uri="{BB962C8B-B14F-4D97-AF65-F5344CB8AC3E}">
        <p14:creationId xmlns:p14="http://schemas.microsoft.com/office/powerpoint/2010/main" val="36878601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4667" y="1693990"/>
            <a:ext cx="8882665"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4.3.6 </a:t>
            </a:r>
            <a:r>
              <a:rPr lang="zh-CN" altLang="zh-CN" b="1" dirty="0"/>
              <a:t>虚拟专用网络</a:t>
            </a:r>
          </a:p>
          <a:p>
            <a:pPr indent="457200" latinLnBrk="1"/>
            <a:r>
              <a:rPr lang="en-US" altLang="zh-CN" dirty="0" err="1"/>
              <a:t>IPSec</a:t>
            </a:r>
            <a:r>
              <a:rPr lang="zh-CN" altLang="zh-CN" dirty="0"/>
              <a:t>协议主要用于构造虚拟专用网络（</a:t>
            </a:r>
            <a:r>
              <a:rPr lang="en-US" altLang="zh-CN" dirty="0"/>
              <a:t>Virtual Private Network</a:t>
            </a:r>
            <a:r>
              <a:rPr lang="zh-CN" altLang="zh-CN" dirty="0"/>
              <a:t>，</a:t>
            </a:r>
            <a:r>
              <a:rPr lang="en-US" altLang="zh-CN" dirty="0"/>
              <a:t>VPN</a:t>
            </a:r>
            <a:r>
              <a:rPr lang="zh-CN" altLang="zh-CN" dirty="0"/>
              <a:t>）。</a:t>
            </a:r>
            <a:r>
              <a:rPr lang="en-US" altLang="zh-CN" dirty="0"/>
              <a:t>VPN</a:t>
            </a:r>
            <a:r>
              <a:rPr lang="zh-CN" altLang="zh-CN" dirty="0"/>
              <a:t>利用开放的公用网络作为用户信息传输媒体，通过隧道封装、信息加密，用户认证和访问控制等技术实现对信息传输过程的安全保护，从而向用户提供类似专用网络的安全性能。</a:t>
            </a:r>
            <a:r>
              <a:rPr lang="en-US" altLang="zh-CN" dirty="0"/>
              <a:t>VPN</a:t>
            </a:r>
            <a:r>
              <a:rPr lang="zh-CN" altLang="zh-CN" dirty="0"/>
              <a:t>使分布在不同地理位置的专用网络能在不可信任的公用网络上安全地通信，并可降低网络建设和维护费用。</a:t>
            </a:r>
          </a:p>
        </p:txBody>
      </p:sp>
    </p:spTree>
    <p:extLst>
      <p:ext uri="{BB962C8B-B14F-4D97-AF65-F5344CB8AC3E}">
        <p14:creationId xmlns:p14="http://schemas.microsoft.com/office/powerpoint/2010/main" val="2140782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02186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881814" y="3972975"/>
            <a:ext cx="5109091" cy="830997"/>
          </a:xfrm>
          <a:prstGeom prst="rect">
            <a:avLst/>
          </a:prstGeom>
        </p:spPr>
        <p:txBody>
          <a:bodyPr wrap="none">
            <a:spAutoFit/>
          </a:bodyPr>
          <a:lstStyle/>
          <a:p>
            <a:r>
              <a:rPr lang="zh-CN" altLang="zh-CN" sz="4800" b="1" dirty="0"/>
              <a:t>传输层的安全协议</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33449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04</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74258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693989"/>
            <a:ext cx="8851238" cy="2863495"/>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传输层安全性主要是解决两个主机进程之间的数据交换安全问题，包括建立连接时的用户身份合法性﹑数据交换过程中的数据保密性和数据完整性。</a:t>
            </a:r>
          </a:p>
          <a:p>
            <a:pPr indent="457200" latinLnBrk="1"/>
            <a:r>
              <a:rPr lang="zh-CN" altLang="zh-CN" dirty="0"/>
              <a:t>传输层安全协议是对传输层协议的安全性增强，它在传输层协议的基础上增加了安全算法协商和数据加密等安全机制和功能。由于目前广泛应用的传输层协议是</a:t>
            </a:r>
            <a:r>
              <a:rPr lang="en-US" altLang="zh-CN" dirty="0"/>
              <a:t>TCP</a:t>
            </a:r>
            <a:r>
              <a:rPr lang="zh-CN" altLang="zh-CN" dirty="0"/>
              <a:t>协议，因此本章介绍基于</a:t>
            </a:r>
            <a:r>
              <a:rPr lang="en-US" altLang="zh-CN" dirty="0"/>
              <a:t>TCP</a:t>
            </a:r>
            <a:r>
              <a:rPr lang="zh-CN" altLang="zh-CN" dirty="0"/>
              <a:t>协议的安全协议：安全套接层（</a:t>
            </a:r>
            <a:r>
              <a:rPr lang="en-US" altLang="zh-CN" dirty="0" err="1"/>
              <a:t>Securc</a:t>
            </a:r>
            <a:r>
              <a:rPr lang="en-US" altLang="zh-CN" dirty="0"/>
              <a:t> Socket </a:t>
            </a:r>
            <a:r>
              <a:rPr lang="en-US" altLang="zh-CN" dirty="0" err="1"/>
              <a:t>Laycr</a:t>
            </a:r>
            <a:r>
              <a:rPr lang="zh-CN" altLang="zh-CN" dirty="0"/>
              <a:t>，</a:t>
            </a:r>
            <a:r>
              <a:rPr lang="en-US" altLang="zh-CN" dirty="0"/>
              <a:t>SSL</a:t>
            </a:r>
            <a:r>
              <a:rPr lang="zh-CN" altLang="zh-CN" dirty="0"/>
              <a:t>）协议。</a:t>
            </a:r>
          </a:p>
        </p:txBody>
      </p:sp>
    </p:spTree>
    <p:extLst>
      <p:ext uri="{BB962C8B-B14F-4D97-AF65-F5344CB8AC3E}">
        <p14:creationId xmlns:p14="http://schemas.microsoft.com/office/powerpoint/2010/main" val="825040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71619" y="1332528"/>
            <a:ext cx="8851238"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4.4.1 SSL</a:t>
            </a:r>
            <a:r>
              <a:rPr lang="zh-CN" altLang="zh-CN" b="1" dirty="0"/>
              <a:t>协议结构</a:t>
            </a:r>
          </a:p>
          <a:p>
            <a:pPr indent="457200" latinLnBrk="1"/>
            <a:r>
              <a:rPr lang="en-US" altLang="zh-CN" dirty="0"/>
              <a:t>SSL</a:t>
            </a:r>
            <a:r>
              <a:rPr lang="zh-CN" altLang="zh-CN" dirty="0"/>
              <a:t>主要为基于</a:t>
            </a:r>
            <a:r>
              <a:rPr lang="en-US" altLang="zh-CN" dirty="0"/>
              <a:t>TCP</a:t>
            </a:r>
            <a:r>
              <a:rPr lang="zh-CN" altLang="zh-CN" dirty="0"/>
              <a:t>协议的网络应用程序提供身份鉴别﹑数据加密和数据认证等安全服务。</a:t>
            </a:r>
            <a:r>
              <a:rPr lang="en-US" altLang="zh-CN" dirty="0"/>
              <a:t>SSL</a:t>
            </a:r>
            <a:r>
              <a:rPr lang="zh-CN" altLang="zh-CN" dirty="0"/>
              <a:t>已得到业界的广泛认可，在实际中得到广泛的应用，成为事实上的国际标准。</a:t>
            </a:r>
          </a:p>
          <a:p>
            <a:pPr indent="457200" latinLnBrk="1"/>
            <a:r>
              <a:rPr lang="en-US" altLang="zh-CN" dirty="0"/>
              <a:t>SSL</a:t>
            </a:r>
            <a:r>
              <a:rPr lang="zh-CN" altLang="zh-CN" dirty="0"/>
              <a:t>协议的基本目标是在两个通信实体之间建立安全的通信连接，为基于客户</a:t>
            </a:r>
            <a:r>
              <a:rPr lang="en-US" altLang="zh-CN" dirty="0"/>
              <a:t>/</a:t>
            </a:r>
            <a:r>
              <a:rPr lang="zh-CN" altLang="zh-CN" dirty="0"/>
              <a:t>服务器模式的网络应用提供安全保护。</a:t>
            </a:r>
            <a:r>
              <a:rPr lang="en-US" altLang="zh-CN" dirty="0"/>
              <a:t>SSL</a:t>
            </a:r>
            <a:r>
              <a:rPr lang="zh-CN" altLang="zh-CN" dirty="0"/>
              <a:t>协议提供了三种安全特性。</a:t>
            </a:r>
            <a:endParaRPr lang="en-US" altLang="zh-CN" dirty="0"/>
          </a:p>
          <a:p>
            <a:pPr marL="342900" indent="457200" latinLnBrk="1">
              <a:buFont typeface="Wingdings" panose="05000000000000000000" pitchFamily="2" charset="2"/>
              <a:buChar char="Ø"/>
            </a:pPr>
            <a:r>
              <a:rPr lang="zh-CN" altLang="zh-CN" dirty="0"/>
              <a:t>数据保密性</a:t>
            </a:r>
            <a:endParaRPr lang="en-US" altLang="zh-CN" dirty="0"/>
          </a:p>
          <a:p>
            <a:pPr marL="342900" indent="457200" latinLnBrk="1">
              <a:buFont typeface="Wingdings" panose="05000000000000000000" pitchFamily="2" charset="2"/>
              <a:buChar char="Ø"/>
            </a:pPr>
            <a:r>
              <a:rPr lang="zh-CN" altLang="zh-CN" dirty="0"/>
              <a:t>数据完整性</a:t>
            </a:r>
            <a:endParaRPr lang="en-US" altLang="zh-CN" dirty="0"/>
          </a:p>
          <a:p>
            <a:pPr marL="342900" indent="457200" latinLnBrk="1">
              <a:buFont typeface="Wingdings" panose="05000000000000000000" pitchFamily="2" charset="2"/>
              <a:buChar char="Ø"/>
            </a:pPr>
            <a:r>
              <a:rPr lang="zh-CN" altLang="zh-CN" dirty="0"/>
              <a:t>身份合法性</a:t>
            </a:r>
          </a:p>
        </p:txBody>
      </p:sp>
    </p:spTree>
    <p:extLst>
      <p:ext uri="{BB962C8B-B14F-4D97-AF65-F5344CB8AC3E}">
        <p14:creationId xmlns:p14="http://schemas.microsoft.com/office/powerpoint/2010/main" val="6004624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81695" y="1347042"/>
            <a:ext cx="922861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4.4.2 SSL</a:t>
            </a:r>
            <a:r>
              <a:rPr lang="zh-CN" altLang="zh-CN" b="1" dirty="0"/>
              <a:t>握手过程</a:t>
            </a:r>
          </a:p>
          <a:p>
            <a:pPr indent="457200"/>
            <a:r>
              <a:rPr lang="zh-CN" altLang="zh-CN" dirty="0"/>
              <a:t>在</a:t>
            </a:r>
            <a:r>
              <a:rPr lang="en-US" altLang="zh-CN" dirty="0"/>
              <a:t>SSL</a:t>
            </a:r>
            <a:r>
              <a:rPr lang="zh-CN" altLang="zh-CN" dirty="0"/>
              <a:t>协议中，客户和服务器之间的通信分成两个阶段。第一阶段是握手协商阶段，双方利用握手协议协商和交换有关协议版本、压缩方法、加密算法和密钥等信息，同时还可以相互验证对方的身份；第二阶段是数据交换阶段，双方利用记录协议对数据实施加密和认证，确保数据交换的安全。因此，在数据交换之前，客户和服务器之间首先要使用握手协议进行有关参数的协商和确认。</a:t>
            </a:r>
            <a:endParaRPr lang="en-US" altLang="zh-CN" dirty="0"/>
          </a:p>
          <a:p>
            <a:pPr indent="457200"/>
            <a:r>
              <a:rPr lang="en-US" altLang="zh-CN" dirty="0"/>
              <a:t>SSL</a:t>
            </a:r>
            <a:r>
              <a:rPr lang="zh-CN" altLang="zh-CN" dirty="0"/>
              <a:t>握手协议也包含两个阶段，第一阶段用于交换密钥等信息；第二阶段用于用户身份鉴别。</a:t>
            </a:r>
          </a:p>
        </p:txBody>
      </p:sp>
    </p:spTree>
    <p:extLst>
      <p:ext uri="{BB962C8B-B14F-4D97-AF65-F5344CB8AC3E}">
        <p14:creationId xmlns:p14="http://schemas.microsoft.com/office/powerpoint/2010/main" val="953993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462C79-EED8-4446-9394-C84809A93914}"/>
              </a:ext>
            </a:extLst>
          </p:cNvPr>
          <p:cNvSpPr txBox="1"/>
          <p:nvPr/>
        </p:nvSpPr>
        <p:spPr>
          <a:xfrm>
            <a:off x="7288813" y="1109656"/>
            <a:ext cx="573232" cy="530770"/>
          </a:xfrm>
          <a:custGeom>
            <a:avLst/>
            <a:gdLst/>
            <a:ahLst/>
            <a:cxnLst/>
            <a:rect l="l" t="t" r="r" b="b"/>
            <a:pathLst>
              <a:path w="900113" h="833437">
                <a:moveTo>
                  <a:pt x="690563" y="795337"/>
                </a:moveTo>
                <a:lnTo>
                  <a:pt x="721023" y="795337"/>
                </a:lnTo>
                <a:lnTo>
                  <a:pt x="690563" y="813360"/>
                </a:lnTo>
                <a:close/>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81063" y="0"/>
                </a:moveTo>
                <a:lnTo>
                  <a:pt x="900113" y="0"/>
                </a:lnTo>
                <a:lnTo>
                  <a:pt x="900113" y="689370"/>
                </a:lnTo>
                <a:lnTo>
                  <a:pt x="821267" y="736023"/>
                </a:lnTo>
                <a:lnTo>
                  <a:pt x="823913" y="719658"/>
                </a:lnTo>
                <a:lnTo>
                  <a:pt x="823913" y="147339"/>
                </a:lnTo>
                <a:cubicBezTo>
                  <a:pt x="823913" y="134739"/>
                  <a:pt x="819944" y="124494"/>
                  <a:pt x="812006" y="116606"/>
                </a:cubicBezTo>
                <a:cubicBezTo>
                  <a:pt x="804069" y="108719"/>
                  <a:pt x="792162" y="104775"/>
                  <a:pt x="776287" y="104775"/>
                </a:cubicBezTo>
                <a:lnTo>
                  <a:pt x="690563" y="104775"/>
                </a:lnTo>
                <a:lnTo>
                  <a:pt x="690563" y="76200"/>
                </a:lnTo>
                <a:lnTo>
                  <a:pt x="733425" y="76200"/>
                </a:lnTo>
                <a:cubicBezTo>
                  <a:pt x="771525" y="76200"/>
                  <a:pt x="802481" y="69850"/>
                  <a:pt x="826294" y="57150"/>
                </a:cubicBezTo>
                <a:cubicBezTo>
                  <a:pt x="850106" y="44450"/>
                  <a:pt x="868363" y="25400"/>
                  <a:pt x="881063"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4"/>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b="1" dirty="0">
              <a:solidFill>
                <a:srgbClr val="AD6126"/>
              </a:solidFill>
              <a:latin typeface="幼圆" panose="02010509060101010101" pitchFamily="49" charset="-122"/>
              <a:ea typeface="幼圆" panose="02010509060101010101" pitchFamily="49" charset="-122"/>
            </a:endParaRPr>
          </a:p>
        </p:txBody>
      </p:sp>
      <p:cxnSp>
        <p:nvCxnSpPr>
          <p:cNvPr id="3" name="直接连接符 2">
            <a:extLst>
              <a:ext uri="{FF2B5EF4-FFF2-40B4-BE49-F238E27FC236}">
                <a16:creationId xmlns:a16="http://schemas.microsoft.com/office/drawing/2014/main" id="{1D95A4E9-B9A9-4823-9C3E-3F97BCF3B0C7}"/>
              </a:ext>
            </a:extLst>
          </p:cNvPr>
          <p:cNvCxnSpPr/>
          <p:nvPr/>
        </p:nvCxnSpPr>
        <p:spPr>
          <a:xfrm flipH="1">
            <a:off x="7438113" y="1238988"/>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E3E11741-E0AE-4C99-8BB0-FA2B455F1FD4}"/>
              </a:ext>
            </a:extLst>
          </p:cNvPr>
          <p:cNvSpPr txBox="1"/>
          <p:nvPr/>
        </p:nvSpPr>
        <p:spPr>
          <a:xfrm>
            <a:off x="7291481" y="2021851"/>
            <a:ext cx="708334" cy="518505"/>
          </a:xfrm>
          <a:custGeom>
            <a:avLst/>
            <a:gdLst/>
            <a:ahLst/>
            <a:cxnLst/>
            <a:rect l="l" t="t" r="r" b="b"/>
            <a:pathLst>
              <a:path w="1076325" h="833437">
                <a:moveTo>
                  <a:pt x="247724" y="38100"/>
                </a:moveTo>
                <a:cubicBezTo>
                  <a:pt x="201885" y="38100"/>
                  <a:pt x="163426" y="72231"/>
                  <a:pt x="132345" y="140493"/>
                </a:cubicBezTo>
                <a:cubicBezTo>
                  <a:pt x="101265" y="208756"/>
                  <a:pt x="85725" y="300037"/>
                  <a:pt x="85725" y="414337"/>
                </a:cubicBezTo>
                <a:cubicBezTo>
                  <a:pt x="85725" y="534987"/>
                  <a:pt x="101265" y="628650"/>
                  <a:pt x="132345" y="695325"/>
                </a:cubicBezTo>
                <a:cubicBezTo>
                  <a:pt x="163426" y="762000"/>
                  <a:pt x="201885" y="795337"/>
                  <a:pt x="247724" y="795337"/>
                </a:cubicBezTo>
                <a:cubicBezTo>
                  <a:pt x="296838" y="795337"/>
                  <a:pt x="335297" y="762000"/>
                  <a:pt x="363103" y="695325"/>
                </a:cubicBezTo>
                <a:cubicBezTo>
                  <a:pt x="390909" y="628650"/>
                  <a:pt x="404813" y="534987"/>
                  <a:pt x="404813" y="414337"/>
                </a:cubicBezTo>
                <a:cubicBezTo>
                  <a:pt x="404813" y="300037"/>
                  <a:pt x="391716" y="208756"/>
                  <a:pt x="365522" y="140493"/>
                </a:cubicBezTo>
                <a:cubicBezTo>
                  <a:pt x="339328" y="72231"/>
                  <a:pt x="300062" y="38100"/>
                  <a:pt x="247724" y="38100"/>
                </a:cubicBezTo>
                <a:close/>
                <a:moveTo>
                  <a:pt x="852487" y="0"/>
                </a:moveTo>
                <a:cubicBezTo>
                  <a:pt x="928687" y="0"/>
                  <a:pt x="985044" y="19050"/>
                  <a:pt x="1021556" y="57150"/>
                </a:cubicBezTo>
                <a:cubicBezTo>
                  <a:pt x="1058069" y="95250"/>
                  <a:pt x="1076325" y="142875"/>
                  <a:pt x="1076325" y="200025"/>
                </a:cubicBezTo>
                <a:cubicBezTo>
                  <a:pt x="1076325" y="238125"/>
                  <a:pt x="1067594" y="276225"/>
                  <a:pt x="1050131" y="314325"/>
                </a:cubicBezTo>
                <a:cubicBezTo>
                  <a:pt x="1032669" y="352425"/>
                  <a:pt x="1004887" y="388937"/>
                  <a:pt x="966787" y="423862"/>
                </a:cubicBezTo>
                <a:cubicBezTo>
                  <a:pt x="874712" y="512762"/>
                  <a:pt x="804069" y="584993"/>
                  <a:pt x="754856" y="640556"/>
                </a:cubicBezTo>
                <a:cubicBezTo>
                  <a:pt x="705644" y="696118"/>
                  <a:pt x="676275" y="733425"/>
                  <a:pt x="666750" y="752475"/>
                </a:cubicBezTo>
                <a:lnTo>
                  <a:pt x="816557" y="752475"/>
                </a:lnTo>
                <a:lnTo>
                  <a:pt x="695300" y="823912"/>
                </a:lnTo>
                <a:lnTo>
                  <a:pt x="614363" y="823912"/>
                </a:lnTo>
                <a:lnTo>
                  <a:pt x="614363" y="762000"/>
                </a:lnTo>
                <a:cubicBezTo>
                  <a:pt x="630237" y="733425"/>
                  <a:pt x="656431" y="696912"/>
                  <a:pt x="692944" y="652462"/>
                </a:cubicBezTo>
                <a:cubicBezTo>
                  <a:pt x="729456" y="608012"/>
                  <a:pt x="777875" y="555625"/>
                  <a:pt x="838200" y="495300"/>
                </a:cubicBezTo>
                <a:cubicBezTo>
                  <a:pt x="890538" y="440779"/>
                  <a:pt x="929022" y="389458"/>
                  <a:pt x="953653" y="341337"/>
                </a:cubicBezTo>
                <a:cubicBezTo>
                  <a:pt x="978285" y="293216"/>
                  <a:pt x="990600" y="248295"/>
                  <a:pt x="990600" y="206573"/>
                </a:cubicBezTo>
                <a:cubicBezTo>
                  <a:pt x="990600" y="148877"/>
                  <a:pt x="977900" y="104787"/>
                  <a:pt x="952500" y="74302"/>
                </a:cubicBezTo>
                <a:cubicBezTo>
                  <a:pt x="927100" y="43817"/>
                  <a:pt x="889000" y="28575"/>
                  <a:pt x="838200" y="28575"/>
                </a:cubicBezTo>
                <a:cubicBezTo>
                  <a:pt x="800100" y="28575"/>
                  <a:pt x="767556" y="39092"/>
                  <a:pt x="740569" y="60126"/>
                </a:cubicBezTo>
                <a:cubicBezTo>
                  <a:pt x="713581" y="81161"/>
                  <a:pt x="700087" y="107875"/>
                  <a:pt x="700087" y="140270"/>
                </a:cubicBezTo>
                <a:cubicBezTo>
                  <a:pt x="700087" y="159668"/>
                  <a:pt x="705644" y="175840"/>
                  <a:pt x="716756" y="188788"/>
                </a:cubicBezTo>
                <a:cubicBezTo>
                  <a:pt x="727869" y="201736"/>
                  <a:pt x="733425" y="214684"/>
                  <a:pt x="733425" y="227632"/>
                </a:cubicBezTo>
                <a:cubicBezTo>
                  <a:pt x="733425" y="243855"/>
                  <a:pt x="729630" y="256009"/>
                  <a:pt x="722040" y="264095"/>
                </a:cubicBezTo>
                <a:cubicBezTo>
                  <a:pt x="714449" y="272182"/>
                  <a:pt x="703064" y="276225"/>
                  <a:pt x="687884" y="276225"/>
                </a:cubicBezTo>
                <a:cubicBezTo>
                  <a:pt x="669677" y="276225"/>
                  <a:pt x="655253" y="270668"/>
                  <a:pt x="644612" y="259556"/>
                </a:cubicBezTo>
                <a:cubicBezTo>
                  <a:pt x="633971" y="248443"/>
                  <a:pt x="628650" y="230187"/>
                  <a:pt x="628650" y="204787"/>
                </a:cubicBezTo>
                <a:cubicBezTo>
                  <a:pt x="628650" y="138112"/>
                  <a:pt x="652463" y="87312"/>
                  <a:pt x="700087" y="52387"/>
                </a:cubicBezTo>
                <a:cubicBezTo>
                  <a:pt x="747713" y="17462"/>
                  <a:pt x="798513" y="0"/>
                  <a:pt x="852487" y="0"/>
                </a:cubicBezTo>
                <a:close/>
                <a:moveTo>
                  <a:pt x="247650" y="0"/>
                </a:moveTo>
                <a:cubicBezTo>
                  <a:pt x="317500" y="0"/>
                  <a:pt x="375444" y="36512"/>
                  <a:pt x="421481" y="109537"/>
                </a:cubicBezTo>
                <a:cubicBezTo>
                  <a:pt x="467519" y="182562"/>
                  <a:pt x="490537" y="284162"/>
                  <a:pt x="490537" y="414337"/>
                </a:cubicBezTo>
                <a:cubicBezTo>
                  <a:pt x="490537" y="544512"/>
                  <a:pt x="467519" y="646906"/>
                  <a:pt x="421481" y="721518"/>
                </a:cubicBezTo>
                <a:cubicBezTo>
                  <a:pt x="375444" y="796131"/>
                  <a:pt x="317500" y="833437"/>
                  <a:pt x="247650" y="833437"/>
                </a:cubicBezTo>
                <a:cubicBezTo>
                  <a:pt x="177800" y="833437"/>
                  <a:pt x="119063" y="796925"/>
                  <a:pt x="71437"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id="{EFCD55F1-7E53-4D94-B849-03B234E0F197}"/>
              </a:ext>
            </a:extLst>
          </p:cNvPr>
          <p:cNvSpPr txBox="1"/>
          <p:nvPr/>
        </p:nvSpPr>
        <p:spPr>
          <a:xfrm>
            <a:off x="7312825" y="2958196"/>
            <a:ext cx="673921" cy="515979"/>
          </a:xfrm>
          <a:custGeom>
            <a:avLst/>
            <a:gdLst/>
            <a:ahLst/>
            <a:cxnLst/>
            <a:rect l="l" t="t" r="r" b="b"/>
            <a:pathLst>
              <a:path w="1083170" h="833437">
                <a:moveTo>
                  <a:pt x="678582" y="604837"/>
                </a:moveTo>
                <a:cubicBezTo>
                  <a:pt x="696789" y="604837"/>
                  <a:pt x="709687" y="612155"/>
                  <a:pt x="717277" y="626789"/>
                </a:cubicBezTo>
                <a:cubicBezTo>
                  <a:pt x="724868" y="641424"/>
                  <a:pt x="728663" y="653628"/>
                  <a:pt x="728663" y="663401"/>
                </a:cubicBezTo>
                <a:cubicBezTo>
                  <a:pt x="728663" y="679673"/>
                  <a:pt x="725488" y="693489"/>
                  <a:pt x="719138" y="704850"/>
                </a:cubicBezTo>
                <a:cubicBezTo>
                  <a:pt x="712788" y="716210"/>
                  <a:pt x="709613" y="726777"/>
                  <a:pt x="709613" y="736550"/>
                </a:cubicBezTo>
                <a:cubicBezTo>
                  <a:pt x="709613" y="756096"/>
                  <a:pt x="721680" y="772368"/>
                  <a:pt x="745815" y="785366"/>
                </a:cubicBezTo>
                <a:lnTo>
                  <a:pt x="749812" y="786901"/>
                </a:lnTo>
                <a:lnTo>
                  <a:pt x="720682" y="804171"/>
                </a:lnTo>
                <a:lnTo>
                  <a:pt x="685800" y="785812"/>
                </a:lnTo>
                <a:cubicBezTo>
                  <a:pt x="644525" y="754062"/>
                  <a:pt x="623888" y="717550"/>
                  <a:pt x="623888" y="676275"/>
                </a:cubicBezTo>
                <a:cubicBezTo>
                  <a:pt x="623888" y="657225"/>
                  <a:pt x="629965" y="640556"/>
                  <a:pt x="642119" y="626268"/>
                </a:cubicBezTo>
                <a:cubicBezTo>
                  <a:pt x="654273" y="611981"/>
                  <a:pt x="666428" y="604837"/>
                  <a:pt x="678582" y="604837"/>
                </a:cubicBez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842963" y="0"/>
                </a:moveTo>
                <a:cubicBezTo>
                  <a:pt x="906463" y="0"/>
                  <a:pt x="957263" y="20017"/>
                  <a:pt x="995363" y="60052"/>
                </a:cubicBezTo>
                <a:cubicBezTo>
                  <a:pt x="1033463" y="100087"/>
                  <a:pt x="1052513" y="142527"/>
                  <a:pt x="1052513" y="187374"/>
                </a:cubicBezTo>
                <a:cubicBezTo>
                  <a:pt x="1052513" y="235446"/>
                  <a:pt x="1040606" y="276299"/>
                  <a:pt x="1016794" y="309934"/>
                </a:cubicBezTo>
                <a:cubicBezTo>
                  <a:pt x="992981" y="343569"/>
                  <a:pt x="955675" y="368399"/>
                  <a:pt x="904875" y="384423"/>
                </a:cubicBezTo>
                <a:cubicBezTo>
                  <a:pt x="974725" y="409624"/>
                  <a:pt x="1022350" y="442714"/>
                  <a:pt x="1047750" y="483691"/>
                </a:cubicBezTo>
                <a:cubicBezTo>
                  <a:pt x="1060450" y="504180"/>
                  <a:pt x="1069975" y="524662"/>
                  <a:pt x="1076325" y="545138"/>
                </a:cubicBezTo>
                <a:lnTo>
                  <a:pt x="1083170" y="589266"/>
                </a:lnTo>
                <a:lnTo>
                  <a:pt x="994921" y="641585"/>
                </a:lnTo>
                <a:lnTo>
                  <a:pt x="1000125" y="597619"/>
                </a:lnTo>
                <a:cubicBezTo>
                  <a:pt x="1000125" y="539774"/>
                  <a:pt x="985044" y="493179"/>
                  <a:pt x="954881" y="457832"/>
                </a:cubicBezTo>
                <a:cubicBezTo>
                  <a:pt x="924719" y="422486"/>
                  <a:pt x="868363" y="404812"/>
                  <a:pt x="785813" y="404812"/>
                </a:cubicBezTo>
                <a:lnTo>
                  <a:pt x="785813" y="376237"/>
                </a:lnTo>
                <a:cubicBezTo>
                  <a:pt x="847676" y="376237"/>
                  <a:pt x="893304" y="360734"/>
                  <a:pt x="922697" y="329728"/>
                </a:cubicBezTo>
                <a:cubicBezTo>
                  <a:pt x="952091" y="298723"/>
                  <a:pt x="966788" y="255463"/>
                  <a:pt x="966788" y="199950"/>
                </a:cubicBezTo>
                <a:cubicBezTo>
                  <a:pt x="966788" y="154260"/>
                  <a:pt x="955117" y="114275"/>
                  <a:pt x="931776" y="79995"/>
                </a:cubicBezTo>
                <a:cubicBezTo>
                  <a:pt x="908435" y="45715"/>
                  <a:pt x="871885" y="28575"/>
                  <a:pt x="822127" y="28575"/>
                </a:cubicBezTo>
                <a:cubicBezTo>
                  <a:pt x="800348" y="28575"/>
                  <a:pt x="776945" y="34267"/>
                  <a:pt x="751917" y="45653"/>
                </a:cubicBezTo>
                <a:cubicBezTo>
                  <a:pt x="726889" y="57038"/>
                  <a:pt x="714375" y="75728"/>
                  <a:pt x="714375" y="101724"/>
                </a:cubicBezTo>
                <a:cubicBezTo>
                  <a:pt x="714375" y="127769"/>
                  <a:pt x="717550" y="144040"/>
                  <a:pt x="723900" y="150539"/>
                </a:cubicBezTo>
                <a:cubicBezTo>
                  <a:pt x="730250" y="157038"/>
                  <a:pt x="733425" y="165174"/>
                  <a:pt x="733425" y="174947"/>
                </a:cubicBezTo>
                <a:cubicBezTo>
                  <a:pt x="733425" y="191219"/>
                  <a:pt x="730250" y="204229"/>
                  <a:pt x="723900" y="213977"/>
                </a:cubicBezTo>
                <a:cubicBezTo>
                  <a:pt x="717550" y="223726"/>
                  <a:pt x="706438" y="228600"/>
                  <a:pt x="690563" y="228600"/>
                </a:cubicBezTo>
                <a:cubicBezTo>
                  <a:pt x="677863" y="228600"/>
                  <a:pt x="665956" y="223837"/>
                  <a:pt x="654844" y="214312"/>
                </a:cubicBezTo>
                <a:cubicBezTo>
                  <a:pt x="643731" y="204787"/>
                  <a:pt x="638175" y="187325"/>
                  <a:pt x="638175" y="161925"/>
                </a:cubicBezTo>
                <a:cubicBezTo>
                  <a:pt x="638175" y="114300"/>
                  <a:pt x="658813" y="75406"/>
                  <a:pt x="700088" y="45243"/>
                </a:cubicBezTo>
                <a:cubicBezTo>
                  <a:pt x="741363" y="15081"/>
                  <a:pt x="788988" y="0"/>
                  <a:pt x="842963" y="0"/>
                </a:cubicBez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7"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7" name="直接连接符 6">
            <a:extLst>
              <a:ext uri="{FF2B5EF4-FFF2-40B4-BE49-F238E27FC236}">
                <a16:creationId xmlns:a16="http://schemas.microsoft.com/office/drawing/2014/main" id="{1155BBDE-66C3-48B0-BDED-F0412293DAEB}"/>
              </a:ext>
            </a:extLst>
          </p:cNvPr>
          <p:cNvCxnSpPr/>
          <p:nvPr/>
        </p:nvCxnSpPr>
        <p:spPr>
          <a:xfrm flipH="1">
            <a:off x="7451182" y="2153190"/>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40EEEA-082D-4E9C-AD82-845A3CAF94C9}"/>
              </a:ext>
            </a:extLst>
          </p:cNvPr>
          <p:cNvCxnSpPr/>
          <p:nvPr/>
        </p:nvCxnSpPr>
        <p:spPr>
          <a:xfrm flipH="1">
            <a:off x="7422590" y="3104775"/>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文本框 10">
            <a:hlinkClick r:id="rId2" action="ppaction://hlinksldjump"/>
            <a:extLst>
              <a:ext uri="{FF2B5EF4-FFF2-40B4-BE49-F238E27FC236}">
                <a16:creationId xmlns:a16="http://schemas.microsoft.com/office/drawing/2014/main" id="{9ABC2E97-B359-4AB2-848B-D2653B68151A}"/>
              </a:ext>
            </a:extLst>
          </p:cNvPr>
          <p:cNvSpPr txBox="1"/>
          <p:nvPr/>
        </p:nvSpPr>
        <p:spPr>
          <a:xfrm>
            <a:off x="8324532" y="2006389"/>
            <a:ext cx="249299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数据链路层安全协议</a:t>
            </a:r>
            <a:endParaRPr lang="zh-CN" altLang="en-US" dirty="0"/>
          </a:p>
        </p:txBody>
      </p:sp>
      <p:sp>
        <p:nvSpPr>
          <p:cNvPr id="12" name="文本框 11">
            <a:hlinkClick r:id="rId3" action="ppaction://hlinksldjump"/>
            <a:extLst>
              <a:ext uri="{FF2B5EF4-FFF2-40B4-BE49-F238E27FC236}">
                <a16:creationId xmlns:a16="http://schemas.microsoft.com/office/drawing/2014/main" id="{434003EC-243D-457F-A944-3C9706F6BB77}"/>
              </a:ext>
            </a:extLst>
          </p:cNvPr>
          <p:cNvSpPr txBox="1"/>
          <p:nvPr/>
        </p:nvSpPr>
        <p:spPr>
          <a:xfrm>
            <a:off x="8338387" y="2953281"/>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网络层的安全协议</a:t>
            </a:r>
            <a:endParaRPr lang="zh-CN" altLang="en-US" dirty="0"/>
          </a:p>
        </p:txBody>
      </p:sp>
      <p:sp>
        <p:nvSpPr>
          <p:cNvPr id="14" name="文本框 13">
            <a:extLst>
              <a:ext uri="{FF2B5EF4-FFF2-40B4-BE49-F238E27FC236}">
                <a16:creationId xmlns:a16="http://schemas.microsoft.com/office/drawing/2014/main" id="{0CEC9EEE-5136-4649-B568-D003BCA3E0FD}"/>
              </a:ext>
            </a:extLst>
          </p:cNvPr>
          <p:cNvSpPr txBox="1"/>
          <p:nvPr/>
        </p:nvSpPr>
        <p:spPr>
          <a:xfrm>
            <a:off x="7308381" y="3895437"/>
            <a:ext cx="704686" cy="530014"/>
          </a:xfrm>
          <a:custGeom>
            <a:avLst/>
            <a:gdLst/>
            <a:ahLst/>
            <a:cxnLst/>
            <a:rect l="l" t="t" r="r" b="b"/>
            <a:pathLst>
              <a:path w="1119188" h="833437">
                <a:moveTo>
                  <a:pt x="909638" y="119062"/>
                </a:moveTo>
                <a:lnTo>
                  <a:pt x="638175" y="547687"/>
                </a:lnTo>
                <a:lnTo>
                  <a:pt x="914400" y="547687"/>
                </a:lnTo>
                <a:lnTo>
                  <a:pt x="914400" y="119062"/>
                </a:lnTo>
                <a:close/>
                <a:moveTo>
                  <a:pt x="247725" y="38100"/>
                </a:moveTo>
                <a:cubicBezTo>
                  <a:pt x="201886" y="38100"/>
                  <a:pt x="163426" y="72231"/>
                  <a:pt x="132346" y="140493"/>
                </a:cubicBezTo>
                <a:cubicBezTo>
                  <a:pt x="101265" y="208756"/>
                  <a:pt x="85725" y="300037"/>
                  <a:pt x="85725" y="414337"/>
                </a:cubicBezTo>
                <a:cubicBezTo>
                  <a:pt x="85725" y="534987"/>
                  <a:pt x="101265" y="628650"/>
                  <a:pt x="132346" y="695325"/>
                </a:cubicBezTo>
                <a:cubicBezTo>
                  <a:pt x="163426" y="762000"/>
                  <a:pt x="201886" y="795337"/>
                  <a:pt x="247725" y="795337"/>
                </a:cubicBezTo>
                <a:cubicBezTo>
                  <a:pt x="296838" y="795337"/>
                  <a:pt x="335298" y="762000"/>
                  <a:pt x="363104" y="695325"/>
                </a:cubicBezTo>
                <a:cubicBezTo>
                  <a:pt x="390910" y="628650"/>
                  <a:pt x="404813" y="534987"/>
                  <a:pt x="404813" y="414337"/>
                </a:cubicBezTo>
                <a:cubicBezTo>
                  <a:pt x="404813" y="300037"/>
                  <a:pt x="391716" y="208756"/>
                  <a:pt x="365522" y="140493"/>
                </a:cubicBezTo>
                <a:cubicBezTo>
                  <a:pt x="339328" y="72231"/>
                  <a:pt x="300063" y="38100"/>
                  <a:pt x="247725" y="38100"/>
                </a:cubicBezTo>
                <a:close/>
                <a:moveTo>
                  <a:pt x="942975" y="0"/>
                </a:moveTo>
                <a:lnTo>
                  <a:pt x="990600" y="0"/>
                </a:lnTo>
                <a:lnTo>
                  <a:pt x="990600" y="547687"/>
                </a:lnTo>
                <a:lnTo>
                  <a:pt x="1119188" y="547687"/>
                </a:lnTo>
                <a:lnTo>
                  <a:pt x="1119188" y="558469"/>
                </a:lnTo>
                <a:lnTo>
                  <a:pt x="1089451" y="576262"/>
                </a:lnTo>
                <a:lnTo>
                  <a:pt x="990600" y="576262"/>
                </a:lnTo>
                <a:lnTo>
                  <a:pt x="990600" y="635411"/>
                </a:lnTo>
                <a:lnTo>
                  <a:pt x="914400" y="681006"/>
                </a:lnTo>
                <a:lnTo>
                  <a:pt x="914400" y="576262"/>
                </a:lnTo>
                <a:lnTo>
                  <a:pt x="595313" y="576262"/>
                </a:lnTo>
                <a:lnTo>
                  <a:pt x="595313" y="552450"/>
                </a:lnTo>
                <a:close/>
                <a:moveTo>
                  <a:pt x="247650" y="0"/>
                </a:moveTo>
                <a:cubicBezTo>
                  <a:pt x="317500" y="0"/>
                  <a:pt x="375444" y="36512"/>
                  <a:pt x="421481" y="109537"/>
                </a:cubicBezTo>
                <a:cubicBezTo>
                  <a:pt x="467519" y="182562"/>
                  <a:pt x="490538" y="284162"/>
                  <a:pt x="490538" y="414337"/>
                </a:cubicBezTo>
                <a:cubicBezTo>
                  <a:pt x="490538" y="544512"/>
                  <a:pt x="467519" y="646906"/>
                  <a:pt x="421481" y="721518"/>
                </a:cubicBezTo>
                <a:cubicBezTo>
                  <a:pt x="375444" y="796131"/>
                  <a:pt x="317500" y="833437"/>
                  <a:pt x="247650" y="833437"/>
                </a:cubicBezTo>
                <a:cubicBezTo>
                  <a:pt x="177800" y="833437"/>
                  <a:pt x="119063" y="796925"/>
                  <a:pt x="71438" y="723900"/>
                </a:cubicBezTo>
                <a:cubicBezTo>
                  <a:pt x="23813" y="650875"/>
                  <a:pt x="0" y="547687"/>
                  <a:pt x="0" y="414337"/>
                </a:cubicBezTo>
                <a:cubicBezTo>
                  <a:pt x="0" y="290512"/>
                  <a:pt x="23019" y="190500"/>
                  <a:pt x="69056" y="114300"/>
                </a:cubicBezTo>
                <a:cubicBezTo>
                  <a:pt x="115094" y="38100"/>
                  <a:pt x="174625" y="0"/>
                  <a:pt x="247650" y="0"/>
                </a:cubicBezTo>
                <a:close/>
              </a:path>
            </a:pathLst>
          </a:custGeom>
          <a:solidFill>
            <a:srgbClr val="AD6126"/>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9600" dirty="0">
              <a:solidFill>
                <a:srgbClr val="AD6126"/>
              </a:solidFill>
              <a:latin typeface="幼圆" panose="02010509060101010101" pitchFamily="49" charset="-122"/>
              <a:ea typeface="幼圆" panose="02010509060101010101" pitchFamily="49" charset="-122"/>
            </a:endParaRPr>
          </a:p>
        </p:txBody>
      </p:sp>
      <p:cxnSp>
        <p:nvCxnSpPr>
          <p:cNvPr id="15" name="直接连接符 14">
            <a:extLst>
              <a:ext uri="{FF2B5EF4-FFF2-40B4-BE49-F238E27FC236}">
                <a16:creationId xmlns:a16="http://schemas.microsoft.com/office/drawing/2014/main" id="{D67C5621-C20E-4391-99FC-3930B493DE71}"/>
              </a:ext>
            </a:extLst>
          </p:cNvPr>
          <p:cNvCxnSpPr/>
          <p:nvPr/>
        </p:nvCxnSpPr>
        <p:spPr>
          <a:xfrm flipH="1">
            <a:off x="7449052" y="4026879"/>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6" name="文本框 15">
            <a:hlinkClick r:id="rId4" action="ppaction://hlinksldjump"/>
            <a:extLst>
              <a:ext uri="{FF2B5EF4-FFF2-40B4-BE49-F238E27FC236}">
                <a16:creationId xmlns:a16="http://schemas.microsoft.com/office/drawing/2014/main" id="{DF341E03-D69B-46BC-B87C-62A481BAD830}"/>
              </a:ext>
            </a:extLst>
          </p:cNvPr>
          <p:cNvSpPr txBox="1"/>
          <p:nvPr/>
        </p:nvSpPr>
        <p:spPr>
          <a:xfrm>
            <a:off x="8353912" y="3826799"/>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传输层的安全协议</a:t>
            </a:r>
          </a:p>
        </p:txBody>
      </p:sp>
      <p:sp>
        <p:nvSpPr>
          <p:cNvPr id="22" name="文本框 21">
            <a:hlinkClick r:id="rId5" action="ppaction://hlinksldjump"/>
            <a:extLst>
              <a:ext uri="{FF2B5EF4-FFF2-40B4-BE49-F238E27FC236}">
                <a16:creationId xmlns:a16="http://schemas.microsoft.com/office/drawing/2014/main" id="{A4FA8CBE-305F-4333-AF39-400B25841AD0}"/>
              </a:ext>
            </a:extLst>
          </p:cNvPr>
          <p:cNvSpPr txBox="1"/>
          <p:nvPr/>
        </p:nvSpPr>
        <p:spPr>
          <a:xfrm>
            <a:off x="8331792" y="1099247"/>
            <a:ext cx="3005951"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计算机网络安全体系结构</a:t>
            </a:r>
            <a:endParaRPr lang="zh-CN" altLang="en-US" dirty="0"/>
          </a:p>
        </p:txBody>
      </p:sp>
      <p:cxnSp>
        <p:nvCxnSpPr>
          <p:cNvPr id="18" name="直接连接符 17">
            <a:extLst>
              <a:ext uri="{FF2B5EF4-FFF2-40B4-BE49-F238E27FC236}">
                <a16:creationId xmlns:a16="http://schemas.microsoft.com/office/drawing/2014/main" id="{536430A3-510A-4615-B62F-776B16E01AC7}"/>
              </a:ext>
            </a:extLst>
          </p:cNvPr>
          <p:cNvCxnSpPr/>
          <p:nvPr/>
        </p:nvCxnSpPr>
        <p:spPr>
          <a:xfrm flipH="1">
            <a:off x="7441797" y="4977571"/>
            <a:ext cx="915799" cy="559470"/>
          </a:xfrm>
          <a:prstGeom prst="line">
            <a:avLst/>
          </a:prstGeom>
          <a:ln w="12700">
            <a:gradFill>
              <a:gsLst>
                <a:gs pos="0">
                  <a:schemeClr val="bg1"/>
                </a:gs>
                <a:gs pos="35000">
                  <a:schemeClr val="accent1">
                    <a:lumMod val="20000"/>
                    <a:lumOff val="80000"/>
                  </a:schemeClr>
                </a:gs>
                <a:gs pos="68000">
                  <a:srgbClr val="AF8461"/>
                </a:gs>
                <a:gs pos="100000">
                  <a:srgbClr val="AD6126"/>
                </a:gs>
              </a:gsLst>
              <a:lin ang="5400000" scaled="1"/>
            </a:gradFill>
          </a:ln>
        </p:spPr>
        <p:style>
          <a:lnRef idx="1">
            <a:schemeClr val="accent1"/>
          </a:lnRef>
          <a:fillRef idx="0">
            <a:schemeClr val="accent1"/>
          </a:fillRef>
          <a:effectRef idx="0">
            <a:schemeClr val="accent1"/>
          </a:effectRef>
          <a:fontRef idx="minor">
            <a:schemeClr val="tx1"/>
          </a:fontRef>
        </p:style>
      </p:cxnSp>
      <p:sp>
        <p:nvSpPr>
          <p:cNvPr id="19" name="文本框 18">
            <a:hlinkClick r:id="rId6" action="ppaction://hlinksldjump"/>
            <a:extLst>
              <a:ext uri="{FF2B5EF4-FFF2-40B4-BE49-F238E27FC236}">
                <a16:creationId xmlns:a16="http://schemas.microsoft.com/office/drawing/2014/main" id="{1041E7E8-61E6-4E2E-8E41-68B0CC445BBB}"/>
              </a:ext>
            </a:extLst>
          </p:cNvPr>
          <p:cNvSpPr txBox="1"/>
          <p:nvPr/>
        </p:nvSpPr>
        <p:spPr>
          <a:xfrm>
            <a:off x="8346657" y="4777491"/>
            <a:ext cx="2236510" cy="400110"/>
          </a:xfrm>
          <a:prstGeom prst="rect">
            <a:avLst/>
          </a:prstGeom>
          <a:noFill/>
        </p:spPr>
        <p:txBody>
          <a:bodyPr wrap="non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zh-CN" dirty="0"/>
              <a:t>应用层的安全协议</a:t>
            </a:r>
          </a:p>
        </p:txBody>
      </p:sp>
      <p:sp>
        <p:nvSpPr>
          <p:cNvPr id="20" name="文本框 19">
            <a:extLst>
              <a:ext uri="{FF2B5EF4-FFF2-40B4-BE49-F238E27FC236}">
                <a16:creationId xmlns:a16="http://schemas.microsoft.com/office/drawing/2014/main" id="{33D25048-50BB-4ADC-971C-014E479E9774}"/>
              </a:ext>
            </a:extLst>
          </p:cNvPr>
          <p:cNvSpPr txBox="1"/>
          <p:nvPr/>
        </p:nvSpPr>
        <p:spPr>
          <a:xfrm>
            <a:off x="7169928" y="4537463"/>
            <a:ext cx="1022760" cy="1015663"/>
          </a:xfrm>
          <a:prstGeom prst="rect">
            <a:avLst/>
          </a:prstGeom>
          <a:noFill/>
        </p:spPr>
        <p:txBody>
          <a:bodyPr wrap="square" rtlCol="0">
            <a:spAutoFit/>
          </a:bodyPr>
          <a:lstStyle/>
          <a:p>
            <a:r>
              <a:rPr lang="en-US" altLang="zh-CN" sz="6000" dirty="0">
                <a:solidFill>
                  <a:srgbClr val="AD6126"/>
                </a:solidFill>
                <a:latin typeface="幼圆" panose="02010509060101010101" pitchFamily="49" charset="-122"/>
                <a:ea typeface="幼圆" panose="02010509060101010101" pitchFamily="49" charset="-122"/>
              </a:rPr>
              <a:t>05</a:t>
            </a:r>
            <a:endParaRPr lang="zh-CN" altLang="en-US" sz="6000" dirty="0">
              <a:solidFill>
                <a:srgbClr val="AD6126"/>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662192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41352" y="796959"/>
            <a:ext cx="9228610" cy="5116272"/>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4.4.3 SSL</a:t>
            </a:r>
            <a:r>
              <a:rPr lang="zh-CN" altLang="zh-CN" b="1" dirty="0"/>
              <a:t>支持的密码算法</a:t>
            </a:r>
          </a:p>
          <a:p>
            <a:pPr indent="457200" latinLnBrk="1"/>
            <a:r>
              <a:rPr lang="en-US" altLang="zh-CN" dirty="0"/>
              <a:t>SSL</a:t>
            </a:r>
            <a:r>
              <a:rPr lang="zh-CN" altLang="zh-CN" dirty="0"/>
              <a:t>协议使用了两种密码算法：不对称密码算法和对称密码算法。在</a:t>
            </a:r>
            <a:r>
              <a:rPr lang="en-US" altLang="zh-CN" dirty="0"/>
              <a:t>SSL</a:t>
            </a:r>
            <a:r>
              <a:rPr lang="zh-CN" altLang="zh-CN" dirty="0"/>
              <a:t>握手协议中，使用非对称密码算法来验证用户身份和交换共享密钥；在</a:t>
            </a:r>
            <a:r>
              <a:rPr lang="en-US" altLang="zh-CN" dirty="0"/>
              <a:t>SSL</a:t>
            </a:r>
            <a:r>
              <a:rPr lang="zh-CN" altLang="zh-CN" dirty="0"/>
              <a:t>记录协议中，使用对称密码算法来加密信息。</a:t>
            </a:r>
            <a:endParaRPr lang="en-US" altLang="zh-CN" dirty="0"/>
          </a:p>
          <a:p>
            <a:pPr indent="457200" latinLnBrk="1"/>
            <a:r>
              <a:rPr lang="en-US" altLang="zh-CN" b="1" dirty="0"/>
              <a:t>1. </a:t>
            </a:r>
            <a:r>
              <a:rPr lang="zh-CN" altLang="zh-CN" b="1" dirty="0"/>
              <a:t>非对称加密算法</a:t>
            </a:r>
          </a:p>
          <a:p>
            <a:pPr indent="457200" latinLnBrk="1"/>
            <a:r>
              <a:rPr lang="zh-CN" altLang="zh-CN" dirty="0"/>
              <a:t>在</a:t>
            </a:r>
            <a:r>
              <a:rPr lang="en-US" altLang="zh-CN" dirty="0"/>
              <a:t>SSL</a:t>
            </a:r>
            <a:r>
              <a:rPr lang="zh-CN" altLang="zh-CN" dirty="0"/>
              <a:t>协议中，支持三种非对称密码算法：</a:t>
            </a:r>
            <a:r>
              <a:rPr lang="en-US" altLang="zh-CN" dirty="0"/>
              <a:t>RSA</a:t>
            </a:r>
            <a:r>
              <a:rPr lang="zh-CN" altLang="zh-CN" dirty="0"/>
              <a:t>、</a:t>
            </a:r>
            <a:r>
              <a:rPr lang="en-US" altLang="zh-CN" dirty="0"/>
              <a:t>Diffie-Hellman</a:t>
            </a:r>
            <a:r>
              <a:rPr lang="zh-CN" altLang="zh-CN" dirty="0"/>
              <a:t>和</a:t>
            </a:r>
            <a:r>
              <a:rPr lang="en-US" altLang="zh-CN" dirty="0"/>
              <a:t>FORTEZZA</a:t>
            </a:r>
            <a:r>
              <a:rPr lang="zh-CN" altLang="zh-CN" dirty="0"/>
              <a:t>。它们可以用来确认双方身份，传送共享密钥和密码。</a:t>
            </a:r>
            <a:endParaRPr lang="en-US" altLang="zh-CN" dirty="0"/>
          </a:p>
          <a:p>
            <a:pPr indent="457200" latinLnBrk="1"/>
            <a:r>
              <a:rPr lang="en-US" altLang="zh-CN" b="1" dirty="0"/>
              <a:t>2. </a:t>
            </a:r>
            <a:r>
              <a:rPr lang="zh-CN" altLang="zh-CN" b="1" dirty="0"/>
              <a:t>对称加密算法</a:t>
            </a:r>
          </a:p>
          <a:p>
            <a:pPr indent="457200" latinLnBrk="1"/>
            <a:r>
              <a:rPr lang="zh-CN" altLang="zh-CN" dirty="0"/>
              <a:t>对称密码算法是用来对</a:t>
            </a:r>
            <a:r>
              <a:rPr lang="en-US" altLang="zh-CN" dirty="0"/>
              <a:t>SSL</a:t>
            </a:r>
            <a:r>
              <a:rPr lang="zh-CN" altLang="zh-CN" dirty="0"/>
              <a:t>记录数据进行加密和完整性认证的，其具体算法是由当前密码规范指定的。典型地，采用</a:t>
            </a:r>
            <a:r>
              <a:rPr lang="en-US" altLang="zh-CN" dirty="0"/>
              <a:t>DES</a:t>
            </a:r>
            <a:r>
              <a:rPr lang="zh-CN" altLang="zh-CN" dirty="0"/>
              <a:t>算法加密数据，采用</a:t>
            </a:r>
            <a:r>
              <a:rPr lang="en-US" altLang="zh-CN" dirty="0"/>
              <a:t>MD5</a:t>
            </a:r>
            <a:r>
              <a:rPr lang="zh-CN" altLang="zh-CN" dirty="0"/>
              <a:t>算法验证数据完整性。当前密码规范是通过</a:t>
            </a:r>
            <a:r>
              <a:rPr lang="en-US" altLang="zh-CN" dirty="0"/>
              <a:t>SSL</a:t>
            </a:r>
            <a:r>
              <a:rPr lang="zh-CN" altLang="zh-CN" dirty="0"/>
              <a:t>握手协议协商建立起来的。</a:t>
            </a:r>
          </a:p>
        </p:txBody>
      </p:sp>
    </p:spTree>
    <p:extLst>
      <p:ext uri="{BB962C8B-B14F-4D97-AF65-F5344CB8AC3E}">
        <p14:creationId xmlns:p14="http://schemas.microsoft.com/office/powerpoint/2010/main" val="41079993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2021862"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881814" y="3972975"/>
            <a:ext cx="5109091" cy="830997"/>
          </a:xfrm>
          <a:prstGeom prst="rect">
            <a:avLst/>
          </a:prstGeom>
        </p:spPr>
        <p:txBody>
          <a:bodyPr wrap="none">
            <a:spAutoFit/>
          </a:bodyPr>
          <a:lstStyle/>
          <a:p>
            <a:r>
              <a:rPr lang="zh-CN" altLang="zh-CN" sz="4800" b="1" dirty="0"/>
              <a:t>应用层的安全协议</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2334496"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05</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796304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481695" y="1217873"/>
            <a:ext cx="9228610" cy="373127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4.5.1 S-HTTP</a:t>
            </a:r>
            <a:r>
              <a:rPr lang="zh-CN" altLang="zh-CN" b="1" dirty="0"/>
              <a:t>协议</a:t>
            </a:r>
          </a:p>
          <a:p>
            <a:pPr indent="457200" latinLnBrk="1"/>
            <a:r>
              <a:rPr lang="zh-CN" altLang="zh-CN" dirty="0"/>
              <a:t>解决</a:t>
            </a:r>
            <a:r>
              <a:rPr lang="en-US" altLang="zh-CN" dirty="0"/>
              <a:t>Web</a:t>
            </a:r>
            <a:r>
              <a:rPr lang="zh-CN" altLang="zh-CN" dirty="0"/>
              <a:t>通信安全问题的基本方法是通过</a:t>
            </a:r>
            <a:r>
              <a:rPr lang="en-US" altLang="zh-CN" dirty="0"/>
              <a:t>HTTP</a:t>
            </a:r>
            <a:r>
              <a:rPr lang="zh-CN" altLang="zh-CN" dirty="0"/>
              <a:t>安全协议来增强</a:t>
            </a:r>
            <a:r>
              <a:rPr lang="en-US" altLang="zh-CN" dirty="0"/>
              <a:t>Web</a:t>
            </a:r>
            <a:r>
              <a:rPr lang="zh-CN" altLang="zh-CN" dirty="0"/>
              <a:t>通信的安全性。目前，</a:t>
            </a:r>
            <a:r>
              <a:rPr lang="en-US" altLang="zh-CN" dirty="0"/>
              <a:t>HTTP</a:t>
            </a:r>
            <a:r>
              <a:rPr lang="zh-CN" altLang="zh-CN" dirty="0"/>
              <a:t>安全协议主要有两种：</a:t>
            </a:r>
            <a:r>
              <a:rPr lang="en-US" altLang="zh-CN" dirty="0"/>
              <a:t>HTTPS</a:t>
            </a:r>
            <a:r>
              <a:rPr lang="zh-CN" altLang="zh-CN" dirty="0"/>
              <a:t>和</a:t>
            </a:r>
            <a:r>
              <a:rPr lang="en-US" altLang="zh-CN" dirty="0"/>
              <a:t>S-HTTP</a:t>
            </a:r>
            <a:r>
              <a:rPr lang="zh-CN" altLang="zh-CN" dirty="0"/>
              <a:t>。</a:t>
            </a:r>
          </a:p>
          <a:p>
            <a:pPr indent="457200" latinLnBrk="1"/>
            <a:r>
              <a:rPr lang="en-US" altLang="zh-CN" b="1" dirty="0"/>
              <a:t>1. HTTP</a:t>
            </a:r>
            <a:r>
              <a:rPr lang="zh-CN" altLang="zh-CN" b="1" dirty="0"/>
              <a:t>协议</a:t>
            </a:r>
          </a:p>
          <a:p>
            <a:pPr indent="457200" latinLnBrk="1"/>
            <a:r>
              <a:rPr lang="en-US" altLang="zh-CN" dirty="0"/>
              <a:t>Web</a:t>
            </a:r>
            <a:r>
              <a:rPr lang="zh-CN" altLang="zh-CN" dirty="0"/>
              <a:t>系统是互联网中应用最为广泛的应用系统，它基于客户</a:t>
            </a:r>
            <a:r>
              <a:rPr lang="en-US" altLang="zh-CN" dirty="0"/>
              <a:t>/</a:t>
            </a:r>
            <a:r>
              <a:rPr lang="zh-CN" altLang="zh-CN" dirty="0"/>
              <a:t>服务器模式，整个系统由</a:t>
            </a:r>
            <a:r>
              <a:rPr lang="en-US" altLang="zh-CN" dirty="0"/>
              <a:t>Web</a:t>
            </a:r>
            <a:r>
              <a:rPr lang="zh-CN" altLang="zh-CN" dirty="0"/>
              <a:t>服务器、浏览器和通信协议三部分组成。其中，通信协议为超文本传输协议。（</a:t>
            </a:r>
            <a:r>
              <a:rPr lang="en-US" altLang="zh-CN" dirty="0"/>
              <a:t>HTTP</a:t>
            </a:r>
            <a:r>
              <a:rPr lang="zh-CN" altLang="zh-CN" dirty="0"/>
              <a:t>），它是为分布式超媒体信息系统设计的一种应用层协议，能够传送任意类型的数据对象，以满足</a:t>
            </a:r>
            <a:r>
              <a:rPr lang="en-US" altLang="zh-CN" dirty="0"/>
              <a:t>Web</a:t>
            </a:r>
            <a:r>
              <a:rPr lang="zh-CN" altLang="zh-CN" dirty="0"/>
              <a:t>服务器与客户之间多媒体通信的需要。</a:t>
            </a:r>
          </a:p>
        </p:txBody>
      </p:sp>
    </p:spTree>
    <p:extLst>
      <p:ext uri="{BB962C8B-B14F-4D97-AF65-F5344CB8AC3E}">
        <p14:creationId xmlns:p14="http://schemas.microsoft.com/office/powerpoint/2010/main" val="22700290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59750" y="913071"/>
            <a:ext cx="9228610" cy="465460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2. S-HTTP</a:t>
            </a:r>
            <a:r>
              <a:rPr lang="zh-CN" altLang="zh-CN" b="1" dirty="0"/>
              <a:t>协议</a:t>
            </a:r>
          </a:p>
          <a:p>
            <a:pPr indent="457200" latinLnBrk="1"/>
            <a:r>
              <a:rPr lang="en-US" altLang="zh-CN" dirty="0"/>
              <a:t>S-HTTP</a:t>
            </a:r>
            <a:r>
              <a:rPr lang="zh-CN" altLang="zh-CN" dirty="0"/>
              <a:t>协议的目标是提供一种面向消息的可伸缩安全协议，以便广泛地应用于商业事务处理。因此，它支持多种安全操作模式，密钥管理机制、信任模型，密码算法和封装格式。在使用</a:t>
            </a:r>
            <a:r>
              <a:rPr lang="en-US" altLang="zh-CN" dirty="0"/>
              <a:t>S-HTTP</a:t>
            </a:r>
            <a:r>
              <a:rPr lang="zh-CN" altLang="zh-CN" dirty="0"/>
              <a:t>协议通信之前，通信双方可以协商加密、认证和签名等算法以及密钥管理机制、信任模型、消息封装格式等相关参数。在通信过程中，双方可以使用</a:t>
            </a:r>
            <a:r>
              <a:rPr lang="en-US" altLang="zh-CN" dirty="0"/>
              <a:t>RSA</a:t>
            </a:r>
            <a:r>
              <a:rPr lang="zh-CN" altLang="zh-CN" dirty="0"/>
              <a:t>，</a:t>
            </a:r>
            <a:r>
              <a:rPr lang="en-US" altLang="zh-CN" dirty="0"/>
              <a:t>DSS</a:t>
            </a:r>
            <a:r>
              <a:rPr lang="zh-CN" altLang="zh-CN" dirty="0"/>
              <a:t>等密码算法进行数字签名和身份鉴别，以保证用户身份的真实性；使用</a:t>
            </a:r>
            <a:r>
              <a:rPr lang="en-US" altLang="zh-CN" dirty="0"/>
              <a:t>DES</a:t>
            </a:r>
            <a:r>
              <a:rPr lang="zh-CN" altLang="zh-CN" dirty="0"/>
              <a:t>，</a:t>
            </a:r>
            <a:r>
              <a:rPr lang="en-US" altLang="zh-CN" dirty="0"/>
              <a:t>3DES</a:t>
            </a:r>
            <a:r>
              <a:rPr lang="zh-CN" altLang="zh-CN" dirty="0"/>
              <a:t>、</a:t>
            </a:r>
            <a:r>
              <a:rPr lang="en-US" altLang="zh-CN" dirty="0"/>
              <a:t>RC2</a:t>
            </a:r>
            <a:r>
              <a:rPr lang="zh-CN" altLang="zh-CN" dirty="0"/>
              <a:t>，</a:t>
            </a:r>
            <a:r>
              <a:rPr lang="en-US" altLang="zh-CN" dirty="0"/>
              <a:t>RC4</a:t>
            </a:r>
            <a:r>
              <a:rPr lang="zh-CN" altLang="zh-CN" dirty="0"/>
              <a:t>等密码算法来加密数据，以保证数据的保密性；使用</a:t>
            </a:r>
            <a:r>
              <a:rPr lang="en-US" altLang="zh-CN" dirty="0"/>
              <a:t>MD2</a:t>
            </a:r>
            <a:r>
              <a:rPr lang="zh-CN" altLang="zh-CN" dirty="0"/>
              <a:t>，</a:t>
            </a:r>
            <a:r>
              <a:rPr lang="en-US" altLang="zh-CN" dirty="0"/>
              <a:t>MD5</a:t>
            </a:r>
            <a:r>
              <a:rPr lang="zh-CN" altLang="zh-CN" dirty="0"/>
              <a:t>、</a:t>
            </a:r>
            <a:r>
              <a:rPr lang="en-US" altLang="zh-CN" dirty="0"/>
              <a:t>SHA</a:t>
            </a:r>
            <a:r>
              <a:rPr lang="zh-CN" altLang="zh-CN" dirty="0"/>
              <a:t>等单向散列函数来验证数据和签名，以保证数据的完整性和签名的有效性，从而增强了</a:t>
            </a:r>
            <a:r>
              <a:rPr lang="en-US" altLang="zh-CN" dirty="0"/>
              <a:t>Web</a:t>
            </a:r>
            <a:r>
              <a:rPr lang="zh-CN" altLang="zh-CN" dirty="0"/>
              <a:t>应用系统中客户和服务器之间通信的安全性。</a:t>
            </a:r>
          </a:p>
        </p:txBody>
      </p:sp>
    </p:spTree>
    <p:extLst>
      <p:ext uri="{BB962C8B-B14F-4D97-AF65-F5344CB8AC3E}">
        <p14:creationId xmlns:p14="http://schemas.microsoft.com/office/powerpoint/2010/main" val="29574272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02275" y="1798442"/>
            <a:ext cx="922861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4.5.2 S/MIME</a:t>
            </a:r>
            <a:r>
              <a:rPr lang="zh-CN" altLang="zh-CN" b="1" dirty="0"/>
              <a:t>协议</a:t>
            </a:r>
          </a:p>
          <a:p>
            <a:pPr indent="457200" latinLnBrk="1"/>
            <a:r>
              <a:rPr lang="zh-CN" altLang="zh-CN" dirty="0"/>
              <a:t>在互联网中，主要使用两种电子邮件协议来传送电子邮件：</a:t>
            </a:r>
            <a:r>
              <a:rPr lang="en-US" altLang="zh-CN" dirty="0"/>
              <a:t>SMTP</a:t>
            </a:r>
            <a:r>
              <a:rPr lang="zh-CN" altLang="zh-CN" dirty="0"/>
              <a:t>和</a:t>
            </a:r>
            <a:r>
              <a:rPr lang="en-US" altLang="zh-CN" dirty="0"/>
              <a:t>MIME</a:t>
            </a:r>
            <a:r>
              <a:rPr lang="zh-CN" altLang="zh-CN" dirty="0"/>
              <a:t>。这两种协议都是为开放的互联网设计的，并没有考虑电子邮件的安全问题。为了保证基于电子邮件的信息交换安全，必须采用信息安全技术来增强电子邮件通信的安全性。比较成熟的电子邮件安全增强技术主要有</a:t>
            </a:r>
            <a:r>
              <a:rPr lang="en-US" altLang="zh-CN" dirty="0"/>
              <a:t>S/MIME</a:t>
            </a:r>
            <a:r>
              <a:rPr lang="zh-CN" altLang="zh-CN" dirty="0"/>
              <a:t>协议和</a:t>
            </a:r>
            <a:r>
              <a:rPr lang="en-US" altLang="zh-CN" dirty="0"/>
              <a:t>PGP</a:t>
            </a:r>
            <a:r>
              <a:rPr lang="zh-CN" altLang="zh-CN" dirty="0"/>
              <a:t>协议等。</a:t>
            </a:r>
          </a:p>
        </p:txBody>
      </p:sp>
    </p:spTree>
    <p:extLst>
      <p:ext uri="{BB962C8B-B14F-4D97-AF65-F5344CB8AC3E}">
        <p14:creationId xmlns:p14="http://schemas.microsoft.com/office/powerpoint/2010/main" val="37757592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73247" y="1158356"/>
            <a:ext cx="9228610" cy="419294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4.5.3 PGP</a:t>
            </a:r>
            <a:r>
              <a:rPr lang="zh-CN" altLang="zh-CN" b="1" dirty="0"/>
              <a:t>协议</a:t>
            </a:r>
          </a:p>
          <a:p>
            <a:pPr indent="457200" latinLnBrk="1"/>
            <a:r>
              <a:rPr lang="en-US" altLang="zh-CN" dirty="0"/>
              <a:t>PGP</a:t>
            </a:r>
            <a:r>
              <a:rPr lang="zh-CN" altLang="zh-CN" dirty="0"/>
              <a:t>最初是由</a:t>
            </a:r>
            <a:r>
              <a:rPr lang="en-US" altLang="zh-CN" dirty="0"/>
              <a:t>Phil Zimmermann</a:t>
            </a:r>
            <a:r>
              <a:rPr lang="zh-CN" altLang="zh-CN" dirty="0"/>
              <a:t>设计的，现在已成为一种广为流行的加密软件工具。</a:t>
            </a:r>
            <a:r>
              <a:rPr lang="en-US" altLang="zh-CN" dirty="0"/>
              <a:t>RFC 1991</a:t>
            </a:r>
            <a:r>
              <a:rPr lang="zh-CN" altLang="zh-CN" dirty="0"/>
              <a:t>和</a:t>
            </a:r>
            <a:r>
              <a:rPr lang="en-US" altLang="zh-CN" dirty="0"/>
              <a:t> RFC 2440</a:t>
            </a:r>
            <a:r>
              <a:rPr lang="zh-CN" altLang="zh-CN" dirty="0"/>
              <a:t>文档描述了</a:t>
            </a:r>
            <a:r>
              <a:rPr lang="en-US" altLang="zh-CN" dirty="0"/>
              <a:t>PGP</a:t>
            </a:r>
            <a:r>
              <a:rPr lang="zh-CN" altLang="zh-CN" dirty="0"/>
              <a:t>文件格式，从互联网上可以免费下载</a:t>
            </a:r>
            <a:r>
              <a:rPr lang="en-US" altLang="zh-CN" dirty="0"/>
              <a:t>PGP</a:t>
            </a:r>
            <a:r>
              <a:rPr lang="zh-CN" altLang="zh-CN" dirty="0"/>
              <a:t>加密软件工具包。</a:t>
            </a:r>
          </a:p>
          <a:p>
            <a:pPr indent="457200" latinLnBrk="1"/>
            <a:r>
              <a:rPr lang="en-US" altLang="zh-CN" b="1" dirty="0"/>
              <a:t>1. PGP</a:t>
            </a:r>
            <a:r>
              <a:rPr lang="zh-CN" altLang="zh-CN" b="1" dirty="0"/>
              <a:t>简介</a:t>
            </a:r>
          </a:p>
          <a:p>
            <a:pPr indent="457200"/>
            <a:r>
              <a:rPr lang="en-US" altLang="zh-CN" dirty="0"/>
              <a:t>PGP</a:t>
            </a:r>
            <a:r>
              <a:rPr lang="zh-CN" altLang="zh-CN" dirty="0"/>
              <a:t>是一种对电子邮件进行加密和签名保护的安全协议和软件工具。它将基于公钥密码体制的</a:t>
            </a:r>
            <a:r>
              <a:rPr lang="en-US" altLang="zh-CN" dirty="0"/>
              <a:t>RSA</a:t>
            </a:r>
            <a:r>
              <a:rPr lang="zh-CN" altLang="zh-CN" dirty="0"/>
              <a:t>算法和基于单密钥体制的</a:t>
            </a:r>
            <a:r>
              <a:rPr lang="en-US" altLang="zh-CN" dirty="0"/>
              <a:t>IDEA</a:t>
            </a:r>
            <a:r>
              <a:rPr lang="zh-CN" altLang="zh-CN" dirty="0"/>
              <a:t>算法巧妙地结合起来，同时兼顾了公钥密码体系的便利性和传统密码体系的高速度，从而形成一种高效的混合密码系统。</a:t>
            </a:r>
          </a:p>
        </p:txBody>
      </p:sp>
    </p:spTree>
    <p:extLst>
      <p:ext uri="{BB962C8B-B14F-4D97-AF65-F5344CB8AC3E}">
        <p14:creationId xmlns:p14="http://schemas.microsoft.com/office/powerpoint/2010/main" val="8227119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552622"/>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323254" y="549275"/>
            <a:ext cx="9686244"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一、单选题：</a:t>
            </a:r>
          </a:p>
          <a:p>
            <a:pPr indent="457200" latinLnBrk="1"/>
            <a:r>
              <a:rPr lang="en-US" altLang="zh-CN" dirty="0"/>
              <a:t>1. </a:t>
            </a:r>
            <a:r>
              <a:rPr lang="zh-CN" altLang="zh-CN" dirty="0"/>
              <a:t>不属于</a:t>
            </a:r>
            <a:r>
              <a:rPr lang="en-US" altLang="zh-CN" dirty="0"/>
              <a:t>OSI</a:t>
            </a:r>
            <a:r>
              <a:rPr lang="zh-CN" altLang="zh-CN" dirty="0"/>
              <a:t>安全体系中的安全服务的是（）。</a:t>
            </a:r>
          </a:p>
          <a:p>
            <a:pPr indent="457200" latinLnBrk="1"/>
            <a:r>
              <a:rPr lang="en-US" altLang="zh-CN" dirty="0"/>
              <a:t>A</a:t>
            </a:r>
            <a:r>
              <a:rPr lang="zh-CN" altLang="zh-CN" dirty="0"/>
              <a:t>．鉴别服务</a:t>
            </a:r>
            <a:r>
              <a:rPr lang="en-US" altLang="zh-CN" dirty="0"/>
              <a:t>               B.</a:t>
            </a:r>
            <a:r>
              <a:rPr lang="zh-CN" altLang="zh-CN" dirty="0"/>
              <a:t>身份鉴别 </a:t>
            </a:r>
            <a:r>
              <a:rPr lang="en-US" altLang="zh-CN" dirty="0"/>
              <a:t>          C.</a:t>
            </a:r>
            <a:r>
              <a:rPr lang="zh-CN" altLang="zh-CN" dirty="0"/>
              <a:t>数据机密性 </a:t>
            </a:r>
            <a:r>
              <a:rPr lang="en-US" altLang="zh-CN" dirty="0"/>
              <a:t>             D.</a:t>
            </a:r>
            <a:r>
              <a:rPr lang="zh-CN" altLang="zh-CN" dirty="0"/>
              <a:t>抗抵赖</a:t>
            </a:r>
          </a:p>
          <a:p>
            <a:pPr indent="457200" latinLnBrk="1"/>
            <a:r>
              <a:rPr lang="en-US" altLang="zh-CN" dirty="0"/>
              <a:t>2. </a:t>
            </a:r>
            <a:r>
              <a:rPr lang="zh-CN" altLang="zh-CN" dirty="0"/>
              <a:t>不属于数据链路层的隧道协议的是（）。</a:t>
            </a:r>
          </a:p>
          <a:p>
            <a:pPr indent="457200" latinLnBrk="1"/>
            <a:r>
              <a:rPr lang="en-US" altLang="zh-CN" dirty="0"/>
              <a:t>A</a:t>
            </a:r>
            <a:r>
              <a:rPr lang="zh-CN" altLang="zh-CN" dirty="0"/>
              <a:t>．</a:t>
            </a:r>
            <a:r>
              <a:rPr lang="en-US" altLang="zh-CN" dirty="0"/>
              <a:t>PAP</a:t>
            </a:r>
            <a:r>
              <a:rPr lang="zh-CN" altLang="zh-CN" dirty="0"/>
              <a:t>协议</a:t>
            </a:r>
            <a:r>
              <a:rPr lang="en-US" altLang="zh-CN" dirty="0"/>
              <a:t>                B.L2F</a:t>
            </a:r>
            <a:r>
              <a:rPr lang="zh-CN" altLang="zh-CN" dirty="0"/>
              <a:t>协议</a:t>
            </a:r>
            <a:r>
              <a:rPr lang="en-US" altLang="zh-CN" dirty="0"/>
              <a:t>            C.L2TP</a:t>
            </a:r>
            <a:r>
              <a:rPr lang="zh-CN" altLang="zh-CN" dirty="0"/>
              <a:t>协议</a:t>
            </a:r>
            <a:r>
              <a:rPr lang="en-US" altLang="zh-CN" dirty="0"/>
              <a:t>                D.PPTP</a:t>
            </a:r>
            <a:r>
              <a:rPr lang="zh-CN" altLang="zh-CN" dirty="0"/>
              <a:t>协议</a:t>
            </a:r>
          </a:p>
          <a:p>
            <a:pPr indent="457200" latinLnBrk="1"/>
            <a:r>
              <a:rPr lang="zh-CN" altLang="zh-CN" dirty="0"/>
              <a:t>二、多选题：</a:t>
            </a:r>
          </a:p>
          <a:p>
            <a:pPr lvl="0" indent="457200" latinLnBrk="1"/>
            <a:r>
              <a:rPr lang="en-US" altLang="zh-CN" dirty="0"/>
              <a:t>1. </a:t>
            </a:r>
            <a:r>
              <a:rPr lang="zh-CN" altLang="zh-CN" dirty="0"/>
              <a:t>网络层主要的安全协议包括了（）。</a:t>
            </a:r>
          </a:p>
          <a:p>
            <a:pPr indent="457200" latinLnBrk="1"/>
            <a:r>
              <a:rPr lang="en-US" altLang="zh-CN" dirty="0"/>
              <a:t>A</a:t>
            </a:r>
            <a:r>
              <a:rPr lang="zh-CN" altLang="zh-CN" dirty="0"/>
              <a:t>．</a:t>
            </a:r>
            <a:r>
              <a:rPr lang="en-US" altLang="zh-CN" dirty="0"/>
              <a:t>ESP</a:t>
            </a:r>
            <a:r>
              <a:rPr lang="zh-CN" altLang="zh-CN" dirty="0"/>
              <a:t>协议</a:t>
            </a:r>
            <a:r>
              <a:rPr lang="en-US" altLang="zh-CN" dirty="0"/>
              <a:t>           B.AH</a:t>
            </a:r>
            <a:r>
              <a:rPr lang="zh-CN" altLang="zh-CN" dirty="0"/>
              <a:t>协议</a:t>
            </a:r>
            <a:r>
              <a:rPr lang="en-US" altLang="zh-CN" dirty="0"/>
              <a:t>            C.DHCP</a:t>
            </a:r>
            <a:r>
              <a:rPr lang="zh-CN" altLang="zh-CN" dirty="0"/>
              <a:t>协议</a:t>
            </a:r>
            <a:r>
              <a:rPr lang="en-US" altLang="zh-CN" dirty="0"/>
              <a:t>           D.IP</a:t>
            </a:r>
            <a:r>
              <a:rPr lang="zh-CN" altLang="zh-CN" dirty="0"/>
              <a:t>协议</a:t>
            </a:r>
          </a:p>
          <a:p>
            <a:pPr lvl="0" indent="457200" latinLnBrk="1"/>
            <a:r>
              <a:rPr lang="en-US" altLang="zh-CN" dirty="0"/>
              <a:t>2. SSL</a:t>
            </a:r>
            <a:r>
              <a:rPr lang="zh-CN" altLang="zh-CN" dirty="0"/>
              <a:t>协议提供了三种安全特性，包括（）。</a:t>
            </a:r>
          </a:p>
          <a:p>
            <a:pPr lvl="0" indent="457200" latinLnBrk="1"/>
            <a:r>
              <a:rPr lang="en-US" altLang="zh-CN" dirty="0"/>
              <a:t>A</a:t>
            </a:r>
            <a:r>
              <a:rPr lang="zh-CN" altLang="zh-CN" dirty="0"/>
              <a:t>．数据保密性 </a:t>
            </a:r>
            <a:r>
              <a:rPr lang="en-US" altLang="zh-CN" dirty="0"/>
              <a:t>       B.</a:t>
            </a:r>
            <a:r>
              <a:rPr lang="zh-CN" altLang="zh-CN" dirty="0"/>
              <a:t>数据完整性</a:t>
            </a:r>
            <a:r>
              <a:rPr lang="en-US" altLang="zh-CN" dirty="0"/>
              <a:t>           C.</a:t>
            </a:r>
            <a:r>
              <a:rPr lang="zh-CN" altLang="zh-CN" dirty="0"/>
              <a:t>身份合法性 </a:t>
            </a:r>
            <a:r>
              <a:rPr lang="en-US" altLang="zh-CN" dirty="0"/>
              <a:t>        D.</a:t>
            </a:r>
            <a:r>
              <a:rPr lang="zh-CN" altLang="zh-CN" dirty="0"/>
              <a:t>密钥合法性</a:t>
            </a:r>
          </a:p>
          <a:p>
            <a:pPr lvl="0" indent="457200" latinLnBrk="1"/>
            <a:r>
              <a:rPr lang="en-US" altLang="zh-CN" dirty="0"/>
              <a:t>3. </a:t>
            </a:r>
            <a:r>
              <a:rPr lang="zh-CN" altLang="zh-CN" dirty="0"/>
              <a:t>应用层主要的安全协议包括（）。</a:t>
            </a:r>
          </a:p>
          <a:p>
            <a:pPr indent="457200" latinLnBrk="1"/>
            <a:r>
              <a:rPr lang="en-US" altLang="zh-CN" dirty="0"/>
              <a:t>A.HTTP</a:t>
            </a:r>
            <a:r>
              <a:rPr lang="zh-CN" altLang="zh-CN" dirty="0"/>
              <a:t>协议</a:t>
            </a:r>
            <a:r>
              <a:rPr lang="en-US" altLang="zh-CN" dirty="0"/>
              <a:t>            B.S-HTTP</a:t>
            </a:r>
            <a:r>
              <a:rPr lang="zh-CN" altLang="zh-CN" dirty="0"/>
              <a:t>协议</a:t>
            </a:r>
            <a:r>
              <a:rPr lang="en-US" altLang="zh-CN" dirty="0"/>
              <a:t>         C.S/MIME</a:t>
            </a:r>
            <a:r>
              <a:rPr lang="zh-CN" altLang="zh-CN" dirty="0"/>
              <a:t>协议 </a:t>
            </a:r>
            <a:r>
              <a:rPr lang="en-US" altLang="zh-CN" dirty="0"/>
              <a:t>       D.PGP</a:t>
            </a:r>
            <a:r>
              <a:rPr lang="zh-CN" altLang="zh-CN" dirty="0"/>
              <a:t>协议</a:t>
            </a:r>
          </a:p>
        </p:txBody>
      </p:sp>
    </p:spTree>
    <p:extLst>
      <p:ext uri="{BB962C8B-B14F-4D97-AF65-F5344CB8AC3E}">
        <p14:creationId xmlns:p14="http://schemas.microsoft.com/office/powerpoint/2010/main" val="14363569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5388114" y="610678"/>
            <a:ext cx="1415772" cy="461665"/>
          </a:xfrm>
          <a:prstGeom prst="rect">
            <a:avLst/>
          </a:prstGeom>
          <a:noFill/>
        </p:spPr>
        <p:txBody>
          <a:bodyPr wrap="none" rtlCol="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zh-CN" dirty="0"/>
              <a:t>课后作业</a:t>
            </a:r>
          </a:p>
        </p:txBody>
      </p:sp>
      <p:sp>
        <p:nvSpPr>
          <p:cNvPr id="12" name="文本框 23">
            <a:extLst>
              <a:ext uri="{FF2B5EF4-FFF2-40B4-BE49-F238E27FC236}">
                <a16:creationId xmlns:a16="http://schemas.microsoft.com/office/drawing/2014/main" id="{24C80903-3EF0-4951-B2D6-5BC5D53945C6}"/>
              </a:ext>
            </a:extLst>
          </p:cNvPr>
          <p:cNvSpPr txBox="1"/>
          <p:nvPr/>
        </p:nvSpPr>
        <p:spPr>
          <a:xfrm>
            <a:off x="1766201" y="640031"/>
            <a:ext cx="9248133" cy="5577937"/>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三、简答题：</a:t>
            </a:r>
          </a:p>
          <a:p>
            <a:pPr lvl="0" indent="457200" latinLnBrk="1"/>
            <a:r>
              <a:rPr lang="en-US" altLang="zh-CN" dirty="0"/>
              <a:t>1.</a:t>
            </a:r>
            <a:r>
              <a:rPr lang="zh-CN" altLang="zh-CN" dirty="0"/>
              <a:t>简述</a:t>
            </a:r>
            <a:r>
              <a:rPr lang="en-US" altLang="zh-CN" dirty="0"/>
              <a:t>OSI</a:t>
            </a:r>
            <a:r>
              <a:rPr lang="zh-CN" altLang="zh-CN" dirty="0"/>
              <a:t>安全体系中的</a:t>
            </a:r>
            <a:r>
              <a:rPr lang="en-US" altLang="zh-CN" dirty="0"/>
              <a:t>8</a:t>
            </a:r>
            <a:r>
              <a:rPr lang="zh-CN" altLang="zh-CN" dirty="0"/>
              <a:t>八种特定安全机制。</a:t>
            </a:r>
          </a:p>
          <a:p>
            <a:pPr lvl="0" indent="457200" latinLnBrk="1"/>
            <a:r>
              <a:rPr lang="en-US" altLang="zh-CN" dirty="0"/>
              <a:t>2.</a:t>
            </a:r>
            <a:r>
              <a:rPr lang="zh-CN" altLang="zh-CN" dirty="0"/>
              <a:t>简述</a:t>
            </a:r>
            <a:r>
              <a:rPr lang="en-US" altLang="zh-CN" dirty="0"/>
              <a:t>PAP</a:t>
            </a:r>
            <a:r>
              <a:rPr lang="zh-CN" altLang="zh-CN" dirty="0"/>
              <a:t>协议的认证过程。</a:t>
            </a:r>
          </a:p>
          <a:p>
            <a:pPr indent="457200" latinLnBrk="1"/>
            <a:r>
              <a:rPr lang="en-US" altLang="zh-CN" dirty="0"/>
              <a:t>3.</a:t>
            </a:r>
            <a:r>
              <a:rPr lang="zh-CN" altLang="zh-CN" dirty="0"/>
              <a:t>简述</a:t>
            </a:r>
            <a:r>
              <a:rPr lang="en-US" altLang="zh-CN" dirty="0" err="1"/>
              <a:t>IPSec</a:t>
            </a:r>
            <a:r>
              <a:rPr lang="zh-CN" altLang="zh-CN" dirty="0"/>
              <a:t>的主要安全协议。</a:t>
            </a:r>
          </a:p>
          <a:p>
            <a:pPr indent="457200" latinLnBrk="1"/>
            <a:r>
              <a:rPr lang="en-US" altLang="zh-CN" dirty="0"/>
              <a:t>4.</a:t>
            </a:r>
            <a:r>
              <a:rPr lang="zh-CN" altLang="zh-CN" dirty="0"/>
              <a:t>简述</a:t>
            </a:r>
            <a:r>
              <a:rPr lang="en-US" altLang="zh-CN" dirty="0"/>
              <a:t>SSL</a:t>
            </a:r>
            <a:r>
              <a:rPr lang="zh-CN" altLang="zh-CN" dirty="0"/>
              <a:t>握手过程。</a:t>
            </a:r>
          </a:p>
          <a:p>
            <a:pPr indent="457200" latinLnBrk="1"/>
            <a:r>
              <a:rPr lang="en-US" altLang="zh-CN" dirty="0"/>
              <a:t>5.</a:t>
            </a:r>
            <a:r>
              <a:rPr lang="zh-CN" altLang="zh-CN" dirty="0"/>
              <a:t>简述</a:t>
            </a:r>
            <a:r>
              <a:rPr lang="en-US" altLang="zh-CN" dirty="0"/>
              <a:t>S/MIME</a:t>
            </a:r>
            <a:r>
              <a:rPr lang="zh-CN" altLang="zh-CN" dirty="0"/>
              <a:t>密码算法</a:t>
            </a:r>
          </a:p>
          <a:p>
            <a:pPr indent="457200" latinLnBrk="1"/>
            <a:r>
              <a:rPr lang="zh-CN" altLang="zh-CN" dirty="0"/>
              <a:t>参考答案：</a:t>
            </a:r>
          </a:p>
          <a:p>
            <a:pPr indent="457200" latinLnBrk="1"/>
            <a:r>
              <a:rPr lang="zh-CN" altLang="zh-CN" dirty="0"/>
              <a:t>一、单选题</a:t>
            </a:r>
            <a:r>
              <a:rPr lang="en-US" altLang="zh-CN" dirty="0"/>
              <a:t>    1. B   2. A</a:t>
            </a:r>
            <a:endParaRPr lang="zh-CN" altLang="zh-CN" dirty="0"/>
          </a:p>
          <a:p>
            <a:pPr indent="457200" latinLnBrk="1"/>
            <a:r>
              <a:rPr lang="zh-CN" altLang="zh-CN" dirty="0"/>
              <a:t>二、多选题 </a:t>
            </a:r>
            <a:r>
              <a:rPr lang="en-US" altLang="zh-CN" dirty="0"/>
              <a:t>   1. AB   2. ABC   3. BCD</a:t>
            </a:r>
            <a:endParaRPr lang="zh-CN" altLang="zh-CN" dirty="0"/>
          </a:p>
          <a:p>
            <a:pPr indent="457200" latinLnBrk="1"/>
            <a:r>
              <a:rPr lang="zh-CN" altLang="zh-CN" dirty="0"/>
              <a:t>三、简答题 </a:t>
            </a:r>
            <a:r>
              <a:rPr lang="en-US" altLang="zh-CN" dirty="0"/>
              <a:t>   1. </a:t>
            </a:r>
            <a:r>
              <a:rPr lang="zh-CN" altLang="zh-CN" dirty="0"/>
              <a:t>参考</a:t>
            </a:r>
            <a:r>
              <a:rPr lang="en-US" altLang="zh-CN" dirty="0"/>
              <a:t>4.1.4</a:t>
            </a:r>
            <a:r>
              <a:rPr lang="zh-CN" altLang="zh-CN" dirty="0"/>
              <a:t>的内容 </a:t>
            </a:r>
            <a:r>
              <a:rPr lang="en-US" altLang="zh-CN" dirty="0"/>
              <a:t>   2. </a:t>
            </a:r>
            <a:r>
              <a:rPr lang="zh-CN" altLang="zh-CN" dirty="0"/>
              <a:t>参考</a:t>
            </a:r>
            <a:r>
              <a:rPr lang="en-US" altLang="zh-CN" dirty="0"/>
              <a:t>4.2.1</a:t>
            </a:r>
            <a:r>
              <a:rPr lang="zh-CN" altLang="zh-CN" dirty="0"/>
              <a:t>的内容 </a:t>
            </a:r>
            <a:r>
              <a:rPr lang="en-US" altLang="zh-CN" dirty="0"/>
              <a:t>  </a:t>
            </a:r>
            <a:endParaRPr lang="zh-CN" altLang="zh-CN" dirty="0"/>
          </a:p>
          <a:p>
            <a:pPr indent="457200" latinLnBrk="1"/>
            <a:r>
              <a:rPr lang="en-US" altLang="zh-CN" dirty="0"/>
              <a:t>                     3. </a:t>
            </a:r>
            <a:r>
              <a:rPr lang="zh-CN" altLang="zh-CN" dirty="0"/>
              <a:t>参考</a:t>
            </a:r>
            <a:r>
              <a:rPr lang="en-US" altLang="zh-CN" dirty="0"/>
              <a:t>4.3</a:t>
            </a:r>
            <a:r>
              <a:rPr lang="zh-CN" altLang="zh-CN" dirty="0"/>
              <a:t>的内容  </a:t>
            </a:r>
            <a:r>
              <a:rPr lang="en-US" altLang="zh-CN" dirty="0"/>
              <a:t>     4. </a:t>
            </a:r>
            <a:r>
              <a:rPr lang="zh-CN" altLang="zh-CN" dirty="0"/>
              <a:t>参考</a:t>
            </a:r>
            <a:r>
              <a:rPr lang="en-US" altLang="zh-CN" dirty="0"/>
              <a:t>4.4.2</a:t>
            </a:r>
            <a:r>
              <a:rPr lang="zh-CN" altLang="zh-CN" dirty="0"/>
              <a:t>的内容 </a:t>
            </a:r>
            <a:r>
              <a:rPr lang="en-US" altLang="zh-CN" dirty="0"/>
              <a:t>  </a:t>
            </a:r>
            <a:endParaRPr lang="zh-CN" altLang="zh-CN" dirty="0"/>
          </a:p>
          <a:p>
            <a:pPr indent="457200" latinLnBrk="1"/>
            <a:r>
              <a:rPr lang="en-US" altLang="zh-CN" dirty="0"/>
              <a:t>                     5. </a:t>
            </a:r>
            <a:r>
              <a:rPr lang="zh-CN" altLang="zh-CN" dirty="0"/>
              <a:t>参考</a:t>
            </a:r>
            <a:r>
              <a:rPr lang="en-US" altLang="zh-CN" dirty="0"/>
              <a:t>4.5.2-2</a:t>
            </a:r>
            <a:r>
              <a:rPr lang="zh-CN" altLang="zh-CN" dirty="0"/>
              <a:t>的内容</a:t>
            </a:r>
          </a:p>
        </p:txBody>
      </p:sp>
    </p:spTree>
    <p:extLst>
      <p:ext uri="{BB962C8B-B14F-4D97-AF65-F5344CB8AC3E}">
        <p14:creationId xmlns:p14="http://schemas.microsoft.com/office/powerpoint/2010/main" val="15739143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p:nvSpPr>
        <p:spPr>
          <a:xfrm>
            <a:off x="0" y="2964788"/>
            <a:ext cx="12192000" cy="3893212"/>
          </a:xfrm>
          <a:prstGeom prst="rect">
            <a:avLst/>
          </a:prstGeom>
          <a:gradFill>
            <a:gsLst>
              <a:gs pos="2000">
                <a:schemeClr val="accent1">
                  <a:lumMod val="5000"/>
                  <a:lumOff val="95000"/>
                  <a:alpha val="0"/>
                </a:schemeClr>
              </a:gs>
              <a:gs pos="35000">
                <a:srgbClr val="CDB8AD">
                  <a:alpha val="20000"/>
                </a:srgbClr>
              </a:gs>
              <a:gs pos="94000">
                <a:schemeClr val="tx1">
                  <a:lumMod val="95000"/>
                  <a:lumOff val="5000"/>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354628" y="942361"/>
            <a:ext cx="2825756" cy="4400550"/>
            <a:chOff x="7721289" y="1228725"/>
            <a:chExt cx="2825756" cy="4400550"/>
          </a:xfrm>
          <a:solidFill>
            <a:srgbClr val="EDA221"/>
          </a:solidFill>
        </p:grpSpPr>
        <p:sp>
          <p:nvSpPr>
            <p:cNvPr id="4" name="任意多边形: 形状 3"/>
            <p:cNvSpPr/>
            <p:nvPr/>
          </p:nvSpPr>
          <p:spPr>
            <a:xfrm>
              <a:off x="7721289" y="1228725"/>
              <a:ext cx="2825756" cy="4400550"/>
            </a:xfrm>
            <a:custGeom>
              <a:avLst/>
              <a:gdLst>
                <a:gd name="connsiteX0" fmla="*/ 2576979 w 2825756"/>
                <a:gd name="connsiteY0" fmla="*/ 362685 h 4400550"/>
                <a:gd name="connsiteX1" fmla="*/ 2576979 w 2825756"/>
                <a:gd name="connsiteY1" fmla="*/ 3992147 h 4400550"/>
                <a:gd name="connsiteX2" fmla="*/ 2199786 w 2825756"/>
                <a:gd name="connsiteY2" fmla="*/ 3992147 h 4400550"/>
                <a:gd name="connsiteX3" fmla="*/ 2199786 w 2825756"/>
                <a:gd name="connsiteY3" fmla="*/ 3646597 h 4400550"/>
                <a:gd name="connsiteX4" fmla="*/ 2445696 w 2825756"/>
                <a:gd name="connsiteY4" fmla="*/ 3646597 h 4400550"/>
                <a:gd name="connsiteX5" fmla="*/ 2445696 w 2825756"/>
                <a:gd name="connsiteY5" fmla="*/ 3939804 h 4400550"/>
                <a:gd name="connsiteX6" fmla="*/ 2491415 w 2825756"/>
                <a:gd name="connsiteY6" fmla="*/ 3939804 h 4400550"/>
                <a:gd name="connsiteX7" fmla="*/ 2491415 w 2825756"/>
                <a:gd name="connsiteY7" fmla="*/ 3612471 h 4400550"/>
                <a:gd name="connsiteX8" fmla="*/ 2479822 w 2825756"/>
                <a:gd name="connsiteY8" fmla="*/ 3612471 h 4400550"/>
                <a:gd name="connsiteX9" fmla="*/ 2479822 w 2825756"/>
                <a:gd name="connsiteY9" fmla="*/ 3600878 h 4400550"/>
                <a:gd name="connsiteX10" fmla="*/ 2152489 w 2825756"/>
                <a:gd name="connsiteY10" fmla="*/ 3600878 h 4400550"/>
                <a:gd name="connsiteX11" fmla="*/ 2152489 w 2825756"/>
                <a:gd name="connsiteY11" fmla="*/ 3646597 h 4400550"/>
                <a:gd name="connsiteX12" fmla="*/ 2154066 w 2825756"/>
                <a:gd name="connsiteY12" fmla="*/ 3646597 h 4400550"/>
                <a:gd name="connsiteX13" fmla="*/ 2154066 w 2825756"/>
                <a:gd name="connsiteY13" fmla="*/ 4037865 h 4400550"/>
                <a:gd name="connsiteX14" fmla="*/ 2199786 w 2825756"/>
                <a:gd name="connsiteY14" fmla="*/ 4037865 h 4400550"/>
                <a:gd name="connsiteX15" fmla="*/ 2199786 w 2825756"/>
                <a:gd name="connsiteY15" fmla="*/ 4037867 h 4400550"/>
                <a:gd name="connsiteX16" fmla="*/ 2613910 w 2825756"/>
                <a:gd name="connsiteY16" fmla="*/ 4037867 h 4400550"/>
                <a:gd name="connsiteX17" fmla="*/ 2613910 w 2825756"/>
                <a:gd name="connsiteY17" fmla="*/ 4037865 h 4400550"/>
                <a:gd name="connsiteX18" fmla="*/ 2622698 w 2825756"/>
                <a:gd name="connsiteY18" fmla="*/ 4037865 h 4400550"/>
                <a:gd name="connsiteX19" fmla="*/ 2622698 w 2825756"/>
                <a:gd name="connsiteY19" fmla="*/ 362685 h 4400550"/>
                <a:gd name="connsiteX20" fmla="*/ 238471 w 2825756"/>
                <a:gd name="connsiteY20" fmla="*/ 362684 h 4400550"/>
                <a:gd name="connsiteX21" fmla="*/ 238471 w 2825756"/>
                <a:gd name="connsiteY21" fmla="*/ 362686 h 4400550"/>
                <a:gd name="connsiteX22" fmla="*/ 229683 w 2825756"/>
                <a:gd name="connsiteY22" fmla="*/ 362686 h 4400550"/>
                <a:gd name="connsiteX23" fmla="*/ 229683 w 2825756"/>
                <a:gd name="connsiteY23" fmla="*/ 4037866 h 4400550"/>
                <a:gd name="connsiteX24" fmla="*/ 275402 w 2825756"/>
                <a:gd name="connsiteY24" fmla="*/ 4037866 h 4400550"/>
                <a:gd name="connsiteX25" fmla="*/ 275402 w 2825756"/>
                <a:gd name="connsiteY25" fmla="*/ 408404 h 4400550"/>
                <a:gd name="connsiteX26" fmla="*/ 652595 w 2825756"/>
                <a:gd name="connsiteY26" fmla="*/ 408404 h 4400550"/>
                <a:gd name="connsiteX27" fmla="*/ 652595 w 2825756"/>
                <a:gd name="connsiteY27" fmla="*/ 753954 h 4400550"/>
                <a:gd name="connsiteX28" fmla="*/ 406685 w 2825756"/>
                <a:gd name="connsiteY28" fmla="*/ 753954 h 4400550"/>
                <a:gd name="connsiteX29" fmla="*/ 406685 w 2825756"/>
                <a:gd name="connsiteY29" fmla="*/ 460747 h 4400550"/>
                <a:gd name="connsiteX30" fmla="*/ 360966 w 2825756"/>
                <a:gd name="connsiteY30" fmla="*/ 460747 h 4400550"/>
                <a:gd name="connsiteX31" fmla="*/ 360966 w 2825756"/>
                <a:gd name="connsiteY31" fmla="*/ 788080 h 4400550"/>
                <a:gd name="connsiteX32" fmla="*/ 372559 w 2825756"/>
                <a:gd name="connsiteY32" fmla="*/ 788080 h 4400550"/>
                <a:gd name="connsiteX33" fmla="*/ 372559 w 2825756"/>
                <a:gd name="connsiteY33" fmla="*/ 799673 h 4400550"/>
                <a:gd name="connsiteX34" fmla="*/ 699892 w 2825756"/>
                <a:gd name="connsiteY34" fmla="*/ 799673 h 4400550"/>
                <a:gd name="connsiteX35" fmla="*/ 699892 w 2825756"/>
                <a:gd name="connsiteY35" fmla="*/ 753954 h 4400550"/>
                <a:gd name="connsiteX36" fmla="*/ 698315 w 2825756"/>
                <a:gd name="connsiteY36" fmla="*/ 753954 h 4400550"/>
                <a:gd name="connsiteX37" fmla="*/ 698315 w 2825756"/>
                <a:gd name="connsiteY37" fmla="*/ 362686 h 4400550"/>
                <a:gd name="connsiteX38" fmla="*/ 652595 w 2825756"/>
                <a:gd name="connsiteY38" fmla="*/ 362686 h 4400550"/>
                <a:gd name="connsiteX39" fmla="*/ 652595 w 2825756"/>
                <a:gd name="connsiteY39" fmla="*/ 362684 h 4400550"/>
                <a:gd name="connsiteX40" fmla="*/ 0 w 2825756"/>
                <a:gd name="connsiteY40" fmla="*/ 0 h 4400550"/>
                <a:gd name="connsiteX41" fmla="*/ 2825756 w 2825756"/>
                <a:gd name="connsiteY41" fmla="*/ 0 h 4400550"/>
                <a:gd name="connsiteX42" fmla="*/ 2825756 w 2825756"/>
                <a:gd name="connsiteY42" fmla="*/ 4400550 h 4400550"/>
                <a:gd name="connsiteX43" fmla="*/ 0 w 2825756"/>
                <a:gd name="connsiteY43" fmla="*/ 4400550 h 440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825756" h="4400550">
                  <a:moveTo>
                    <a:pt x="2576979" y="362685"/>
                  </a:moveTo>
                  <a:lnTo>
                    <a:pt x="2576979" y="3992147"/>
                  </a:lnTo>
                  <a:lnTo>
                    <a:pt x="2199786" y="3992147"/>
                  </a:lnTo>
                  <a:lnTo>
                    <a:pt x="2199786" y="3646597"/>
                  </a:lnTo>
                  <a:lnTo>
                    <a:pt x="2445696" y="3646597"/>
                  </a:lnTo>
                  <a:lnTo>
                    <a:pt x="2445696" y="3939804"/>
                  </a:lnTo>
                  <a:lnTo>
                    <a:pt x="2491415" y="3939804"/>
                  </a:lnTo>
                  <a:lnTo>
                    <a:pt x="2491415" y="3612471"/>
                  </a:lnTo>
                  <a:lnTo>
                    <a:pt x="2479822" y="3612471"/>
                  </a:lnTo>
                  <a:lnTo>
                    <a:pt x="2479822" y="3600878"/>
                  </a:lnTo>
                  <a:lnTo>
                    <a:pt x="2152489" y="3600878"/>
                  </a:lnTo>
                  <a:lnTo>
                    <a:pt x="2152489" y="3646597"/>
                  </a:lnTo>
                  <a:lnTo>
                    <a:pt x="2154066" y="3646597"/>
                  </a:lnTo>
                  <a:lnTo>
                    <a:pt x="2154066" y="4037865"/>
                  </a:lnTo>
                  <a:lnTo>
                    <a:pt x="2199786" y="4037865"/>
                  </a:lnTo>
                  <a:lnTo>
                    <a:pt x="2199786" y="4037867"/>
                  </a:lnTo>
                  <a:lnTo>
                    <a:pt x="2613910" y="4037867"/>
                  </a:lnTo>
                  <a:lnTo>
                    <a:pt x="2613910" y="4037865"/>
                  </a:lnTo>
                  <a:lnTo>
                    <a:pt x="2622698" y="4037865"/>
                  </a:lnTo>
                  <a:lnTo>
                    <a:pt x="2622698" y="362685"/>
                  </a:lnTo>
                  <a:close/>
                  <a:moveTo>
                    <a:pt x="238471" y="362684"/>
                  </a:moveTo>
                  <a:lnTo>
                    <a:pt x="238471" y="362686"/>
                  </a:lnTo>
                  <a:lnTo>
                    <a:pt x="229683" y="362686"/>
                  </a:lnTo>
                  <a:lnTo>
                    <a:pt x="229683" y="4037866"/>
                  </a:lnTo>
                  <a:lnTo>
                    <a:pt x="275402" y="4037866"/>
                  </a:lnTo>
                  <a:lnTo>
                    <a:pt x="275402" y="408404"/>
                  </a:lnTo>
                  <a:lnTo>
                    <a:pt x="652595" y="408404"/>
                  </a:lnTo>
                  <a:lnTo>
                    <a:pt x="652595" y="753954"/>
                  </a:lnTo>
                  <a:lnTo>
                    <a:pt x="406685" y="753954"/>
                  </a:lnTo>
                  <a:lnTo>
                    <a:pt x="406685" y="460747"/>
                  </a:lnTo>
                  <a:lnTo>
                    <a:pt x="360966" y="460747"/>
                  </a:lnTo>
                  <a:lnTo>
                    <a:pt x="360966" y="788080"/>
                  </a:lnTo>
                  <a:lnTo>
                    <a:pt x="372559" y="788080"/>
                  </a:lnTo>
                  <a:lnTo>
                    <a:pt x="372559" y="799673"/>
                  </a:lnTo>
                  <a:lnTo>
                    <a:pt x="699892" y="799673"/>
                  </a:lnTo>
                  <a:lnTo>
                    <a:pt x="699892" y="753954"/>
                  </a:lnTo>
                  <a:lnTo>
                    <a:pt x="698315" y="753954"/>
                  </a:lnTo>
                  <a:lnTo>
                    <a:pt x="698315" y="362686"/>
                  </a:lnTo>
                  <a:lnTo>
                    <a:pt x="652595" y="362686"/>
                  </a:lnTo>
                  <a:lnTo>
                    <a:pt x="652595" y="362684"/>
                  </a:lnTo>
                  <a:close/>
                  <a:moveTo>
                    <a:pt x="0" y="0"/>
                  </a:moveTo>
                  <a:lnTo>
                    <a:pt x="2825756" y="0"/>
                  </a:lnTo>
                  <a:lnTo>
                    <a:pt x="2825756" y="4400550"/>
                  </a:lnTo>
                  <a:lnTo>
                    <a:pt x="0" y="44005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8279567" y="2459504"/>
              <a:ext cx="830997" cy="1938992"/>
            </a:xfrm>
            <a:prstGeom prst="rect">
              <a:avLst/>
            </a:prstGeom>
            <a:grpFill/>
            <a:ln>
              <a:noFill/>
            </a:ln>
          </p:spPr>
          <p:txBody>
            <a:bodyPr wrap="square" rtlCol="0">
              <a:spAutoFit/>
            </a:bodyPr>
            <a:lstStyle/>
            <a:p>
              <a:r>
                <a:rPr lang="zh-CN" altLang="en-US" sz="4000" dirty="0">
                  <a:solidFill>
                    <a:schemeClr val="bg1"/>
                  </a:solidFill>
                  <a:latin typeface="站酷小薇LOGO体" panose="02010600010101010101" pitchFamily="2" charset="-122"/>
                  <a:ea typeface="站酷小薇LOGO体" panose="02010600010101010101" pitchFamily="2" charset="-122"/>
                </a:rPr>
                <a:t>致  </a:t>
              </a:r>
              <a:endParaRPr lang="en-US" altLang="zh-CN" sz="4000" dirty="0">
                <a:solidFill>
                  <a:schemeClr val="bg1"/>
                </a:solidFill>
                <a:latin typeface="站酷小薇LOGO体" panose="02010600010101010101" pitchFamily="2" charset="-122"/>
                <a:ea typeface="站酷小薇LOGO体" panose="02010600010101010101" pitchFamily="2" charset="-122"/>
              </a:endParaRPr>
            </a:p>
            <a:p>
              <a:endParaRPr lang="en-US" altLang="zh-CN" sz="4000" dirty="0">
                <a:solidFill>
                  <a:schemeClr val="bg1"/>
                </a:solidFill>
                <a:latin typeface="站酷小薇LOGO体" panose="02010600010101010101" pitchFamily="2" charset="-122"/>
                <a:ea typeface="站酷小薇LOGO体" panose="02010600010101010101" pitchFamily="2" charset="-122"/>
              </a:endParaRPr>
            </a:p>
            <a:p>
              <a:r>
                <a:rPr lang="zh-CN" altLang="en-US" sz="4000" dirty="0">
                  <a:solidFill>
                    <a:schemeClr val="bg1"/>
                  </a:solidFill>
                  <a:latin typeface="站酷小薇LOGO体" panose="02010600010101010101" pitchFamily="2" charset="-122"/>
                  <a:ea typeface="站酷小薇LOGO体" panose="02010600010101010101" pitchFamily="2" charset="-122"/>
                </a:rPr>
                <a:t>谢 </a:t>
              </a:r>
            </a:p>
          </p:txBody>
        </p:sp>
        <p:sp>
          <p:nvSpPr>
            <p:cNvPr id="6" name="矩形 5"/>
            <p:cNvSpPr/>
            <p:nvPr/>
          </p:nvSpPr>
          <p:spPr>
            <a:xfrm>
              <a:off x="9274806" y="1801453"/>
              <a:ext cx="553998" cy="3617075"/>
            </a:xfrm>
            <a:prstGeom prst="rect">
              <a:avLst/>
            </a:prstGeom>
            <a:grpFill/>
            <a:ln>
              <a:noFill/>
            </a:ln>
          </p:spPr>
          <p:txBody>
            <a:bodyPr vert="eaVert" wrap="square">
              <a:spAutoFit/>
            </a:bodyPr>
            <a:lstStyle/>
            <a:p>
              <a:pPr algn="ctr"/>
              <a:r>
                <a:rPr lang="en-US" altLang="zh-CN"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rPr>
                <a:t>The man who has made up his mind to win will never say impossible</a:t>
              </a:r>
              <a:endParaRPr lang="zh-CN" altLang="en-US" sz="1200" spc="300" dirty="0">
                <a:solidFill>
                  <a:schemeClr val="bg1"/>
                </a:solidFill>
                <a:latin typeface="Times New Roman" panose="02020603050405020304" pitchFamily="18" charset="0"/>
                <a:ea typeface="隶书" panose="02010509060101010101" pitchFamily="49" charset="-122"/>
                <a:cs typeface="Times New Roman" panose="02020603050405020304" pitchFamily="18" charset="0"/>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C823FAAC-91EC-40CB-B4C5-A863D97D6D64}"/>
              </a:ext>
            </a:extLst>
          </p:cNvPr>
          <p:cNvGrpSpPr/>
          <p:nvPr/>
        </p:nvGrpSpPr>
        <p:grpSpPr>
          <a:xfrm>
            <a:off x="1499348" y="3429000"/>
            <a:ext cx="2057222" cy="1809652"/>
            <a:chOff x="5198984" y="1169522"/>
            <a:chExt cx="2057222" cy="1809652"/>
          </a:xfrm>
        </p:grpSpPr>
        <p:sp>
          <p:nvSpPr>
            <p:cNvPr id="11" name="矩形 10">
              <a:extLst>
                <a:ext uri="{FF2B5EF4-FFF2-40B4-BE49-F238E27FC236}">
                  <a16:creationId xmlns:a16="http://schemas.microsoft.com/office/drawing/2014/main" id="{3A336229-A0C0-4540-A067-9BCD2CD62050}"/>
                </a:ext>
              </a:extLst>
            </p:cNvPr>
            <p:cNvSpPr/>
            <p:nvPr/>
          </p:nvSpPr>
          <p:spPr>
            <a:xfrm>
              <a:off x="5413512" y="1278818"/>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60D4403D-04FB-4E28-9BDD-8F6D2ECFDFF3}"/>
                </a:ext>
              </a:extLst>
            </p:cNvPr>
            <p:cNvSpPr/>
            <p:nvPr/>
          </p:nvSpPr>
          <p:spPr>
            <a:xfrm>
              <a:off x="5413512" y="1278818"/>
              <a:ext cx="1628166" cy="1591060"/>
            </a:xfrm>
            <a:prstGeom prst="rect">
              <a:avLst/>
            </a:prstGeom>
            <a:solidFill>
              <a:schemeClr val="bg1">
                <a:alpha val="5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C53A8B3D-377E-4CEB-BEFA-6682213EF5FF}"/>
                </a:ext>
              </a:extLst>
            </p:cNvPr>
            <p:cNvSpPr/>
            <p:nvPr/>
          </p:nvSpPr>
          <p:spPr>
            <a:xfrm>
              <a:off x="5198984" y="1169522"/>
              <a:ext cx="1842694" cy="17003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a:extLst>
              <a:ext uri="{FF2B5EF4-FFF2-40B4-BE49-F238E27FC236}">
                <a16:creationId xmlns:a16="http://schemas.microsoft.com/office/drawing/2014/main" id="{E58D9DEF-9BB6-4D32-9504-9F354A13EC19}"/>
              </a:ext>
            </a:extLst>
          </p:cNvPr>
          <p:cNvSpPr/>
          <p:nvPr/>
        </p:nvSpPr>
        <p:spPr>
          <a:xfrm>
            <a:off x="4359300" y="3972975"/>
            <a:ext cx="6955750" cy="830997"/>
          </a:xfrm>
          <a:prstGeom prst="rect">
            <a:avLst/>
          </a:prstGeom>
        </p:spPr>
        <p:txBody>
          <a:bodyPr wrap="none">
            <a:spAutoFit/>
          </a:bodyPr>
          <a:lstStyle/>
          <a:p>
            <a:r>
              <a:rPr lang="zh-CN" altLang="zh-CN" sz="4800" b="1" dirty="0"/>
              <a:t>计算机网络安全体系结构</a:t>
            </a:r>
          </a:p>
        </p:txBody>
      </p:sp>
      <p:sp>
        <p:nvSpPr>
          <p:cNvPr id="17" name="文本框 16">
            <a:extLst>
              <a:ext uri="{FF2B5EF4-FFF2-40B4-BE49-F238E27FC236}">
                <a16:creationId xmlns:a16="http://schemas.microsoft.com/office/drawing/2014/main" id="{39ACF8E2-54B4-4167-9B96-8677A543C40A}"/>
              </a:ext>
            </a:extLst>
          </p:cNvPr>
          <p:cNvSpPr txBox="1"/>
          <p:nvPr/>
        </p:nvSpPr>
        <p:spPr>
          <a:xfrm>
            <a:off x="1811982" y="3548996"/>
            <a:ext cx="1425390" cy="1569660"/>
          </a:xfrm>
          <a:prstGeom prst="rect">
            <a:avLst/>
          </a:prstGeom>
          <a:noFill/>
        </p:spPr>
        <p:txBody>
          <a:bodyPr wrap="none" rtlCol="0">
            <a:spAutoFit/>
          </a:bodyPr>
          <a:lstStyle/>
          <a:p>
            <a:r>
              <a:rPr lang="en-US" altLang="zh-CN" sz="9600" b="1" dirty="0">
                <a:solidFill>
                  <a:srgbClr val="FDB402"/>
                </a:solidFill>
                <a:latin typeface="幼圆" panose="02010509060101010101" pitchFamily="49" charset="-122"/>
                <a:ea typeface="幼圆" panose="02010509060101010101" pitchFamily="49" charset="-122"/>
              </a:rPr>
              <a:t>01</a:t>
            </a:r>
            <a:endParaRPr lang="zh-CN" altLang="en-US" sz="9600" b="1" dirty="0">
              <a:solidFill>
                <a:srgbClr val="FDB402"/>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2242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798899" y="549275"/>
            <a:ext cx="8876530" cy="2346283"/>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zh-CN" altLang="zh-CN" dirty="0"/>
              <a:t>在计算机网络中，最著名的网络参考模型就是</a:t>
            </a:r>
            <a:r>
              <a:rPr lang="en-US" altLang="zh-CN" dirty="0"/>
              <a:t>OSI</a:t>
            </a:r>
            <a:r>
              <a:rPr lang="zh-CN" altLang="zh-CN" dirty="0"/>
              <a:t>参考模型与</a:t>
            </a:r>
            <a:r>
              <a:rPr lang="en-US" altLang="zh-CN" dirty="0"/>
              <a:t>TCP/IP</a:t>
            </a:r>
            <a:r>
              <a:rPr lang="zh-CN" altLang="zh-CN" dirty="0"/>
              <a:t>参考模型。在</a:t>
            </a:r>
            <a:r>
              <a:rPr lang="en-US" altLang="zh-CN" dirty="0"/>
              <a:t>1983</a:t>
            </a:r>
            <a:r>
              <a:rPr lang="zh-CN" altLang="zh-CN" dirty="0"/>
              <a:t>年，国际标准化组织（</a:t>
            </a:r>
            <a:r>
              <a:rPr lang="en-US" altLang="zh-CN" dirty="0"/>
              <a:t>ISO</a:t>
            </a:r>
            <a:r>
              <a:rPr lang="zh-CN" altLang="zh-CN" dirty="0"/>
              <a:t>）制定了</a:t>
            </a:r>
            <a:r>
              <a:rPr lang="en-US" altLang="zh-CN" dirty="0"/>
              <a:t>ISO 7498</a:t>
            </a:r>
            <a:r>
              <a:rPr lang="zh-CN" altLang="zh-CN" dirty="0"/>
              <a:t>标准，在计算机网络通信领域提出了开放系统互联（</a:t>
            </a:r>
            <a:r>
              <a:rPr lang="en-US" altLang="zh-CN" dirty="0"/>
              <a:t>Open System Interconnect</a:t>
            </a:r>
            <a:r>
              <a:rPr lang="zh-CN" altLang="zh-CN" dirty="0"/>
              <a:t>，</a:t>
            </a:r>
            <a:r>
              <a:rPr lang="en-US" altLang="zh-CN" dirty="0"/>
              <a:t>OSI</a:t>
            </a:r>
            <a:r>
              <a:rPr lang="zh-CN" altLang="zh-CN" dirty="0"/>
              <a:t>）参考模型。这一标准将网络通信协议分为</a:t>
            </a:r>
            <a:r>
              <a:rPr lang="en-US" altLang="zh-CN" dirty="0"/>
              <a:t>7</a:t>
            </a:r>
            <a:r>
              <a:rPr lang="zh-CN" altLang="zh-CN" dirty="0"/>
              <a:t>层，遵循参考模型的网络就能够互联互通。</a:t>
            </a:r>
            <a:r>
              <a:rPr lang="en-US" altLang="zh-CN" dirty="0"/>
              <a:t>OSI</a:t>
            </a:r>
            <a:r>
              <a:rPr lang="zh-CN" altLang="zh-CN" dirty="0"/>
              <a:t>参考模型和</a:t>
            </a:r>
            <a:r>
              <a:rPr lang="en-US" altLang="zh-CN" dirty="0"/>
              <a:t>TCP/IP</a:t>
            </a:r>
            <a:r>
              <a:rPr lang="zh-CN" altLang="zh-CN" dirty="0"/>
              <a:t>参考模型及其对应关系。</a:t>
            </a:r>
          </a:p>
        </p:txBody>
      </p:sp>
      <p:pic>
        <p:nvPicPr>
          <p:cNvPr id="2" name="图片 1">
            <a:extLst>
              <a:ext uri="{FF2B5EF4-FFF2-40B4-BE49-F238E27FC236}">
                <a16:creationId xmlns:a16="http://schemas.microsoft.com/office/drawing/2014/main" id="{FFCBE9AF-8738-49A9-835E-AF67DB3031A6}"/>
              </a:ext>
            </a:extLst>
          </p:cNvPr>
          <p:cNvPicPr>
            <a:picLocks noChangeAspect="1"/>
          </p:cNvPicPr>
          <p:nvPr/>
        </p:nvPicPr>
        <p:blipFill>
          <a:blip r:embed="rId2"/>
          <a:stretch>
            <a:fillRect/>
          </a:stretch>
        </p:blipFill>
        <p:spPr>
          <a:xfrm>
            <a:off x="3207040" y="2881044"/>
            <a:ext cx="6060247" cy="3273012"/>
          </a:xfrm>
          <a:prstGeom prst="rect">
            <a:avLst/>
          </a:prstGeom>
        </p:spPr>
      </p:pic>
    </p:spTree>
    <p:extLst>
      <p:ext uri="{BB962C8B-B14F-4D97-AF65-F5344CB8AC3E}">
        <p14:creationId xmlns:p14="http://schemas.microsoft.com/office/powerpoint/2010/main" val="233234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657735" y="1681389"/>
            <a:ext cx="8876530"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4.1.1 OSI</a:t>
            </a:r>
            <a:r>
              <a:rPr lang="zh-CN" altLang="zh-CN" b="1" dirty="0"/>
              <a:t>模型中的安全体系结构</a:t>
            </a:r>
          </a:p>
          <a:p>
            <a:pPr indent="457200" latinLnBrk="1"/>
            <a:r>
              <a:rPr lang="zh-CN" altLang="zh-CN" dirty="0"/>
              <a:t>建立七层模型主要是为解决异种网络互连时所遇到的兼容性问题。它的最大优点是将服务、接口和协议这三个概念明确的区分开来；也使网络的不同功能模块分担起不同的职责。也就是说初衷在于解决兼容性，当网络发展到一定规模的时候安全性问题就变得突出起来。所以就必须有一套体系结构来解决安全问题，于是</a:t>
            </a:r>
            <a:r>
              <a:rPr lang="en-US" altLang="zh-CN" dirty="0"/>
              <a:t>OSI</a:t>
            </a:r>
            <a:r>
              <a:rPr lang="zh-CN" altLang="zh-CN" dirty="0"/>
              <a:t>安全体系结构就应运而生。</a:t>
            </a:r>
          </a:p>
        </p:txBody>
      </p:sp>
    </p:spTree>
    <p:extLst>
      <p:ext uri="{BB962C8B-B14F-4D97-AF65-F5344CB8AC3E}">
        <p14:creationId xmlns:p14="http://schemas.microsoft.com/office/powerpoint/2010/main" val="519424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584136" y="1117213"/>
            <a:ext cx="9023728" cy="4267586"/>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4.1.2 OSI</a:t>
            </a:r>
            <a:r>
              <a:rPr lang="zh-CN" altLang="zh-CN" b="1" dirty="0"/>
              <a:t>安全体系结构中的安全服务</a:t>
            </a:r>
          </a:p>
          <a:p>
            <a:pPr indent="457200" latinLnBrk="1"/>
            <a:r>
              <a:rPr lang="zh-CN" altLang="zh-CN" dirty="0"/>
              <a:t>在</a:t>
            </a:r>
            <a:r>
              <a:rPr lang="en-US" altLang="zh-CN" dirty="0"/>
              <a:t>OSI</a:t>
            </a:r>
            <a:r>
              <a:rPr lang="zh-CN" altLang="zh-CN" dirty="0"/>
              <a:t>安全体系结构中，定义了</a:t>
            </a:r>
            <a:r>
              <a:rPr lang="en-US" altLang="zh-CN" dirty="0"/>
              <a:t>5</a:t>
            </a:r>
            <a:r>
              <a:rPr lang="zh-CN" altLang="zh-CN" dirty="0"/>
              <a:t>大类安全服务：</a:t>
            </a:r>
          </a:p>
          <a:p>
            <a:pPr indent="457200" latinLnBrk="1"/>
            <a:r>
              <a:rPr lang="en-US" altLang="zh-CN" b="1" dirty="0"/>
              <a:t>1. </a:t>
            </a:r>
            <a:r>
              <a:rPr lang="zh-CN" altLang="zh-CN" b="1" dirty="0"/>
              <a:t>鉴别服务</a:t>
            </a:r>
          </a:p>
          <a:p>
            <a:pPr indent="457200" latinLnBrk="1"/>
            <a:r>
              <a:rPr lang="zh-CN" altLang="zh-CN" dirty="0"/>
              <a:t>鉴别是最基本的安全服务，是对付假冒攻击的有效方法。鉴别可以分为对等实体鉴别和数据源鉴别</a:t>
            </a:r>
            <a:r>
              <a:rPr lang="zh-CN" altLang="en-US" dirty="0"/>
              <a:t>。</a:t>
            </a:r>
            <a:endParaRPr lang="en-US" altLang="zh-CN" dirty="0"/>
          </a:p>
          <a:p>
            <a:pPr indent="457200" latinLnBrk="1"/>
            <a:r>
              <a:rPr lang="en-US" altLang="zh-CN" b="1" dirty="0"/>
              <a:t>2. </a:t>
            </a:r>
            <a:r>
              <a:rPr lang="zh-CN" altLang="zh-CN" b="1" dirty="0"/>
              <a:t>访问控制</a:t>
            </a:r>
          </a:p>
          <a:p>
            <a:pPr indent="457200"/>
            <a:r>
              <a:rPr lang="zh-CN" altLang="zh-CN" dirty="0"/>
              <a:t>访问控制用于防止资源未授权使用。</a:t>
            </a:r>
            <a:endParaRPr lang="en-US" altLang="zh-CN" dirty="0"/>
          </a:p>
          <a:p>
            <a:pPr indent="457200" latinLnBrk="1"/>
            <a:r>
              <a:rPr lang="en-US" altLang="zh-CN" b="1" dirty="0"/>
              <a:t>3. </a:t>
            </a:r>
            <a:r>
              <a:rPr lang="zh-CN" altLang="zh-CN" b="1" dirty="0"/>
              <a:t>数据完整性</a:t>
            </a:r>
          </a:p>
          <a:p>
            <a:pPr indent="457200"/>
            <a:r>
              <a:rPr lang="zh-CN" altLang="zh-CN" dirty="0"/>
              <a:t>数据完整性服务用于对抗数据在存储、传输等处理过程中受到的非授权修改</a:t>
            </a:r>
            <a:r>
              <a:rPr lang="zh-CN" altLang="en-US" dirty="0"/>
              <a:t>。</a:t>
            </a:r>
            <a:endParaRPr lang="en-US" altLang="zh-CN" dirty="0"/>
          </a:p>
        </p:txBody>
      </p:sp>
    </p:spTree>
    <p:extLst>
      <p:ext uri="{BB962C8B-B14F-4D97-AF65-F5344CB8AC3E}">
        <p14:creationId xmlns:p14="http://schemas.microsoft.com/office/powerpoint/2010/main" val="33671073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1813431" y="1796439"/>
            <a:ext cx="8565138" cy="2807948"/>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 </a:t>
            </a:r>
            <a:r>
              <a:rPr lang="zh-CN" altLang="zh-CN" b="1" dirty="0"/>
              <a:t>数据保密性</a:t>
            </a:r>
          </a:p>
          <a:p>
            <a:pPr indent="457200" latinLnBrk="1"/>
            <a:r>
              <a:rPr lang="zh-CN" altLang="zh-CN" dirty="0"/>
              <a:t>数据保密性就是保护信息（数据）不泄露或不泄露给那些未授权掌握这一信息的实体。在信息系统安全中需要区分两类机密性服务。</a:t>
            </a:r>
          </a:p>
          <a:p>
            <a:pPr indent="457200" latinLnBrk="1"/>
            <a:r>
              <a:rPr lang="en-US" altLang="zh-CN" b="1" dirty="0"/>
              <a:t>5. </a:t>
            </a:r>
            <a:r>
              <a:rPr lang="zh-CN" altLang="zh-CN" b="1" dirty="0"/>
              <a:t>抗抵赖</a:t>
            </a:r>
          </a:p>
          <a:p>
            <a:pPr indent="457200"/>
            <a:r>
              <a:rPr lang="zh-CN" altLang="zh-CN" dirty="0"/>
              <a:t>上面的安全服务是针对来自未知攻击者的威胁，而抗抵赖服务的目的是保护通信实体免遭来自其他合法实体的威胁。</a:t>
            </a:r>
          </a:p>
        </p:txBody>
      </p:sp>
    </p:spTree>
    <p:extLst>
      <p:ext uri="{BB962C8B-B14F-4D97-AF65-F5344CB8AC3E}">
        <p14:creationId xmlns:p14="http://schemas.microsoft.com/office/powerpoint/2010/main" val="942570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6275" y="549275"/>
            <a:ext cx="995344" cy="524782"/>
            <a:chOff x="0" y="-359"/>
            <a:chExt cx="1070518" cy="488225"/>
          </a:xfrm>
        </p:grpSpPr>
        <p:sp>
          <p:nvSpPr>
            <p:cNvPr id="8" name="矩形 7"/>
            <p:cNvSpPr/>
            <p:nvPr/>
          </p:nvSpPr>
          <p:spPr>
            <a:xfrm>
              <a:off x="0" y="0"/>
              <a:ext cx="1070518" cy="487866"/>
            </a:xfrm>
            <a:prstGeom prst="rect">
              <a:avLst/>
            </a:prstGeom>
            <a:solidFill>
              <a:srgbClr val="EDA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0151" y="-359"/>
              <a:ext cx="138132" cy="487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flipH="1">
              <a:off x="705900" y="197470"/>
              <a:ext cx="487506" cy="92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23">
            <a:extLst>
              <a:ext uri="{FF2B5EF4-FFF2-40B4-BE49-F238E27FC236}">
                <a16:creationId xmlns:a16="http://schemas.microsoft.com/office/drawing/2014/main" id="{118D7DA6-8D31-4E24-8D1D-8E528F767292}"/>
              </a:ext>
            </a:extLst>
          </p:cNvPr>
          <p:cNvSpPr txBox="1"/>
          <p:nvPr/>
        </p:nvSpPr>
        <p:spPr>
          <a:xfrm>
            <a:off x="2089844" y="1903333"/>
            <a:ext cx="8012312" cy="2407409"/>
          </a:xfrm>
          <a:prstGeom prst="rect">
            <a:avLst/>
          </a:prstGeom>
          <a:noFill/>
        </p:spPr>
        <p:txBody>
          <a:bodyPr wrap="square" rtlCol="0">
            <a:spAutoFit/>
          </a:bodyPr>
          <a:lstStyle>
            <a:defPPr>
              <a:defRPr lang="en-US"/>
            </a:defPPr>
            <a:lvl1pPr fontAlgn="auto">
              <a:lnSpc>
                <a:spcPct val="150000"/>
              </a:lnSpc>
              <a:defRPr sz="2000">
                <a:latin typeface="微软雅黑" panose="020B0503020204020204" pitchFamily="34" charset="-122"/>
                <a:ea typeface="微软雅黑" panose="020B0503020204020204" pitchFamily="34" charset="-122"/>
              </a:defRPr>
            </a:lvl1pPr>
          </a:lstStyle>
          <a:p>
            <a:pPr indent="457200" latinLnBrk="1"/>
            <a:r>
              <a:rPr lang="en-US" altLang="zh-CN" b="1" dirty="0"/>
              <a:t>4.1.3 OSI</a:t>
            </a:r>
            <a:r>
              <a:rPr lang="zh-CN" altLang="zh-CN" b="1" dirty="0"/>
              <a:t>安全体系的安全服务配置</a:t>
            </a:r>
          </a:p>
          <a:p>
            <a:pPr indent="457200" latinLnBrk="1"/>
            <a:r>
              <a:rPr lang="zh-CN" altLang="zh-CN" dirty="0"/>
              <a:t>在</a:t>
            </a:r>
            <a:r>
              <a:rPr lang="en-US" altLang="zh-CN" dirty="0"/>
              <a:t>OSI</a:t>
            </a:r>
            <a:r>
              <a:rPr lang="zh-CN" altLang="zh-CN" dirty="0"/>
              <a:t>安全体系中，针对不同类的安全服务，可以在不同层级中实现各种配置。</a:t>
            </a:r>
          </a:p>
          <a:p>
            <a:pPr indent="457200" latinLnBrk="1"/>
            <a:r>
              <a:rPr lang="en-US" altLang="zh-CN" b="1" dirty="0"/>
              <a:t>1. </a:t>
            </a:r>
            <a:r>
              <a:rPr lang="zh-CN" altLang="zh-CN" b="1" dirty="0"/>
              <a:t>安全分层及服务配置原则</a:t>
            </a:r>
            <a:endParaRPr lang="en-US" altLang="zh-CN" b="1" dirty="0"/>
          </a:p>
          <a:p>
            <a:pPr indent="457200" latinLnBrk="1"/>
            <a:r>
              <a:rPr lang="en-US" altLang="zh-CN" b="1" dirty="0"/>
              <a:t>2. OSI</a:t>
            </a:r>
            <a:r>
              <a:rPr lang="zh-CN" altLang="zh-CN" b="1" dirty="0"/>
              <a:t>各层中的安全服务配置</a:t>
            </a:r>
          </a:p>
        </p:txBody>
      </p:sp>
    </p:spTree>
    <p:extLst>
      <p:ext uri="{BB962C8B-B14F-4D97-AF65-F5344CB8AC3E}">
        <p14:creationId xmlns:p14="http://schemas.microsoft.com/office/powerpoint/2010/main" val="274873614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TotalTime>
  <Words>3458</Words>
  <Application>Microsoft Office PowerPoint</Application>
  <PresentationFormat>宽屏</PresentationFormat>
  <Paragraphs>156</Paragraphs>
  <Slides>38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38</vt:i4>
      </vt:variant>
    </vt:vector>
  </HeadingPairs>
  <TitlesOfParts>
    <vt:vector size="45" baseType="lpstr">
      <vt:lpstr>微软雅黑</vt:lpstr>
      <vt:lpstr>幼圆</vt:lpstr>
      <vt:lpstr>站酷小薇LOGO体</vt:lpstr>
      <vt:lpstr>Arial</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577</cp:revision>
  <dcterms:created xsi:type="dcterms:W3CDTF">2020-06-26T11:31:00Z</dcterms:created>
  <dcterms:modified xsi:type="dcterms:W3CDTF">2022-12-07T01:00:00Z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v1.0_mb_s+3ElstvPcfk5zy2frAFoQ==</vt:lpwstr>
  </property>
</Properties>
</file>