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449" r:id="rId7"/>
    <p:sldId id="450" r:id="rId8"/>
    <p:sldId id="451" r:id="rId9"/>
    <p:sldId id="452" r:id="rId10"/>
    <p:sldId id="453" r:id="rId11"/>
    <p:sldId id="454" r:id="rId12"/>
    <p:sldId id="455" r:id="rId13"/>
    <p:sldId id="456" r:id="rId14"/>
    <p:sldId id="457" r:id="rId15"/>
    <p:sldId id="458" r:id="rId16"/>
    <p:sldId id="459" r:id="rId17"/>
    <p:sldId id="460" r:id="rId18"/>
    <p:sldId id="461" r:id="rId19"/>
    <p:sldId id="462" r:id="rId20"/>
    <p:sldId id="463" r:id="rId21"/>
    <p:sldId id="464" r:id="rId22"/>
    <p:sldId id="465" r:id="rId23"/>
    <p:sldId id="466" r:id="rId24"/>
    <p:sldId id="467" r:id="rId25"/>
    <p:sldId id="468" r:id="rId26"/>
    <p:sldId id="469" r:id="rId27"/>
    <p:sldId id="470" r:id="rId28"/>
    <p:sldId id="471" r:id="rId29"/>
    <p:sldId id="472" r:id="rId30"/>
    <p:sldId id="473" r:id="rId31"/>
    <p:sldId id="474" r:id="rId32"/>
    <p:sldId id="475" r:id="rId33"/>
    <p:sldId id="413" r:id="rId34"/>
    <p:sldId id="414" r:id="rId35"/>
    <p:sldId id="286"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66" d="100"/>
          <a:sy n="66" d="100"/>
        </p:scale>
        <p:origin x="90" y="3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slide" Target="slide2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671938" y="4186262"/>
            <a:ext cx="8848123"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1</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zh-CN" sz="6000" b="1" dirty="0">
                <a:solidFill>
                  <a:schemeClr val="bg1"/>
                </a:solidFill>
                <a:latin typeface="微软雅黑" panose="020B0503020204020204" pitchFamily="34" charset="-122"/>
                <a:ea typeface="微软雅黑" panose="020B0503020204020204" pitchFamily="34" charset="-122"/>
              </a:rPr>
              <a:t>信息安全技术概述</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007349"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867301" y="3972975"/>
            <a:ext cx="5724644" cy="830997"/>
          </a:xfrm>
          <a:prstGeom prst="rect">
            <a:avLst/>
          </a:prstGeom>
        </p:spPr>
        <p:txBody>
          <a:bodyPr wrap="none">
            <a:spAutoFit/>
          </a:bodyPr>
          <a:lstStyle/>
          <a:p>
            <a:r>
              <a:rPr lang="zh-CN" altLang="zh-CN" sz="4800" b="1" dirty="0"/>
              <a:t>信息安全面临的威胁</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319983"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5880717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17489" y="928527"/>
            <a:ext cx="9916963" cy="464495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1.2.1 </a:t>
            </a:r>
            <a:r>
              <a:rPr lang="zh-CN" altLang="zh-CN" b="1" dirty="0"/>
              <a:t>信息存储的安全威胁</a:t>
            </a:r>
          </a:p>
          <a:p>
            <a:pPr indent="457200" latinLnBrk="1"/>
            <a:r>
              <a:rPr lang="zh-CN" altLang="zh-CN" dirty="0"/>
              <a:t>信息在存储时，会以文件、图片、声音等多种形式保存在存储介质中，本地安全威胁主要来自于以下几个方面：</a:t>
            </a:r>
          </a:p>
          <a:p>
            <a:pPr indent="457200" latinLnBrk="1"/>
            <a:r>
              <a:rPr lang="en-US" altLang="zh-CN" b="1" dirty="0"/>
              <a:t>1. </a:t>
            </a:r>
            <a:r>
              <a:rPr lang="zh-CN" altLang="zh-CN" b="1" dirty="0"/>
              <a:t>信息泄漏</a:t>
            </a:r>
          </a:p>
          <a:p>
            <a:pPr indent="457200" latinLnBrk="1"/>
            <a:r>
              <a:rPr lang="zh-CN" altLang="zh-CN" dirty="0"/>
              <a:t>本地存储的信息泄漏，来自多个方面，比如内部人员，对信息进行拷贝并泄漏给某个非授权的实体，或者别有用心的人通过对废弃的存储介质进行数据恢复从而进行窃取。所以必须对信息管理人员进行安全及防泄漏培训，并妥善处理损坏的信息存储介质。</a:t>
            </a:r>
            <a:endParaRPr lang="en-US" altLang="zh-CN" dirty="0"/>
          </a:p>
          <a:p>
            <a:pPr indent="457200" latinLnBrk="1"/>
            <a:r>
              <a:rPr lang="en-US" altLang="zh-CN" b="1" dirty="0"/>
              <a:t>2. </a:t>
            </a:r>
            <a:r>
              <a:rPr lang="zh-CN" altLang="zh-CN" b="1" dirty="0"/>
              <a:t>信息损坏</a:t>
            </a:r>
          </a:p>
          <a:p>
            <a:pPr indent="457200"/>
            <a:r>
              <a:rPr lang="zh-CN" altLang="zh-CN" dirty="0"/>
              <a:t>自然灾害，包括地震、洪水，或由于管理人员误操作造成信息文件的损坏、有意或无意的将信息销毁、存储信息的硬件介质损坏造成存储内容的损坏。</a:t>
            </a:r>
          </a:p>
        </p:txBody>
      </p:sp>
    </p:spTree>
    <p:extLst>
      <p:ext uri="{BB962C8B-B14F-4D97-AF65-F5344CB8AC3E}">
        <p14:creationId xmlns:p14="http://schemas.microsoft.com/office/powerpoint/2010/main" val="42104922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10934" y="1581669"/>
            <a:ext cx="9873420" cy="335318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a:t>
            </a:r>
            <a:r>
              <a:rPr lang="zh-CN" altLang="zh-CN" b="1" dirty="0"/>
              <a:t>信息篡改</a:t>
            </a:r>
          </a:p>
          <a:p>
            <a:pPr indent="457200" latinLnBrk="1"/>
            <a:r>
              <a:rPr lang="zh-CN" altLang="zh-CN" dirty="0"/>
              <a:t>对存储的信息进行恶意修改，破坏信息的完整性，造成信息内容的变化，但使用者并不知道信息已经被篡改，从而通过这种伪造数据达到非法获利的目标。所以对本地的重要信息数据要使用合适的加密手段进行加密保存以防被非授权人员查看和修改。</a:t>
            </a:r>
          </a:p>
          <a:p>
            <a:pPr indent="457200" latinLnBrk="1"/>
            <a:r>
              <a:rPr lang="en-US" altLang="zh-CN" b="1" dirty="0"/>
              <a:t>4. </a:t>
            </a:r>
            <a:r>
              <a:rPr lang="zh-CN" altLang="zh-CN" b="1" dirty="0"/>
              <a:t>网络攻击</a:t>
            </a:r>
          </a:p>
          <a:p>
            <a:pPr indent="457200" latinLnBrk="1"/>
            <a:r>
              <a:rPr lang="zh-CN" altLang="zh-CN" dirty="0"/>
              <a:t>网络攻击并不一定是为了窃取信息，而是让信息无法正常传递或无法正常使用，如常见的对数据服务器的拒绝服务攻击，会让服务器无法正常响应服务请求。</a:t>
            </a:r>
          </a:p>
        </p:txBody>
      </p:sp>
    </p:spTree>
    <p:extLst>
      <p:ext uri="{BB962C8B-B14F-4D97-AF65-F5344CB8AC3E}">
        <p14:creationId xmlns:p14="http://schemas.microsoft.com/office/powerpoint/2010/main" val="17955912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17094" y="520247"/>
            <a:ext cx="9873420"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1.2.2 </a:t>
            </a:r>
            <a:r>
              <a:rPr lang="zh-CN" altLang="zh-CN" b="1" dirty="0"/>
              <a:t>信息传递的安全威胁</a:t>
            </a:r>
          </a:p>
          <a:p>
            <a:pPr indent="457200" latinLnBrk="1"/>
            <a:r>
              <a:rPr lang="zh-CN" altLang="zh-CN" dirty="0"/>
              <a:t>信息在存储媒体之间传输，或者通过网络传输时都有被监听窃取的风险，尤其在一些加密措施不足的无线网络中更为明显。</a:t>
            </a:r>
          </a:p>
          <a:p>
            <a:pPr indent="457200" latinLnBrk="1"/>
            <a:r>
              <a:rPr lang="en-US" altLang="zh-CN" b="1" dirty="0"/>
              <a:t>1. </a:t>
            </a:r>
            <a:r>
              <a:rPr lang="zh-CN" altLang="zh-CN" b="1" dirty="0"/>
              <a:t>信息截获</a:t>
            </a:r>
          </a:p>
          <a:p>
            <a:pPr indent="457200"/>
            <a:r>
              <a:rPr lang="zh-CN" altLang="zh-CN" dirty="0"/>
              <a:t>在信息传输过程中，泄漏的表现形式包括了窃听、截收、侧信道攻击等。可以窃听无线传输信号，或者截获代理服务器的代理信息。</a:t>
            </a:r>
            <a:endParaRPr lang="en-US" altLang="zh-CN" dirty="0"/>
          </a:p>
          <a:p>
            <a:pPr indent="457200" latinLnBrk="1"/>
            <a:r>
              <a:rPr lang="en-US" altLang="zh-CN" b="1" dirty="0"/>
              <a:t>2. </a:t>
            </a:r>
            <a:r>
              <a:rPr lang="zh-CN" altLang="zh-CN" b="1" dirty="0"/>
              <a:t>信息欺骗</a:t>
            </a:r>
          </a:p>
          <a:p>
            <a:pPr indent="457200" latinLnBrk="1"/>
            <a:r>
              <a:rPr lang="zh-CN" altLang="zh-CN" dirty="0"/>
              <a:t>传递的信息被黑客获取后，通过修改信息的内容后，再发送给受害者。通过这种欺骗手段，黑客可以获取巨大的利益。</a:t>
            </a:r>
          </a:p>
          <a:p>
            <a:pPr indent="457200" latinLnBrk="1"/>
            <a:r>
              <a:rPr lang="en-US" altLang="zh-CN" b="1" dirty="0"/>
              <a:t>3. </a:t>
            </a:r>
            <a:r>
              <a:rPr lang="zh-CN" altLang="zh-CN" b="1" dirty="0"/>
              <a:t>信息丢失</a:t>
            </a:r>
          </a:p>
          <a:p>
            <a:pPr indent="457200"/>
            <a:r>
              <a:rPr lang="zh-CN" altLang="zh-CN" dirty="0"/>
              <a:t>在信息传递过程中，由于网络设备的故障，可能造成传递的信息丢失或损坏，无法正常到达目的地。信息丢失可以通过重传的方法解决，但在时效性上会造成损失。</a:t>
            </a:r>
          </a:p>
        </p:txBody>
      </p:sp>
    </p:spTree>
    <p:extLst>
      <p:ext uri="{BB962C8B-B14F-4D97-AF65-F5344CB8AC3E}">
        <p14:creationId xmlns:p14="http://schemas.microsoft.com/office/powerpoint/2010/main" val="5000850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17094" y="1172873"/>
            <a:ext cx="9873420"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1.2.3 </a:t>
            </a:r>
            <a:r>
              <a:rPr lang="zh-CN" altLang="zh-CN" b="1" dirty="0"/>
              <a:t>信息使用的安全威胁</a:t>
            </a:r>
          </a:p>
          <a:p>
            <a:pPr indent="457200" latinLnBrk="1"/>
            <a:r>
              <a:rPr lang="zh-CN" altLang="zh-CN" dirty="0"/>
              <a:t>每个人每天都在使用大量的信息，就算在存储和传输过程中没有存在问题，但在使用时仍有可能会遇到大量的安全威胁：</a:t>
            </a:r>
            <a:endParaRPr lang="en-US" altLang="zh-CN" dirty="0"/>
          </a:p>
          <a:p>
            <a:pPr indent="457200" latinLnBrk="1"/>
            <a:r>
              <a:rPr lang="en-US" altLang="zh-CN" b="1" dirty="0"/>
              <a:t>1. </a:t>
            </a:r>
            <a:r>
              <a:rPr lang="zh-CN" altLang="zh-CN" b="1" dirty="0"/>
              <a:t>信息伪造</a:t>
            </a:r>
          </a:p>
          <a:p>
            <a:pPr indent="457200" latinLnBrk="1"/>
            <a:r>
              <a:rPr lang="zh-CN" altLang="zh-CN" dirty="0"/>
              <a:t>非授权用户使用授权用户的信息去提升权限，进入信息管理后台后，就可以获取到各种重要的信息，或者假冒授权用户，通过授权用户的权限去修改、伪造信息。</a:t>
            </a:r>
          </a:p>
          <a:p>
            <a:pPr indent="457200" latinLnBrk="1"/>
            <a:r>
              <a:rPr lang="en-US" altLang="zh-CN" b="1" dirty="0"/>
              <a:t>2. </a:t>
            </a:r>
            <a:r>
              <a:rPr lang="zh-CN" altLang="zh-CN" b="1" dirty="0"/>
              <a:t>信息否认</a:t>
            </a:r>
          </a:p>
          <a:p>
            <a:pPr indent="457200" latinLnBrk="1"/>
            <a:r>
              <a:rPr lang="zh-CN" altLang="zh-CN" dirty="0"/>
              <a:t>在对授权或非授权的信息进行修改后，进行各种非法操作，并否认此次修改行为的发生，或是自己所为，从而导致参与者逃避应承担的责任的行为。</a:t>
            </a:r>
          </a:p>
        </p:txBody>
      </p:sp>
    </p:spTree>
    <p:extLst>
      <p:ext uri="{BB962C8B-B14F-4D97-AF65-F5344CB8AC3E}">
        <p14:creationId xmlns:p14="http://schemas.microsoft.com/office/powerpoint/2010/main" val="19227572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59290" y="1073671"/>
            <a:ext cx="9873420"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a:t>
            </a:r>
            <a:r>
              <a:rPr lang="zh-CN" altLang="zh-CN" b="1" dirty="0"/>
              <a:t>病毒木马</a:t>
            </a:r>
          </a:p>
          <a:p>
            <a:pPr indent="457200" latinLnBrk="1"/>
            <a:r>
              <a:rPr lang="zh-CN" altLang="zh-CN" dirty="0"/>
              <a:t>使用者的使用环境不安全，信息被病毒破坏或被木马窃取，造成信息的损毁或泄露。</a:t>
            </a:r>
          </a:p>
          <a:p>
            <a:pPr indent="457200" latinLnBrk="1"/>
            <a:r>
              <a:rPr lang="zh-CN" altLang="zh-CN" dirty="0"/>
              <a:t>除了病毒木马外，恶意代码也同样威胁着信息的安全。</a:t>
            </a:r>
          </a:p>
          <a:p>
            <a:pPr indent="457200" latinLnBrk="1"/>
            <a:r>
              <a:rPr lang="en-US" altLang="zh-CN" b="1" dirty="0"/>
              <a:t>4. </a:t>
            </a:r>
            <a:r>
              <a:rPr lang="zh-CN" altLang="zh-CN" b="1" dirty="0"/>
              <a:t>软件故障</a:t>
            </a:r>
          </a:p>
          <a:p>
            <a:pPr indent="457200" latinLnBrk="1"/>
            <a:r>
              <a:rPr lang="zh-CN" altLang="zh-CN" dirty="0"/>
              <a:t>操作系统、使用信息的软件等，由于系统和软件漏洞被入侵、使用者的误操作、兼容性的问题等，都会造成信息无法正常的获取、使用、传递。所以需要确保使用信息时的操作系统、软件的稳定性。</a:t>
            </a:r>
          </a:p>
          <a:p>
            <a:pPr indent="457200" latinLnBrk="1"/>
            <a:r>
              <a:rPr lang="en-US" altLang="zh-CN" b="1" dirty="0"/>
              <a:t>5. </a:t>
            </a:r>
            <a:r>
              <a:rPr lang="zh-CN" altLang="zh-CN" b="1" dirty="0"/>
              <a:t>物理故障</a:t>
            </a:r>
          </a:p>
          <a:p>
            <a:pPr indent="457200" latinLnBrk="1"/>
            <a:r>
              <a:rPr lang="zh-CN" altLang="zh-CN" dirty="0"/>
              <a:t>包括使用者在使用信息时所使用的设备本身可能会产生故障、供电故障、网络故障等都会造成信息无法使用或损坏。</a:t>
            </a:r>
          </a:p>
        </p:txBody>
      </p:sp>
    </p:spTree>
    <p:extLst>
      <p:ext uri="{BB962C8B-B14F-4D97-AF65-F5344CB8AC3E}">
        <p14:creationId xmlns:p14="http://schemas.microsoft.com/office/powerpoint/2010/main" val="701494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41375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273702" y="3972975"/>
            <a:ext cx="3877985" cy="830997"/>
          </a:xfrm>
          <a:prstGeom prst="rect">
            <a:avLst/>
          </a:prstGeom>
        </p:spPr>
        <p:txBody>
          <a:bodyPr wrap="none">
            <a:spAutoFit/>
          </a:bodyPr>
          <a:lstStyle/>
          <a:p>
            <a:r>
              <a:rPr lang="zh-CN" altLang="zh-CN" sz="4800" b="1" dirty="0"/>
              <a:t>信息安全模型</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72638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940927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1683269"/>
            <a:ext cx="9189253"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1.3.1 </a:t>
            </a:r>
            <a:r>
              <a:rPr lang="zh-CN" altLang="zh-CN" b="1" dirty="0"/>
              <a:t>安全模型的定义与作用</a:t>
            </a:r>
          </a:p>
          <a:p>
            <a:pPr indent="457200" latinLnBrk="1"/>
            <a:r>
              <a:rPr lang="zh-CN" altLang="zh-CN" dirty="0"/>
              <a:t>安全模型用于准确地描述安全的重要方面及其与系统行为的关系。提高对成功实现安全需求的理解层次。安全模型要求精确、无歧义、简单和抽象，容易理解。模型一般只涉及安全性质，具有一定的平台独立性，不过多抑制系统的功能或实现；形式化模型是对现实世界的高度抽象，可以设定具体应用目标，并可以利用工具来验证；形式化模型适用于对信息安全进行理论研究。</a:t>
            </a:r>
          </a:p>
        </p:txBody>
      </p:sp>
    </p:spTree>
    <p:extLst>
      <p:ext uri="{BB962C8B-B14F-4D97-AF65-F5344CB8AC3E}">
        <p14:creationId xmlns:p14="http://schemas.microsoft.com/office/powerpoint/2010/main" val="1273586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048990" y="1794193"/>
            <a:ext cx="9189253"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1.3.2 </a:t>
            </a:r>
            <a:r>
              <a:rPr lang="zh-CN" altLang="zh-CN" b="1" dirty="0"/>
              <a:t>常见的信息安全模型</a:t>
            </a:r>
          </a:p>
          <a:p>
            <a:pPr indent="457200" latinLnBrk="1"/>
            <a:r>
              <a:rPr lang="zh-CN" altLang="zh-CN" dirty="0"/>
              <a:t>信息安全模型有很多，比较具有代表性的有以下几种：</a:t>
            </a:r>
          </a:p>
          <a:p>
            <a:pPr indent="457200" latinLnBrk="1"/>
            <a:r>
              <a:rPr lang="en-US" altLang="zh-CN" b="1" dirty="0"/>
              <a:t>1. Bell-</a:t>
            </a:r>
            <a:r>
              <a:rPr lang="en-US" altLang="zh-CN" b="1" dirty="0" err="1"/>
              <a:t>LaPadula</a:t>
            </a:r>
            <a:r>
              <a:rPr lang="zh-CN" altLang="zh-CN" b="1" dirty="0"/>
              <a:t>模型</a:t>
            </a:r>
            <a:endParaRPr lang="en-US" altLang="zh-CN" b="1" dirty="0"/>
          </a:p>
          <a:p>
            <a:pPr indent="457200" latinLnBrk="1"/>
            <a:r>
              <a:rPr lang="en-US" altLang="zh-CN" b="1" dirty="0"/>
              <a:t>2. Clark-Wilson</a:t>
            </a:r>
            <a:r>
              <a:rPr lang="zh-CN" altLang="zh-CN" b="1" dirty="0"/>
              <a:t>模型</a:t>
            </a:r>
          </a:p>
          <a:p>
            <a:pPr indent="457200" latinLnBrk="1"/>
            <a:r>
              <a:rPr lang="en-US" altLang="zh-CN" b="1" dirty="0"/>
              <a:t>3. Biba</a:t>
            </a:r>
            <a:r>
              <a:rPr lang="zh-CN" altLang="zh-CN" b="1" dirty="0"/>
              <a:t>模型</a:t>
            </a:r>
          </a:p>
          <a:p>
            <a:pPr indent="457200" latinLnBrk="1"/>
            <a:r>
              <a:rPr lang="en-US" altLang="zh-CN" b="1" dirty="0"/>
              <a:t>4. Chinese Wall</a:t>
            </a:r>
            <a:r>
              <a:rPr lang="zh-CN" altLang="zh-CN" b="1" dirty="0"/>
              <a:t>模型</a:t>
            </a:r>
          </a:p>
          <a:p>
            <a:pPr indent="457200" latinLnBrk="1"/>
            <a:r>
              <a:rPr lang="en-US" altLang="zh-CN" b="1" dirty="0"/>
              <a:t>5. HTP</a:t>
            </a:r>
            <a:r>
              <a:rPr lang="zh-CN" altLang="zh-CN" b="1" dirty="0"/>
              <a:t>信息安全模型</a:t>
            </a:r>
          </a:p>
        </p:txBody>
      </p:sp>
    </p:spTree>
    <p:extLst>
      <p:ext uri="{BB962C8B-B14F-4D97-AF65-F5344CB8AC3E}">
        <p14:creationId xmlns:p14="http://schemas.microsoft.com/office/powerpoint/2010/main" val="28077044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1576479"/>
            <a:ext cx="9080239" cy="327129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1.3.3 </a:t>
            </a:r>
            <a:r>
              <a:rPr lang="zh-CN" altLang="zh-CN" b="1" dirty="0"/>
              <a:t>信息安全管理体系</a:t>
            </a:r>
          </a:p>
          <a:p>
            <a:pPr indent="457200" latinLnBrk="1"/>
            <a:r>
              <a:rPr lang="zh-CN" altLang="zh-CN" dirty="0"/>
              <a:t>信息安全管理体系（</a:t>
            </a:r>
            <a:r>
              <a:rPr lang="en-US" altLang="zh-CN" dirty="0"/>
              <a:t>Information Security Management System</a:t>
            </a:r>
            <a:r>
              <a:rPr lang="zh-CN" altLang="zh-CN" dirty="0"/>
              <a:t>，简称为</a:t>
            </a:r>
            <a:r>
              <a:rPr lang="en-US" altLang="zh-CN" dirty="0"/>
              <a:t>ISMS</a:t>
            </a:r>
            <a:r>
              <a:rPr lang="zh-CN" altLang="zh-CN" dirty="0"/>
              <a:t>）是</a:t>
            </a:r>
            <a:r>
              <a:rPr lang="en-US" altLang="zh-CN" dirty="0"/>
              <a:t>1998</a:t>
            </a:r>
            <a:r>
              <a:rPr lang="zh-CN" altLang="zh-CN" dirty="0"/>
              <a:t>年前后从英国发展起来的信息安全领域中的一个新概念，是管理体系思想和方法在信息安全领域的应用。近年来，伴随着</a:t>
            </a:r>
            <a:r>
              <a:rPr lang="en-US" altLang="zh-CN" dirty="0"/>
              <a:t>ISMS</a:t>
            </a:r>
            <a:r>
              <a:rPr lang="zh-CN" altLang="zh-CN" dirty="0"/>
              <a:t>国际标准的制修订，</a:t>
            </a:r>
            <a:r>
              <a:rPr lang="en-US" altLang="zh-CN" dirty="0"/>
              <a:t>ISMS</a:t>
            </a:r>
            <a:r>
              <a:rPr lang="zh-CN" altLang="zh-CN" dirty="0"/>
              <a:t>迅速被全球接受和认可，成为世界各国、各种类型、各种规模的组织解决信息安全问题的一个有效方法。</a:t>
            </a:r>
            <a:r>
              <a:rPr lang="en-US" altLang="zh-CN" dirty="0"/>
              <a:t>ISMS</a:t>
            </a:r>
            <a:r>
              <a:rPr lang="zh-CN" altLang="zh-CN" dirty="0"/>
              <a:t>认证随之成为组织向社会及其相关方证明其信息安全水平和能力的一种有效途径。</a:t>
            </a:r>
          </a:p>
        </p:txBody>
      </p:sp>
    </p:spTree>
    <p:extLst>
      <p:ext uri="{BB962C8B-B14F-4D97-AF65-F5344CB8AC3E}">
        <p14:creationId xmlns:p14="http://schemas.microsoft.com/office/powerpoint/2010/main" val="1284578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1909549" y="1412350"/>
            <a:ext cx="8531924"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dirty="0"/>
              <a:t>21</a:t>
            </a:r>
            <a:r>
              <a:rPr lang="zh-CN" altLang="zh-CN" dirty="0"/>
              <a:t>世纪是信息大爆发的时代，得益于互联网的高速发展，网络上的各种信息呈几何倍数的产生、存储和传播。在此同时，信息安全形势也日益严峻，各种围绕信息的博弈让信息安全再次走在风口浪尖。本章将向读者介绍信息及信息安全的基础知识。</a:t>
            </a:r>
          </a:p>
          <a:p>
            <a:pPr indent="457200" latinLnBrk="1"/>
            <a:r>
              <a:rPr lang="zh-CN" altLang="zh-CN" b="1" dirty="0"/>
              <a:t>本章重点难点：</a:t>
            </a:r>
            <a:endParaRPr lang="zh-CN" altLang="zh-CN" dirty="0"/>
          </a:p>
          <a:p>
            <a:pPr indent="457200" latinLnBrk="1"/>
            <a:r>
              <a:rPr lang="zh-CN" altLang="zh-CN" dirty="0"/>
              <a:t>信息及信息安全</a:t>
            </a:r>
          </a:p>
          <a:p>
            <a:pPr indent="457200" latinLnBrk="1"/>
            <a:r>
              <a:rPr lang="zh-CN" altLang="zh-CN" dirty="0"/>
              <a:t>信息安全面临的威胁</a:t>
            </a:r>
          </a:p>
          <a:p>
            <a:pPr indent="457200" latinLnBrk="1"/>
            <a:r>
              <a:rPr lang="zh-CN" altLang="zh-CN" dirty="0"/>
              <a:t>信息安全模型</a:t>
            </a:r>
          </a:p>
          <a:p>
            <a:pPr indent="457200" latinLnBrk="1"/>
            <a:r>
              <a:rPr lang="zh-CN" altLang="zh-CN" dirty="0"/>
              <a:t>信息保护等级划分及含义</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41375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273702" y="3972975"/>
            <a:ext cx="5109091" cy="830997"/>
          </a:xfrm>
          <a:prstGeom prst="rect">
            <a:avLst/>
          </a:prstGeom>
        </p:spPr>
        <p:txBody>
          <a:bodyPr wrap="none">
            <a:spAutoFit/>
          </a:bodyPr>
          <a:lstStyle/>
          <a:p>
            <a:r>
              <a:rPr lang="zh-CN" altLang="zh-CN" sz="4800" b="1" dirty="0"/>
              <a:t>信息安全等级保护</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72638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6243386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57466" y="2255858"/>
            <a:ext cx="8764152"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1.4.1 </a:t>
            </a:r>
            <a:r>
              <a:rPr lang="zh-CN" altLang="zh-CN" b="1" dirty="0"/>
              <a:t>信息安全等级保护简介</a:t>
            </a:r>
          </a:p>
          <a:p>
            <a:pPr indent="457200" latinLnBrk="1"/>
            <a:r>
              <a:rPr lang="zh-CN" altLang="zh-CN" dirty="0"/>
              <a:t>等保，是在我国非保密信息系统网络信息安全基本建设的主要规范。是在我国信息安全防范措施的基本制度、基本上对策、基本上方式。对互联网和信息系统依照必要性标准分等级维护，安全性防护级别越高，规定安全性维护工作能力就越强。</a:t>
            </a:r>
          </a:p>
        </p:txBody>
      </p:sp>
    </p:spTree>
    <p:extLst>
      <p:ext uri="{BB962C8B-B14F-4D97-AF65-F5344CB8AC3E}">
        <p14:creationId xmlns:p14="http://schemas.microsoft.com/office/powerpoint/2010/main" val="39144012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13924" y="1980086"/>
            <a:ext cx="8764152"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1.4.2 </a:t>
            </a:r>
            <a:r>
              <a:rPr lang="zh-CN" altLang="zh-CN" b="1" dirty="0"/>
              <a:t>信息安全等级保护的重要意义</a:t>
            </a:r>
          </a:p>
          <a:p>
            <a:pPr indent="457200" latinLnBrk="1"/>
            <a:r>
              <a:rPr lang="zh-CN" altLang="zh-CN" dirty="0"/>
              <a:t>信息安全等级保护实施的重要意义包括以下三个方面：</a:t>
            </a:r>
          </a:p>
          <a:p>
            <a:pPr marL="342900" lvl="0" indent="457200" latinLnBrk="1">
              <a:buFont typeface="Wingdings" panose="05000000000000000000" pitchFamily="2" charset="2"/>
              <a:buChar char="Ø"/>
            </a:pPr>
            <a:r>
              <a:rPr lang="zh-CN" altLang="zh-CN" dirty="0"/>
              <a:t>满足合法合规要求，明确责任和工作方法，让安全防护更加规范。</a:t>
            </a:r>
          </a:p>
          <a:p>
            <a:pPr marL="342900" lvl="0" indent="457200" latinLnBrk="1">
              <a:buFont typeface="Wingdings" panose="05000000000000000000" pitchFamily="2" charset="2"/>
              <a:buChar char="Ø"/>
            </a:pPr>
            <a:r>
              <a:rPr lang="zh-CN" altLang="zh-CN" dirty="0"/>
              <a:t>明确组织整体目标，改变以往单点防御方式，让安全建设更加体系化。</a:t>
            </a:r>
          </a:p>
          <a:p>
            <a:pPr marL="342900" lvl="0" indent="457200" latinLnBrk="1">
              <a:buFont typeface="Wingdings" panose="05000000000000000000" pitchFamily="2" charset="2"/>
              <a:buChar char="Ø"/>
            </a:pPr>
            <a:r>
              <a:rPr lang="zh-CN" altLang="zh-CN" dirty="0"/>
              <a:t>提高人员安全意识，树立等级化防护思想，合理分配网络安全投资。</a:t>
            </a:r>
          </a:p>
        </p:txBody>
      </p:sp>
    </p:spTree>
    <p:extLst>
      <p:ext uri="{BB962C8B-B14F-4D97-AF65-F5344CB8AC3E}">
        <p14:creationId xmlns:p14="http://schemas.microsoft.com/office/powerpoint/2010/main" val="41946906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70020" y="709874"/>
            <a:ext cx="9210845"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1.4.3 </a:t>
            </a:r>
            <a:r>
              <a:rPr lang="zh-CN" altLang="zh-CN" b="1" dirty="0"/>
              <a:t>信息安全等级保护的划分细则</a:t>
            </a:r>
          </a:p>
          <a:p>
            <a:pPr indent="457200" latinLnBrk="1"/>
            <a:r>
              <a:rPr lang="zh-CN" altLang="zh-CN" dirty="0"/>
              <a:t>《信息安全等级保护管理办法》规定，国家信息安全等级保护坚持自主定级、自主保护的原则。信息系统的安全保护等级应当根据信息系统在国家安全、经济建设、社会生活中的重要程度，信息系统遭到破坏后对国家安全、社会秩序、公共利益以及公民、法人和其他组织的合法权益的危害程度等因素确定。</a:t>
            </a:r>
            <a:r>
              <a:rPr lang="en-US" altLang="zh-CN" dirty="0"/>
              <a:t>66</a:t>
            </a:r>
            <a:r>
              <a:rPr lang="zh-CN" altLang="zh-CN" dirty="0"/>
              <a:t>号文件将信息系统的安全保护等级分为以下五级，一至五级等级逐级增高：</a:t>
            </a:r>
            <a:endParaRPr lang="en-US" altLang="zh-CN" dirty="0"/>
          </a:p>
          <a:p>
            <a:pPr indent="457200" latinLnBrk="1"/>
            <a:r>
              <a:rPr lang="en-US" altLang="zh-CN" b="1" dirty="0"/>
              <a:t>1. </a:t>
            </a:r>
            <a:r>
              <a:rPr lang="zh-CN" altLang="zh-CN" b="1" dirty="0"/>
              <a:t>第一级：自主保护级</a:t>
            </a:r>
          </a:p>
          <a:p>
            <a:pPr indent="457200" latinLnBrk="1"/>
            <a:r>
              <a:rPr lang="en-US" altLang="zh-CN" b="1" dirty="0"/>
              <a:t>2. </a:t>
            </a:r>
            <a:r>
              <a:rPr lang="zh-CN" altLang="zh-CN" b="1" dirty="0"/>
              <a:t>第二级：指导保护级</a:t>
            </a:r>
          </a:p>
          <a:p>
            <a:pPr indent="457200" latinLnBrk="1"/>
            <a:r>
              <a:rPr lang="en-US" altLang="zh-CN" b="1" dirty="0"/>
              <a:t>3. </a:t>
            </a:r>
            <a:r>
              <a:rPr lang="zh-CN" altLang="zh-CN" b="1" dirty="0"/>
              <a:t>第三级：监督保护级</a:t>
            </a:r>
          </a:p>
          <a:p>
            <a:pPr indent="457200" latinLnBrk="1"/>
            <a:r>
              <a:rPr lang="en-US" altLang="zh-CN" b="1" dirty="0"/>
              <a:t>4. </a:t>
            </a:r>
            <a:r>
              <a:rPr lang="zh-CN" altLang="zh-CN" b="1" dirty="0"/>
              <a:t>第四级：强制保护级</a:t>
            </a:r>
          </a:p>
          <a:p>
            <a:pPr indent="457200" latinLnBrk="1"/>
            <a:r>
              <a:rPr lang="en-US" altLang="zh-CN" b="1" dirty="0"/>
              <a:t>5. </a:t>
            </a:r>
            <a:r>
              <a:rPr lang="zh-CN" altLang="zh-CN" b="1" dirty="0"/>
              <a:t>第五级：专控保护级</a:t>
            </a:r>
          </a:p>
        </p:txBody>
      </p:sp>
    </p:spTree>
    <p:extLst>
      <p:ext uri="{BB962C8B-B14F-4D97-AF65-F5344CB8AC3E}">
        <p14:creationId xmlns:p14="http://schemas.microsoft.com/office/powerpoint/2010/main" val="8933490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1073671"/>
            <a:ext cx="9210845"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1.4.4 </a:t>
            </a:r>
            <a:r>
              <a:rPr lang="zh-CN" altLang="zh-CN" b="1" dirty="0"/>
              <a:t>信息安全等级保护的基本要求</a:t>
            </a:r>
          </a:p>
          <a:p>
            <a:pPr indent="457200" latinLnBrk="1"/>
            <a:r>
              <a:rPr lang="zh-CN" altLang="zh-CN" dirty="0"/>
              <a:t>信息系统安全等级保护的基本要求是等级保护的核心，它建立了评价每个保护等级的指标体系，也是等级测评的依据。信息系统安全等级保护的基本要求包括基本技术要求和基本管理要求两个方面，体现了技术和管理并重的系统安全保护原则。不同等级的信息系统应具备的基本安全保护能力如下。</a:t>
            </a:r>
            <a:endParaRPr lang="en-US" altLang="zh-CN" dirty="0"/>
          </a:p>
          <a:p>
            <a:pPr indent="457200" latinLnBrk="1"/>
            <a:r>
              <a:rPr lang="en-US" altLang="zh-CN" b="1" dirty="0"/>
              <a:t>1. </a:t>
            </a:r>
            <a:r>
              <a:rPr lang="zh-CN" altLang="zh-CN" b="1" dirty="0"/>
              <a:t>第一级</a:t>
            </a:r>
          </a:p>
          <a:p>
            <a:pPr indent="457200" latinLnBrk="1"/>
            <a:r>
              <a:rPr lang="zh-CN" altLang="zh-CN" dirty="0"/>
              <a:t>应能够防护系统免受来自个人的、拥有很少资源的威胁源发起的恶意攻击、一般的自然灾难，以及其他相当危害程度的威胁所造成的关键资源损害，在系统遭到损害后﹐能够恢复部分功能。</a:t>
            </a:r>
          </a:p>
        </p:txBody>
      </p:sp>
    </p:spTree>
    <p:extLst>
      <p:ext uri="{BB962C8B-B14F-4D97-AF65-F5344CB8AC3E}">
        <p14:creationId xmlns:p14="http://schemas.microsoft.com/office/powerpoint/2010/main" val="17153445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927587"/>
            <a:ext cx="9210845"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a:t>
            </a:r>
            <a:r>
              <a:rPr lang="zh-CN" altLang="zh-CN" b="1" dirty="0"/>
              <a:t>第二级</a:t>
            </a:r>
          </a:p>
          <a:p>
            <a:pPr indent="457200" latinLnBrk="1"/>
            <a:r>
              <a:rPr lang="zh-CN" altLang="zh-CN" dirty="0"/>
              <a:t>应能够防护系统免受来自外部小型组织的、拥有少量资源的威胁源发起的恶意攻击、一般的自然灾难，以及其他相当危害程度的威胁所造成的重要资源损害，能够发现重要的安全漏洞和安全事件，在系统遭到损害后﹐能够在一段时间内恢复部分功能。</a:t>
            </a:r>
          </a:p>
          <a:p>
            <a:pPr indent="457200" latinLnBrk="1"/>
            <a:r>
              <a:rPr lang="en-US" altLang="zh-CN" b="1" dirty="0"/>
              <a:t>3. </a:t>
            </a:r>
            <a:r>
              <a:rPr lang="zh-CN" altLang="zh-CN" b="1" dirty="0"/>
              <a:t>第三极</a:t>
            </a:r>
          </a:p>
          <a:p>
            <a:pPr indent="457200" latinLnBrk="1"/>
            <a:r>
              <a:rPr lang="zh-CN" altLang="zh-CN" dirty="0"/>
              <a:t>应能够在统一安全策略下防护系统免受来自外部有组织的团体﹑拥有较为丰富资源的威胁源发起的恶意攻击、较为严重的自然灾难，以及其他相当危害程度的威胁所造成的主要资源损害，能够发现安全漏洞和安全事件，在系统遭到损害后﹐能够较快恢复绝大部分功能。</a:t>
            </a:r>
          </a:p>
        </p:txBody>
      </p:sp>
    </p:spTree>
    <p:extLst>
      <p:ext uri="{BB962C8B-B14F-4D97-AF65-F5344CB8AC3E}">
        <p14:creationId xmlns:p14="http://schemas.microsoft.com/office/powerpoint/2010/main" val="23923617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406559"/>
            <a:ext cx="9210845"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 </a:t>
            </a:r>
            <a:r>
              <a:rPr lang="zh-CN" altLang="zh-CN" b="1" dirty="0"/>
              <a:t>第四级</a:t>
            </a:r>
          </a:p>
          <a:p>
            <a:pPr indent="457200" latinLnBrk="1"/>
            <a:r>
              <a:rPr lang="zh-CN" altLang="zh-CN" dirty="0"/>
              <a:t>应能够在统一安全策略下防护系统免受来自国家级别的、敌对组织的、拥有丰富资源的威胁源发起的恶意攻击，严重的自然灾难，以及其他相当危害程度的威胁所造成的资源损害，能够发现安全漏洞和安全事件，在系统遭到损害后﹐能够迅速恢复所有功能。</a:t>
            </a:r>
          </a:p>
          <a:p>
            <a:pPr indent="457200" latinLnBrk="1"/>
            <a:r>
              <a:rPr lang="zh-CN" altLang="zh-CN" dirty="0"/>
              <a:t>信息系统安全等级保护应依据信息系统的安全保护等级情况保证它们具有相应等级的基本安全保护能力，不同安全保护等级的信息系统要求具有不同的安全保护能力。</a:t>
            </a:r>
          </a:p>
        </p:txBody>
      </p:sp>
    </p:spTree>
    <p:extLst>
      <p:ext uri="{BB962C8B-B14F-4D97-AF65-F5344CB8AC3E}">
        <p14:creationId xmlns:p14="http://schemas.microsoft.com/office/powerpoint/2010/main" val="25486357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14761" y="927586"/>
            <a:ext cx="9362478" cy="470395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1.4.5 </a:t>
            </a:r>
            <a:r>
              <a:rPr lang="zh-CN" altLang="zh-CN" b="1" dirty="0"/>
              <a:t>信息安全等级保护工作流程</a:t>
            </a:r>
          </a:p>
          <a:p>
            <a:pPr indent="457200" latinLnBrk="1"/>
            <a:r>
              <a:rPr lang="zh-CN" altLang="zh-CN" dirty="0"/>
              <a:t>信息安全等级保护的工作流程包括以下</a:t>
            </a:r>
            <a:r>
              <a:rPr lang="en-US" altLang="zh-CN" dirty="0"/>
              <a:t>5</a:t>
            </a:r>
            <a:r>
              <a:rPr lang="zh-CN" altLang="zh-CN" dirty="0"/>
              <a:t>个步骤：</a:t>
            </a:r>
            <a:endParaRPr lang="en-US" altLang="zh-CN" dirty="0"/>
          </a:p>
          <a:p>
            <a:pPr marL="342900" lvl="0" indent="457200" latinLnBrk="1">
              <a:buFont typeface="Wingdings" panose="05000000000000000000" pitchFamily="2" charset="2"/>
              <a:buChar char="Ø"/>
            </a:pPr>
            <a:r>
              <a:rPr lang="zh-CN" altLang="zh-CN" dirty="0"/>
              <a:t>定级：确定定级对象，初步确认定级对象，专家评审，主管部门审核、公安机关备案审查。</a:t>
            </a:r>
          </a:p>
          <a:p>
            <a:pPr marL="342900" lvl="0" indent="457200" latinLnBrk="1">
              <a:buFont typeface="Wingdings" panose="05000000000000000000" pitchFamily="2" charset="2"/>
              <a:buChar char="Ø"/>
            </a:pPr>
            <a:r>
              <a:rPr lang="zh-CN" altLang="zh-CN" dirty="0"/>
              <a:t>备案：持定级报告、备案表等材料到当地公安机关网安部门备案。</a:t>
            </a:r>
          </a:p>
          <a:p>
            <a:pPr marL="342900" lvl="0" indent="457200" latinLnBrk="1">
              <a:buFont typeface="Wingdings" panose="05000000000000000000" pitchFamily="2" charset="2"/>
              <a:buChar char="Ø"/>
            </a:pPr>
            <a:r>
              <a:rPr lang="zh-CN" altLang="zh-CN" dirty="0"/>
              <a:t>建设整改：参照信息系统当前等级要求和标准，对信息系统进行整改加固。</a:t>
            </a:r>
          </a:p>
          <a:p>
            <a:pPr marL="342900" lvl="0" indent="457200" latinLnBrk="1">
              <a:buFont typeface="Wingdings" panose="05000000000000000000" pitchFamily="2" charset="2"/>
              <a:buChar char="Ø"/>
            </a:pPr>
            <a:r>
              <a:rPr lang="zh-CN" altLang="zh-CN" dirty="0"/>
              <a:t>登记测评：委托具备测评资质的测评机构对信息系统进行等级测评，形成正式的测评报告。</a:t>
            </a:r>
          </a:p>
          <a:p>
            <a:pPr marL="342900" lvl="0" indent="457200" latinLnBrk="1">
              <a:buFont typeface="Wingdings" panose="05000000000000000000" pitchFamily="2" charset="2"/>
              <a:buChar char="Ø"/>
            </a:pPr>
            <a:r>
              <a:rPr lang="zh-CN" altLang="zh-CN" dirty="0"/>
              <a:t>监督检查：向当地公安机关网监部门提交测评报告，配合完成对信息安全等级保护实施情况的检查。</a:t>
            </a:r>
          </a:p>
        </p:txBody>
      </p:sp>
    </p:spTree>
    <p:extLst>
      <p:ext uri="{BB962C8B-B14F-4D97-AF65-F5344CB8AC3E}">
        <p14:creationId xmlns:p14="http://schemas.microsoft.com/office/powerpoint/2010/main" val="38458308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17994" y="1522672"/>
            <a:ext cx="9356011" cy="332509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信息安全等级保护的测评方法包括以下几种：</a:t>
            </a:r>
          </a:p>
          <a:p>
            <a:pPr marL="342900" lvl="0" indent="457200" latinLnBrk="1">
              <a:buFont typeface="Wingdings" panose="05000000000000000000" pitchFamily="2" charset="2"/>
              <a:buChar char="Ø"/>
            </a:pPr>
            <a:r>
              <a:rPr lang="zh-CN" altLang="zh-CN" dirty="0"/>
              <a:t>访谈：通过引导信息系统相关进行有目的（针对性）交流以帮助测评人员理解、澄清或取得证据的过程。</a:t>
            </a:r>
          </a:p>
          <a:p>
            <a:pPr marL="342900" lvl="0" indent="457200" latinLnBrk="1">
              <a:buFont typeface="Wingdings" panose="05000000000000000000" pitchFamily="2" charset="2"/>
              <a:buChar char="Ø"/>
            </a:pPr>
            <a:r>
              <a:rPr lang="zh-CN" altLang="zh-CN" dirty="0"/>
              <a:t>核查：通过对测评对象（如制度文档、各类设备及相关安全配置等）进行观察、查验和分析，以帮助测评人员理解、澄清或取得证据的过程。</a:t>
            </a:r>
          </a:p>
          <a:p>
            <a:pPr marL="342900" lvl="0" indent="457200" latinLnBrk="1">
              <a:buFont typeface="Wingdings" panose="05000000000000000000" pitchFamily="2" charset="2"/>
              <a:buChar char="Ø"/>
            </a:pPr>
            <a:r>
              <a:rPr lang="zh-CN" altLang="zh-CN" dirty="0"/>
              <a:t>测试：使用预订的方法</a:t>
            </a:r>
            <a:r>
              <a:rPr lang="en-US" altLang="zh-CN" dirty="0"/>
              <a:t>/</a:t>
            </a:r>
            <a:r>
              <a:rPr lang="zh-CN" altLang="zh-CN" dirty="0"/>
              <a:t>工具使测评对象（各类设备或安全配置）产生特定的结果，将运行结果与预期的结果进行比对的过程。</a:t>
            </a:r>
          </a:p>
        </p:txBody>
      </p:sp>
    </p:spTree>
    <p:extLst>
      <p:ext uri="{BB962C8B-B14F-4D97-AF65-F5344CB8AC3E}">
        <p14:creationId xmlns:p14="http://schemas.microsoft.com/office/powerpoint/2010/main" val="28012853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17994" y="1522673"/>
            <a:ext cx="9177435" cy="326704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1.4.6 </a:t>
            </a:r>
            <a:r>
              <a:rPr lang="zh-CN" altLang="zh-CN" b="1" dirty="0"/>
              <a:t>计算机信息系统安全等级保护标准</a:t>
            </a:r>
          </a:p>
          <a:p>
            <a:pPr indent="457200" latinLnBrk="1"/>
            <a:r>
              <a:rPr lang="zh-CN" altLang="zh-CN" dirty="0"/>
              <a:t>在我国发布的计算机信息系统安全等级保护标准中，最主要的有以下几项重要内容：</a:t>
            </a:r>
          </a:p>
          <a:p>
            <a:pPr marL="457200" indent="457200" latinLnBrk="1">
              <a:buAutoNum type="arabicPeriod"/>
            </a:pPr>
            <a:r>
              <a:rPr lang="en-US" altLang="zh-CN" b="1" dirty="0"/>
              <a:t>GB17859-1999</a:t>
            </a:r>
            <a:r>
              <a:rPr lang="zh-CN" altLang="zh-CN" b="1" dirty="0"/>
              <a:t>《计算机信息系统安全保护等级划分准则》</a:t>
            </a:r>
            <a:endParaRPr lang="en-US" altLang="zh-CN" b="1" dirty="0"/>
          </a:p>
          <a:p>
            <a:pPr indent="457200" latinLnBrk="1"/>
            <a:r>
              <a:rPr lang="zh-CN" altLang="zh-CN" dirty="0"/>
              <a:t>是建立计算机信息系统安全等级保护制度，实施安全等级管理的重要基础性标准将计算机信息系统安全保护能力划分为五个等级：用户自主保护级、系统审计保护级、安全标记保护级、结构化保护级、访问验证保护级。</a:t>
            </a:r>
          </a:p>
        </p:txBody>
      </p:sp>
    </p:spTree>
    <p:extLst>
      <p:ext uri="{BB962C8B-B14F-4D97-AF65-F5344CB8AC3E}">
        <p14:creationId xmlns:p14="http://schemas.microsoft.com/office/powerpoint/2010/main" val="40923247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216239" y="1472516"/>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365539" y="160184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218907" y="2500825"/>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240251" y="3553282"/>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378608" y="2632164"/>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350016" y="369986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251958" y="2485363"/>
            <a:ext cx="249299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信息安全面临的威胁</a:t>
            </a:r>
            <a:endParaRPr lang="zh-CN" altLang="en-US" dirty="0"/>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8265813" y="3548367"/>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信息安全模型</a:t>
            </a:r>
            <a:endParaRPr lang="zh-CN" altLang="en-US" dirty="0"/>
          </a:p>
        </p:txBody>
      </p:sp>
      <p:sp>
        <p:nvSpPr>
          <p:cNvPr id="14" name="文本框 13">
            <a:extLst>
              <a:ext uri="{FF2B5EF4-FFF2-40B4-BE49-F238E27FC236}">
                <a16:creationId xmlns:a16="http://schemas.microsoft.com/office/drawing/2014/main" id="{0CEC9EEE-5136-4649-B568-D003BCA3E0FD}"/>
              </a:ext>
            </a:extLst>
          </p:cNvPr>
          <p:cNvSpPr txBox="1"/>
          <p:nvPr/>
        </p:nvSpPr>
        <p:spPr>
          <a:xfrm>
            <a:off x="7235807" y="4635667"/>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376478" y="476710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6" name="文本框 15">
            <a:hlinkClick r:id="rId4" action="ppaction://hlinksldjump"/>
            <a:extLst>
              <a:ext uri="{FF2B5EF4-FFF2-40B4-BE49-F238E27FC236}">
                <a16:creationId xmlns:a16="http://schemas.microsoft.com/office/drawing/2014/main" id="{DF341E03-D69B-46BC-B87C-62A481BAD830}"/>
              </a:ext>
            </a:extLst>
          </p:cNvPr>
          <p:cNvSpPr txBox="1"/>
          <p:nvPr/>
        </p:nvSpPr>
        <p:spPr>
          <a:xfrm>
            <a:off x="8281338" y="4567029"/>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信息安全等级保护</a:t>
            </a:r>
          </a:p>
        </p:txBody>
      </p:sp>
      <p:sp>
        <p:nvSpPr>
          <p:cNvPr id="22" name="文本框 21">
            <a:hlinkClick r:id="rId5" action="ppaction://hlinksldjump"/>
            <a:extLst>
              <a:ext uri="{FF2B5EF4-FFF2-40B4-BE49-F238E27FC236}">
                <a16:creationId xmlns:a16="http://schemas.microsoft.com/office/drawing/2014/main" id="{A4FA8CBE-305F-4333-AF39-400B25841AD0}"/>
              </a:ext>
            </a:extLst>
          </p:cNvPr>
          <p:cNvSpPr txBox="1"/>
          <p:nvPr/>
        </p:nvSpPr>
        <p:spPr>
          <a:xfrm>
            <a:off x="8259218" y="1462107"/>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信息安全简介</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6389" y="855955"/>
            <a:ext cx="9253392"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GA/T390-2002</a:t>
            </a:r>
            <a:r>
              <a:rPr lang="zh-CN" altLang="zh-CN" b="1" dirty="0"/>
              <a:t>《计算机信息系统安全等级保护通用技术要求》</a:t>
            </a:r>
            <a:endParaRPr lang="en-US" altLang="zh-CN" b="1" dirty="0"/>
          </a:p>
          <a:p>
            <a:pPr indent="457200" latinLnBrk="1"/>
            <a:r>
              <a:rPr lang="zh-CN" altLang="zh-CN" dirty="0"/>
              <a:t>是计算机信息系统安全等级保护技术要求系列标准的基础性标准，用以指导设计者如何设计和实现具有所需要的安全等级的计算机信息系统主要说明了为实现</a:t>
            </a:r>
            <a:r>
              <a:rPr lang="en-US" altLang="zh-CN" dirty="0"/>
              <a:t>GB17859-1999</a:t>
            </a:r>
            <a:r>
              <a:rPr lang="zh-CN" altLang="zh-CN" dirty="0"/>
              <a:t>中每一个保护等级的安全要求应采取的通用的安全技术，和为确保这些安全技术所实现的安全功能达到其应具有的安全性而采取的通用的保证措施。</a:t>
            </a:r>
          </a:p>
          <a:p>
            <a:pPr indent="457200" latinLnBrk="1"/>
            <a:r>
              <a:rPr lang="en-US" altLang="zh-CN" b="1" dirty="0"/>
              <a:t>3. GA/T391-2002</a:t>
            </a:r>
            <a:r>
              <a:rPr lang="zh-CN" altLang="zh-CN" b="1" dirty="0"/>
              <a:t>《计算机信息系统安全等级保护管理要求》</a:t>
            </a:r>
          </a:p>
          <a:p>
            <a:pPr indent="457200" latinLnBrk="1"/>
            <a:r>
              <a:rPr lang="zh-CN" altLang="zh-CN" dirty="0"/>
              <a:t>明确提出了管理层、物理层、网络层、系统层、应用层和运行层的安全管理要求，并将管理要求落实到</a:t>
            </a:r>
            <a:r>
              <a:rPr lang="en-US" altLang="zh-CN" dirty="0"/>
              <a:t>GB17859-1999</a:t>
            </a:r>
            <a:r>
              <a:rPr lang="zh-CN" altLang="zh-CN" dirty="0"/>
              <a:t>的五个等级上更有利于对安全管理的继承、理解、分工实施，更有利于对安全管理的评估和检查。</a:t>
            </a:r>
          </a:p>
        </p:txBody>
      </p:sp>
    </p:spTree>
    <p:extLst>
      <p:ext uri="{BB962C8B-B14F-4D97-AF65-F5344CB8AC3E}">
        <p14:creationId xmlns:p14="http://schemas.microsoft.com/office/powerpoint/2010/main" val="37163114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30213" y="694415"/>
            <a:ext cx="9296665" cy="510941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 GA/T387-2002</a:t>
            </a:r>
            <a:r>
              <a:rPr lang="zh-CN" altLang="zh-CN" b="1" dirty="0"/>
              <a:t>《计算机信息系统安全等级保护网络技术要求》</a:t>
            </a:r>
          </a:p>
          <a:p>
            <a:pPr indent="457200" latinLnBrk="1"/>
            <a:r>
              <a:rPr lang="zh-CN" altLang="zh-CN" dirty="0"/>
              <a:t>用以指导设计者如何设计和实现具有所需要的安全等级的网络系统主要从对网络的安全保护等级进行划分的角度来说明其技术要求，即主要说明了为实现</a:t>
            </a:r>
            <a:r>
              <a:rPr lang="en-US" altLang="zh-CN" dirty="0"/>
              <a:t>GB17859-1999</a:t>
            </a:r>
            <a:r>
              <a:rPr lang="zh-CN" altLang="zh-CN" dirty="0"/>
              <a:t>中每一个保护等级的安全要求对网络系统应采取的安全技术措施，以及各安全技术要求在不同安全级中具体实现上的差异。</a:t>
            </a:r>
            <a:endParaRPr lang="en-US" altLang="zh-CN" dirty="0"/>
          </a:p>
          <a:p>
            <a:pPr indent="457200" latinLnBrk="1"/>
            <a:r>
              <a:rPr lang="en-US" altLang="zh-CN" b="1" dirty="0"/>
              <a:t>5. GA/T388-2002</a:t>
            </a:r>
            <a:r>
              <a:rPr lang="zh-CN" altLang="zh-CN" b="1" dirty="0"/>
              <a:t>《计算机信息系统安全等级保护操作系统技术要求》</a:t>
            </a:r>
          </a:p>
          <a:p>
            <a:pPr indent="457200" latinLnBrk="1"/>
            <a:r>
              <a:rPr lang="zh-CN" altLang="zh-CN" dirty="0"/>
              <a:t>用以指导设计者如何设计和实现具有所需要的安全等级的操作系统，主要从对操作系统的安全保护等级进行划分的角度来说明其技术要求。</a:t>
            </a:r>
          </a:p>
          <a:p>
            <a:pPr indent="457200" latinLnBrk="1"/>
            <a:r>
              <a:rPr lang="en-US" altLang="zh-CN" b="1" dirty="0"/>
              <a:t>6. GA/T389-2002</a:t>
            </a:r>
            <a:r>
              <a:rPr lang="zh-CN" altLang="zh-CN" b="1" dirty="0"/>
              <a:t>《计算机信息系统安全等级保护数据库管理系统技术要求》</a:t>
            </a:r>
          </a:p>
          <a:p>
            <a:pPr indent="457200" latinLnBrk="1"/>
            <a:r>
              <a:rPr lang="zh-CN" altLang="zh-CN" dirty="0"/>
              <a:t>用以指导设计者如何设计和实现具有所需要的安全等级的数据库管理系统，主要从对数据库管理系统的安全保护等级进行划分的角度来说明其技术要求。</a:t>
            </a:r>
          </a:p>
        </p:txBody>
      </p:sp>
    </p:spTree>
    <p:extLst>
      <p:ext uri="{BB962C8B-B14F-4D97-AF65-F5344CB8AC3E}">
        <p14:creationId xmlns:p14="http://schemas.microsoft.com/office/powerpoint/2010/main" val="10450794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49601" y="592817"/>
            <a:ext cx="9408909" cy="516935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 GB17859-1999</a:t>
            </a:r>
            <a:r>
              <a:rPr lang="zh-CN" altLang="zh-CN" b="1" dirty="0"/>
              <a:t>《计算机信息系统安全保护等级划分准则》</a:t>
            </a:r>
          </a:p>
          <a:p>
            <a:pPr indent="457200" latinLnBrk="1"/>
            <a:r>
              <a:rPr lang="zh-CN" altLang="zh-CN" dirty="0"/>
              <a:t>标准划分了</a:t>
            </a:r>
            <a:r>
              <a:rPr lang="en-US" altLang="zh-CN" dirty="0"/>
              <a:t>5</a:t>
            </a:r>
            <a:r>
              <a:rPr lang="zh-CN" altLang="zh-CN" dirty="0"/>
              <a:t>个保护等级，安全保护能力随着安全保护等级的提高，逐渐增强。</a:t>
            </a:r>
          </a:p>
          <a:p>
            <a:pPr indent="457200"/>
            <a:r>
              <a:rPr lang="zh-CN" altLang="zh-CN" dirty="0"/>
              <a:t>第一级：用户自主保护级。第二级：系统审计保护级。第三级：安全标记保护级。第四级：结构化保护级。第五级：访问验证保护级。</a:t>
            </a:r>
            <a:endParaRPr lang="en-US" altLang="zh-CN" dirty="0"/>
          </a:p>
          <a:p>
            <a:pPr indent="457200" latinLnBrk="1"/>
            <a:r>
              <a:rPr lang="en-US" altLang="zh-CN" b="1" dirty="0"/>
              <a:t>8. GA/T391-2002</a:t>
            </a:r>
            <a:r>
              <a:rPr lang="zh-CN" altLang="zh-CN" b="1" dirty="0"/>
              <a:t>《计算机信息系统安全等级保护管理要求》</a:t>
            </a:r>
          </a:p>
          <a:p>
            <a:pPr indent="457200" latinLnBrk="1"/>
            <a:r>
              <a:rPr lang="zh-CN" altLang="zh-CN" dirty="0"/>
              <a:t>要求指出，信息系统安全管理，是对一个组织或机构中信息系统的生命周期全过程实施符合安全等级责任要求的科学管理。需要落实安全组织及安全管理人员，明确角色与职责、制定安全规划、开发安全策略、实施风险管理、制定业务持续性计划和灾难恢复计划、选择与实施安全措施、保证配置、变更的正确与安全、进行安全审计、保证维护支持、进行监控、检查、处理安全事件、安全意识与安全教育、人员安全管理等。</a:t>
            </a:r>
          </a:p>
        </p:txBody>
      </p:sp>
    </p:spTree>
    <p:extLst>
      <p:ext uri="{BB962C8B-B14F-4D97-AF65-F5344CB8AC3E}">
        <p14:creationId xmlns:p14="http://schemas.microsoft.com/office/powerpoint/2010/main" val="21402996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552622"/>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395824" y="563789"/>
            <a:ext cx="9621513"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一、单选题：</a:t>
            </a:r>
          </a:p>
          <a:p>
            <a:pPr indent="457200" latinLnBrk="1"/>
            <a:r>
              <a:rPr lang="en-US" altLang="zh-CN" dirty="0"/>
              <a:t>1. </a:t>
            </a:r>
            <a:r>
              <a:rPr lang="zh-CN" altLang="zh-CN" dirty="0"/>
              <a:t>影响信息安全的主要因素，不包括（）。</a:t>
            </a:r>
          </a:p>
          <a:p>
            <a:pPr indent="457200" latinLnBrk="1"/>
            <a:r>
              <a:rPr lang="en-US" altLang="zh-CN" dirty="0"/>
              <a:t>A</a:t>
            </a:r>
            <a:r>
              <a:rPr lang="zh-CN" altLang="zh-CN" dirty="0"/>
              <a:t>．人</a:t>
            </a:r>
            <a:r>
              <a:rPr lang="en-US" altLang="zh-CN" dirty="0"/>
              <a:t>                B.</a:t>
            </a:r>
            <a:r>
              <a:rPr lang="zh-CN" altLang="zh-CN" dirty="0"/>
              <a:t>访问控制</a:t>
            </a:r>
            <a:r>
              <a:rPr lang="en-US" altLang="zh-CN" dirty="0"/>
              <a:t>          C.</a:t>
            </a:r>
            <a:r>
              <a:rPr lang="zh-CN" altLang="zh-CN" dirty="0"/>
              <a:t>技术 </a:t>
            </a:r>
            <a:r>
              <a:rPr lang="en-US" altLang="zh-CN" dirty="0"/>
              <a:t>            D.</a:t>
            </a:r>
            <a:r>
              <a:rPr lang="zh-CN" altLang="zh-CN" dirty="0"/>
              <a:t>管理</a:t>
            </a:r>
          </a:p>
          <a:p>
            <a:pPr indent="457200" latinLnBrk="1"/>
            <a:r>
              <a:rPr lang="en-US" altLang="zh-CN" dirty="0"/>
              <a:t>2. </a:t>
            </a:r>
            <a:r>
              <a:rPr lang="zh-CN" altLang="zh-CN" dirty="0"/>
              <a:t>信息安全等级保护划分细则是根据（）。</a:t>
            </a:r>
          </a:p>
          <a:p>
            <a:pPr indent="457200" latinLnBrk="1"/>
            <a:r>
              <a:rPr lang="en-US" altLang="zh-CN" dirty="0"/>
              <a:t>A</a:t>
            </a:r>
            <a:r>
              <a:rPr lang="zh-CN" altLang="zh-CN" dirty="0"/>
              <a:t>．危害程度</a:t>
            </a:r>
            <a:r>
              <a:rPr lang="en-US" altLang="zh-CN" dirty="0"/>
              <a:t>          B.</a:t>
            </a:r>
            <a:r>
              <a:rPr lang="zh-CN" altLang="zh-CN" dirty="0"/>
              <a:t>行业</a:t>
            </a:r>
            <a:r>
              <a:rPr lang="en-US" altLang="zh-CN" dirty="0"/>
              <a:t>            C.</a:t>
            </a:r>
            <a:r>
              <a:rPr lang="zh-CN" altLang="zh-CN" dirty="0"/>
              <a:t>从业者</a:t>
            </a:r>
            <a:r>
              <a:rPr lang="en-US" altLang="zh-CN" dirty="0"/>
              <a:t>           D.</a:t>
            </a:r>
            <a:r>
              <a:rPr lang="zh-CN" altLang="zh-CN" dirty="0"/>
              <a:t>信息数量</a:t>
            </a:r>
          </a:p>
          <a:p>
            <a:pPr indent="457200" latinLnBrk="1"/>
            <a:r>
              <a:rPr lang="zh-CN" altLang="zh-CN" dirty="0"/>
              <a:t>二、多选题：</a:t>
            </a:r>
          </a:p>
          <a:p>
            <a:pPr lvl="0" indent="457200" latinLnBrk="1"/>
            <a:r>
              <a:rPr lang="zh-CN" altLang="zh-CN" dirty="0"/>
              <a:t>信息保障的内容包括（）。</a:t>
            </a:r>
          </a:p>
          <a:p>
            <a:pPr indent="457200" latinLnBrk="1"/>
            <a:r>
              <a:rPr lang="en-US" altLang="zh-CN" dirty="0"/>
              <a:t>A</a:t>
            </a:r>
            <a:r>
              <a:rPr lang="zh-CN" altLang="zh-CN" dirty="0"/>
              <a:t>．保护</a:t>
            </a:r>
            <a:r>
              <a:rPr lang="en-US" altLang="zh-CN" dirty="0"/>
              <a:t>              B.</a:t>
            </a:r>
            <a:r>
              <a:rPr lang="zh-CN" altLang="zh-CN" dirty="0"/>
              <a:t>监测</a:t>
            </a:r>
            <a:r>
              <a:rPr lang="en-US" altLang="zh-CN" dirty="0"/>
              <a:t>              C.</a:t>
            </a:r>
            <a:r>
              <a:rPr lang="zh-CN" altLang="zh-CN" dirty="0"/>
              <a:t>反应</a:t>
            </a:r>
            <a:r>
              <a:rPr lang="en-US" altLang="zh-CN" dirty="0"/>
              <a:t>               D.</a:t>
            </a:r>
            <a:r>
              <a:rPr lang="zh-CN" altLang="zh-CN" dirty="0"/>
              <a:t>恢复</a:t>
            </a:r>
          </a:p>
          <a:p>
            <a:pPr lvl="0" indent="457200" latinLnBrk="1"/>
            <a:r>
              <a:rPr lang="zh-CN" altLang="zh-CN" dirty="0"/>
              <a:t>信息安全的目标包括（）。</a:t>
            </a:r>
          </a:p>
          <a:p>
            <a:pPr lvl="0" indent="457200" latinLnBrk="1"/>
            <a:r>
              <a:rPr lang="en-US" altLang="zh-CN" dirty="0"/>
              <a:t>A</a:t>
            </a:r>
            <a:r>
              <a:rPr lang="zh-CN" altLang="zh-CN" dirty="0"/>
              <a:t>．保密性 </a:t>
            </a:r>
            <a:r>
              <a:rPr lang="en-US" altLang="zh-CN" dirty="0"/>
              <a:t>          B.</a:t>
            </a:r>
            <a:r>
              <a:rPr lang="zh-CN" altLang="zh-CN" dirty="0"/>
              <a:t>完整性</a:t>
            </a:r>
            <a:r>
              <a:rPr lang="en-US" altLang="zh-CN" dirty="0"/>
              <a:t>          C.</a:t>
            </a:r>
            <a:r>
              <a:rPr lang="zh-CN" altLang="zh-CN" dirty="0"/>
              <a:t>可用性 </a:t>
            </a:r>
            <a:r>
              <a:rPr lang="en-US" altLang="zh-CN" dirty="0"/>
              <a:t>            D.</a:t>
            </a:r>
            <a:r>
              <a:rPr lang="zh-CN" altLang="zh-CN" dirty="0"/>
              <a:t>复杂性</a:t>
            </a:r>
          </a:p>
          <a:p>
            <a:pPr lvl="0" indent="457200" latinLnBrk="1"/>
            <a:r>
              <a:rPr lang="zh-CN" altLang="zh-CN" dirty="0"/>
              <a:t>信息安全等级保护的实时原则包括（）。</a:t>
            </a:r>
          </a:p>
          <a:p>
            <a:pPr indent="457200" latinLnBrk="1"/>
            <a:r>
              <a:rPr lang="en-US" altLang="zh-CN" dirty="0"/>
              <a:t>A. </a:t>
            </a:r>
            <a:r>
              <a:rPr lang="zh-CN" altLang="zh-CN" dirty="0"/>
              <a:t>自主保护 </a:t>
            </a:r>
            <a:r>
              <a:rPr lang="en-US" altLang="zh-CN" dirty="0"/>
              <a:t>        B.</a:t>
            </a:r>
            <a:r>
              <a:rPr lang="zh-CN" altLang="zh-CN" dirty="0"/>
              <a:t>重点保护</a:t>
            </a:r>
            <a:r>
              <a:rPr lang="en-US" altLang="zh-CN" dirty="0"/>
              <a:t>       C.</a:t>
            </a:r>
            <a:r>
              <a:rPr lang="zh-CN" altLang="zh-CN" dirty="0"/>
              <a:t>同步建设 </a:t>
            </a:r>
            <a:r>
              <a:rPr lang="en-US" altLang="zh-CN" dirty="0"/>
              <a:t>         D.</a:t>
            </a:r>
            <a:r>
              <a:rPr lang="zh-CN" altLang="zh-CN" dirty="0"/>
              <a:t>动态调整</a:t>
            </a:r>
          </a:p>
        </p:txBody>
      </p:sp>
    </p:spTree>
    <p:extLst>
      <p:ext uri="{BB962C8B-B14F-4D97-AF65-F5344CB8AC3E}">
        <p14:creationId xmlns:p14="http://schemas.microsoft.com/office/powerpoint/2010/main" val="14363569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610678"/>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686134" y="1101696"/>
            <a:ext cx="8944418"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三、简答题：</a:t>
            </a:r>
          </a:p>
          <a:p>
            <a:pPr lvl="0" indent="457200" latinLnBrk="1"/>
            <a:r>
              <a:rPr lang="en-US" altLang="zh-CN" dirty="0"/>
              <a:t>1. </a:t>
            </a:r>
            <a:r>
              <a:rPr lang="zh-CN" altLang="zh-CN" dirty="0"/>
              <a:t>简述信息安全面临的各种威胁。</a:t>
            </a:r>
          </a:p>
          <a:p>
            <a:pPr lvl="0" indent="457200" latinLnBrk="1"/>
            <a:r>
              <a:rPr lang="en-US" altLang="zh-CN" dirty="0"/>
              <a:t>2. </a:t>
            </a:r>
            <a:r>
              <a:rPr lang="zh-CN" altLang="zh-CN" dirty="0"/>
              <a:t>简述信息安全等级保护的划分细则。</a:t>
            </a:r>
          </a:p>
          <a:p>
            <a:pPr indent="457200" latinLnBrk="1"/>
            <a:r>
              <a:rPr lang="en-US" altLang="zh-CN" dirty="0"/>
              <a:t>3. </a:t>
            </a:r>
            <a:r>
              <a:rPr lang="zh-CN" altLang="zh-CN" dirty="0"/>
              <a:t>简述信息安全等级保护的实施流程。</a:t>
            </a:r>
          </a:p>
          <a:p>
            <a:pPr indent="457200" latinLnBrk="1"/>
            <a:endParaRPr lang="zh-CN" altLang="zh-CN" dirty="0"/>
          </a:p>
          <a:p>
            <a:pPr indent="457200" latinLnBrk="1"/>
            <a:r>
              <a:rPr lang="zh-CN" altLang="zh-CN" dirty="0"/>
              <a:t>参考答案：</a:t>
            </a:r>
          </a:p>
          <a:p>
            <a:pPr indent="457200" latinLnBrk="1"/>
            <a:r>
              <a:rPr lang="zh-CN" altLang="zh-CN" dirty="0"/>
              <a:t>一、单选题</a:t>
            </a:r>
            <a:r>
              <a:rPr lang="en-US" altLang="zh-CN" dirty="0"/>
              <a:t>    1. B   2. A</a:t>
            </a:r>
            <a:endParaRPr lang="zh-CN" altLang="zh-CN" dirty="0"/>
          </a:p>
          <a:p>
            <a:pPr indent="457200" latinLnBrk="1"/>
            <a:r>
              <a:rPr lang="zh-CN" altLang="zh-CN" dirty="0"/>
              <a:t>二、多选题 </a:t>
            </a:r>
            <a:r>
              <a:rPr lang="en-US" altLang="zh-CN" dirty="0"/>
              <a:t>   1. ABCD   2. ABC   3. ABCD</a:t>
            </a:r>
            <a:endParaRPr lang="zh-CN" altLang="zh-CN" dirty="0"/>
          </a:p>
          <a:p>
            <a:pPr indent="457200" latinLnBrk="1"/>
            <a:r>
              <a:rPr lang="zh-CN" altLang="zh-CN" dirty="0"/>
              <a:t>三、简答题 </a:t>
            </a:r>
            <a:r>
              <a:rPr lang="en-US" altLang="zh-CN" dirty="0"/>
              <a:t>   1. </a:t>
            </a:r>
            <a:r>
              <a:rPr lang="zh-CN" altLang="zh-CN" dirty="0"/>
              <a:t>参考</a:t>
            </a:r>
            <a:r>
              <a:rPr lang="en-US" altLang="zh-CN" dirty="0"/>
              <a:t>1.2</a:t>
            </a:r>
            <a:r>
              <a:rPr lang="zh-CN" altLang="zh-CN" dirty="0"/>
              <a:t>中的内容 </a:t>
            </a:r>
            <a:r>
              <a:rPr lang="en-US" altLang="zh-CN" dirty="0"/>
              <a:t>   2. </a:t>
            </a:r>
            <a:r>
              <a:rPr lang="zh-CN" altLang="zh-CN" dirty="0"/>
              <a:t>参考</a:t>
            </a:r>
            <a:r>
              <a:rPr lang="en-US" altLang="zh-CN" dirty="0"/>
              <a:t>1.4.3</a:t>
            </a:r>
            <a:r>
              <a:rPr lang="zh-CN" altLang="zh-CN" dirty="0"/>
              <a:t>中的内容 </a:t>
            </a:r>
          </a:p>
          <a:p>
            <a:pPr indent="457200" latinLnBrk="1"/>
            <a:r>
              <a:rPr lang="en-US" altLang="zh-CN" dirty="0"/>
              <a:t>                     3. </a:t>
            </a:r>
            <a:r>
              <a:rPr lang="zh-CN" altLang="zh-CN" dirty="0"/>
              <a:t>参考</a:t>
            </a:r>
            <a:r>
              <a:rPr lang="en-US" altLang="zh-CN" dirty="0"/>
              <a:t>1.4.5</a:t>
            </a:r>
            <a:r>
              <a:rPr lang="zh-CN" altLang="zh-CN" dirty="0"/>
              <a:t>中的内容。</a:t>
            </a:r>
          </a:p>
        </p:txBody>
      </p:sp>
    </p:spTree>
    <p:extLst>
      <p:ext uri="{BB962C8B-B14F-4D97-AF65-F5344CB8AC3E}">
        <p14:creationId xmlns:p14="http://schemas.microsoft.com/office/powerpoint/2010/main" val="15739143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689518"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49470" y="3972975"/>
            <a:ext cx="3877985" cy="830997"/>
          </a:xfrm>
          <a:prstGeom prst="rect">
            <a:avLst/>
          </a:prstGeom>
        </p:spPr>
        <p:txBody>
          <a:bodyPr wrap="none">
            <a:spAutoFit/>
          </a:bodyPr>
          <a:lstStyle/>
          <a:p>
            <a:r>
              <a:rPr lang="zh-CN" altLang="zh-CN" sz="4800" b="1" dirty="0"/>
              <a:t>信息安全简介</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00215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95824" y="549275"/>
            <a:ext cx="9557812"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1.1.1 </a:t>
            </a:r>
            <a:r>
              <a:rPr lang="zh-CN" altLang="zh-CN" b="1" dirty="0"/>
              <a:t>信息的基本概念</a:t>
            </a:r>
          </a:p>
          <a:p>
            <a:pPr indent="457200" latinLnBrk="1"/>
            <a:r>
              <a:rPr lang="zh-CN" altLang="zh-CN" dirty="0"/>
              <a:t>人们通常把消息、信号、数据、情报和知识等都看作信息。信息本身是无形的，借助信息介质以多种形式存在或传播，包括计算机硬盘、纸张、网络、打印机等。信息有如下特性：</a:t>
            </a:r>
          </a:p>
          <a:p>
            <a:pPr marL="342900" lvl="0" indent="457200" latinLnBrk="1">
              <a:buFont typeface="Wingdings" panose="05000000000000000000" pitchFamily="2" charset="2"/>
              <a:buChar char="Ø"/>
            </a:pPr>
            <a:r>
              <a:rPr lang="zh-CN" altLang="zh-CN" dirty="0"/>
              <a:t>依附性：用</a:t>
            </a:r>
            <a:r>
              <a:rPr lang="en-US" altLang="zh-CN" dirty="0"/>
              <a:t>“</a:t>
            </a:r>
            <a:r>
              <a:rPr lang="zh-CN" altLang="zh-CN" dirty="0"/>
              <a:t>符号</a:t>
            </a:r>
            <a:r>
              <a:rPr lang="en-US" altLang="zh-CN" dirty="0"/>
              <a:t>”</a:t>
            </a:r>
            <a:r>
              <a:rPr lang="zh-CN" altLang="zh-CN" dirty="0"/>
              <a:t>表示；依附于一定的物理介质。</a:t>
            </a:r>
          </a:p>
          <a:p>
            <a:pPr marL="342900" lvl="0" indent="457200" latinLnBrk="1">
              <a:buFont typeface="Wingdings" panose="05000000000000000000" pitchFamily="2" charset="2"/>
              <a:buChar char="Ø"/>
            </a:pPr>
            <a:r>
              <a:rPr lang="zh-CN" altLang="zh-CN" dirty="0"/>
              <a:t>动态性：信息只有及时、新颖才有价值。</a:t>
            </a:r>
          </a:p>
          <a:p>
            <a:pPr marL="342900" lvl="0" indent="457200" latinLnBrk="1">
              <a:buFont typeface="Wingdings" panose="05000000000000000000" pitchFamily="2" charset="2"/>
              <a:buChar char="Ø"/>
            </a:pPr>
            <a:r>
              <a:rPr lang="zh-CN" altLang="zh-CN" dirty="0"/>
              <a:t>可处理性：内容可以识别，形式可以转换或变换。</a:t>
            </a:r>
          </a:p>
          <a:p>
            <a:pPr marL="342900" lvl="0" indent="457200" latinLnBrk="1">
              <a:buFont typeface="Wingdings" panose="05000000000000000000" pitchFamily="2" charset="2"/>
              <a:buChar char="Ø"/>
            </a:pPr>
            <a:r>
              <a:rPr lang="zh-CN" altLang="zh-CN" dirty="0"/>
              <a:t>共享性：信息可无限扩散。</a:t>
            </a:r>
          </a:p>
          <a:p>
            <a:pPr marL="342900" lvl="0" indent="457200" latinLnBrk="1">
              <a:buFont typeface="Wingdings" panose="05000000000000000000" pitchFamily="2" charset="2"/>
              <a:buChar char="Ø"/>
            </a:pPr>
            <a:r>
              <a:rPr lang="zh-CN" altLang="zh-CN" dirty="0"/>
              <a:t>可传递性：在时间和空间上都具有传递性。</a:t>
            </a:r>
          </a:p>
          <a:p>
            <a:pPr marL="342900" lvl="0" indent="457200" latinLnBrk="1">
              <a:buFont typeface="Wingdings" panose="05000000000000000000" pitchFamily="2" charset="2"/>
              <a:buChar char="Ø"/>
            </a:pPr>
            <a:r>
              <a:rPr lang="zh-CN" altLang="zh-CN" dirty="0"/>
              <a:t>异步性：以存储方式来接收，在任何时间使用。</a:t>
            </a:r>
          </a:p>
          <a:p>
            <a:pPr marL="342900" lvl="0" indent="457200" latinLnBrk="1">
              <a:buFont typeface="Wingdings" panose="05000000000000000000" pitchFamily="2" charset="2"/>
              <a:buChar char="Ø"/>
            </a:pPr>
            <a:r>
              <a:rPr lang="zh-CN" altLang="zh-CN" dirty="0"/>
              <a:t>可交换性：可在两个主体间实现信息的交换。</a:t>
            </a:r>
          </a:p>
          <a:p>
            <a:pPr marL="342900" lvl="0" indent="457200" latinLnBrk="1">
              <a:buFont typeface="Wingdings" panose="05000000000000000000" pitchFamily="2" charset="2"/>
              <a:buChar char="Ø"/>
            </a:pPr>
            <a:r>
              <a:rPr lang="zh-CN" altLang="zh-CN" dirty="0"/>
              <a:t>可伪性：信息是可以伪造的。</a:t>
            </a:r>
          </a:p>
        </p:txBody>
      </p:sp>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17094" y="708932"/>
            <a:ext cx="9557812"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1.1.2 </a:t>
            </a:r>
            <a:r>
              <a:rPr lang="zh-CN" altLang="zh-CN" b="1" dirty="0"/>
              <a:t>信息安全概述</a:t>
            </a:r>
          </a:p>
          <a:p>
            <a:pPr indent="457200" latinLnBrk="1"/>
            <a:r>
              <a:rPr lang="en-US" altLang="zh-CN" dirty="0"/>
              <a:t>ISO</a:t>
            </a:r>
            <a:r>
              <a:rPr lang="zh-CN" altLang="zh-CN" dirty="0"/>
              <a:t>对于信息安全的定义为“技术上和管理上为数据处理系统建立的安全保护，保护信息系统的硬件、软件及相关数据不因偶然或者恶意的原因遭到破坏、更改及泄露”。</a:t>
            </a:r>
          </a:p>
          <a:p>
            <a:pPr indent="457200" latinLnBrk="1"/>
            <a:r>
              <a:rPr lang="zh-CN" altLang="zh-CN" dirty="0"/>
              <a:t>对于信息安全来说，需要确保以电磁信号为主要形式的、在计算机网络化系统中进行获取、处理、存储、传输和应用的信息内容在各个物理及逻辑区域中的安全存在，并不发生任何侵害行为。</a:t>
            </a:r>
          </a:p>
          <a:p>
            <a:pPr indent="457200" latinLnBrk="1"/>
            <a:r>
              <a:rPr lang="en-US" altLang="zh-CN" b="1" dirty="0"/>
              <a:t>1. </a:t>
            </a:r>
            <a:r>
              <a:rPr lang="zh-CN" altLang="zh-CN" b="1" dirty="0"/>
              <a:t>信息安全的发展</a:t>
            </a:r>
          </a:p>
          <a:p>
            <a:pPr indent="457200" latinLnBrk="1"/>
            <a:r>
              <a:rPr lang="zh-CN" altLang="zh-CN" dirty="0"/>
              <a:t>信息安全并不是凭空出现的，信息安全的发展主要分为通讯安全、信息安全以及信息保障三个阶段：</a:t>
            </a:r>
          </a:p>
          <a:p>
            <a:pPr indent="457200" latinLnBrk="1"/>
            <a:r>
              <a:rPr lang="zh-CN" altLang="zh-CN" dirty="0"/>
              <a:t>（</a:t>
            </a:r>
            <a:r>
              <a:rPr lang="en-US" altLang="zh-CN" dirty="0"/>
              <a:t>1</a:t>
            </a:r>
            <a:r>
              <a:rPr lang="zh-CN" altLang="zh-CN" dirty="0"/>
              <a:t>）通讯安全</a:t>
            </a:r>
            <a:r>
              <a:rPr lang="en-US" altLang="zh-CN" dirty="0"/>
              <a:t>         </a:t>
            </a:r>
            <a:r>
              <a:rPr lang="zh-CN" altLang="zh-CN" dirty="0"/>
              <a:t>（</a:t>
            </a:r>
            <a:r>
              <a:rPr lang="en-US" altLang="zh-CN" dirty="0"/>
              <a:t>2</a:t>
            </a:r>
            <a:r>
              <a:rPr lang="zh-CN" altLang="zh-CN" dirty="0"/>
              <a:t>）信息安全</a:t>
            </a:r>
            <a:r>
              <a:rPr lang="en-US" altLang="zh-CN" dirty="0"/>
              <a:t>         </a:t>
            </a:r>
            <a:r>
              <a:rPr lang="zh-CN" altLang="zh-CN" dirty="0"/>
              <a:t>（</a:t>
            </a:r>
            <a:r>
              <a:rPr lang="en-US" altLang="zh-CN" dirty="0"/>
              <a:t>3</a:t>
            </a:r>
            <a:r>
              <a:rPr lang="zh-CN" altLang="zh-CN" dirty="0"/>
              <a:t>）信息保障</a:t>
            </a:r>
          </a:p>
        </p:txBody>
      </p:sp>
    </p:spTree>
    <p:extLst>
      <p:ext uri="{BB962C8B-B14F-4D97-AF65-F5344CB8AC3E}">
        <p14:creationId xmlns:p14="http://schemas.microsoft.com/office/powerpoint/2010/main" val="9861420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52878" y="1073671"/>
            <a:ext cx="10018563"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a:t>
            </a:r>
            <a:r>
              <a:rPr lang="zh-CN" altLang="zh-CN" b="1" dirty="0"/>
              <a:t>信息安全的主要影响因素</a:t>
            </a:r>
          </a:p>
          <a:p>
            <a:pPr indent="457200" latinLnBrk="1"/>
            <a:r>
              <a:rPr lang="zh-CN" altLang="zh-CN" dirty="0"/>
              <a:t>信息安全不是一个孤立的静止的概念，信息安全具有系统性、相对性和动态性的特点。在影响信息安全的主要因素中，人、技术、管理是最主要的要素。其中人是信息保障的基础、技术是信息保障的核心、管理是信息保障的关键。</a:t>
            </a:r>
          </a:p>
          <a:p>
            <a:pPr indent="457200" latinLnBrk="1"/>
            <a:r>
              <a:rPr lang="zh-CN" altLang="zh-CN" dirty="0"/>
              <a:t>影响信息安全的因素，可以分为内部因素和外在因素两部分。</a:t>
            </a:r>
          </a:p>
          <a:p>
            <a:pPr indent="457200" latinLnBrk="1"/>
            <a:r>
              <a:rPr lang="zh-CN" altLang="zh-CN" dirty="0"/>
              <a:t>（</a:t>
            </a:r>
            <a:r>
              <a:rPr lang="en-US" altLang="zh-CN" dirty="0"/>
              <a:t>1</a:t>
            </a:r>
            <a:r>
              <a:rPr lang="zh-CN" altLang="zh-CN" dirty="0"/>
              <a:t>）内因</a:t>
            </a:r>
            <a:endParaRPr lang="en-US" altLang="zh-CN" dirty="0"/>
          </a:p>
          <a:p>
            <a:pPr indent="457200" latinLnBrk="1"/>
            <a:r>
              <a:rPr lang="zh-CN" altLang="zh-CN" dirty="0"/>
              <a:t>内因主要由于系统的复杂性所导致，包括过程复杂、网络结构复杂、软件应用复杂。</a:t>
            </a:r>
            <a:endParaRPr lang="en-US" altLang="zh-CN" dirty="0"/>
          </a:p>
          <a:p>
            <a:pPr indent="457200" latinLnBrk="1"/>
            <a:r>
              <a:rPr lang="zh-CN" altLang="zh-CN" dirty="0"/>
              <a:t>（</a:t>
            </a:r>
            <a:r>
              <a:rPr lang="en-US" altLang="zh-CN" dirty="0"/>
              <a:t>2</a:t>
            </a:r>
            <a:r>
              <a:rPr lang="zh-CN" altLang="zh-CN" dirty="0"/>
              <a:t>）外因</a:t>
            </a:r>
          </a:p>
          <a:p>
            <a:pPr indent="457200"/>
            <a:r>
              <a:rPr lang="zh-CN" altLang="zh-CN" dirty="0"/>
              <a:t>外因主要是指安全环境受到各种威胁，其中包括各种情报机构、犯罪团伙和黑客等，通过物理威胁、系统漏洞、通讯设备监听、篡改验证、恶意程序等破坏信息的安全性。</a:t>
            </a:r>
          </a:p>
        </p:txBody>
      </p:sp>
    </p:spTree>
    <p:extLst>
      <p:ext uri="{BB962C8B-B14F-4D97-AF65-F5344CB8AC3E}">
        <p14:creationId xmlns:p14="http://schemas.microsoft.com/office/powerpoint/2010/main" val="22501821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52878" y="1073671"/>
            <a:ext cx="10018563"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a:t>
            </a:r>
            <a:r>
              <a:rPr lang="zh-CN" altLang="zh-CN" b="1" dirty="0"/>
              <a:t>信息安全的主要影响因素</a:t>
            </a:r>
          </a:p>
          <a:p>
            <a:pPr indent="457200" latinLnBrk="1"/>
            <a:r>
              <a:rPr lang="zh-CN" altLang="zh-CN" dirty="0"/>
              <a:t>信息安全不是一个孤立的静止的概念，信息安全具有系统性、相对性和动态性的特点。在影响信息安全的主要因素中，人、技术、管理是最主要的要素。其中人是信息保障的基础、技术是信息保障的核心、管理是信息保障的关键。</a:t>
            </a:r>
          </a:p>
          <a:p>
            <a:pPr indent="457200" latinLnBrk="1"/>
            <a:r>
              <a:rPr lang="zh-CN" altLang="zh-CN" dirty="0"/>
              <a:t>影响信息安全的因素，可以分为内部因素和外在因素两部分。</a:t>
            </a:r>
          </a:p>
          <a:p>
            <a:pPr indent="457200" latinLnBrk="1"/>
            <a:r>
              <a:rPr lang="zh-CN" altLang="zh-CN" dirty="0"/>
              <a:t>（</a:t>
            </a:r>
            <a:r>
              <a:rPr lang="en-US" altLang="zh-CN" dirty="0"/>
              <a:t>1</a:t>
            </a:r>
            <a:r>
              <a:rPr lang="zh-CN" altLang="zh-CN" dirty="0"/>
              <a:t>）内因</a:t>
            </a:r>
            <a:endParaRPr lang="en-US" altLang="zh-CN" dirty="0"/>
          </a:p>
          <a:p>
            <a:pPr indent="457200" latinLnBrk="1"/>
            <a:r>
              <a:rPr lang="zh-CN" altLang="zh-CN" dirty="0"/>
              <a:t>内因主要由于系统的复杂性所导致，包括过程复杂、网络结构复杂、软件应用复杂。</a:t>
            </a:r>
            <a:endParaRPr lang="en-US" altLang="zh-CN" dirty="0"/>
          </a:p>
          <a:p>
            <a:pPr indent="457200" latinLnBrk="1"/>
            <a:r>
              <a:rPr lang="zh-CN" altLang="zh-CN" dirty="0"/>
              <a:t>（</a:t>
            </a:r>
            <a:r>
              <a:rPr lang="en-US" altLang="zh-CN" dirty="0"/>
              <a:t>2</a:t>
            </a:r>
            <a:r>
              <a:rPr lang="zh-CN" altLang="zh-CN" dirty="0"/>
              <a:t>）外因</a:t>
            </a:r>
          </a:p>
          <a:p>
            <a:pPr indent="457200"/>
            <a:r>
              <a:rPr lang="zh-CN" altLang="zh-CN" dirty="0"/>
              <a:t>外因主要是指安全环境受到各种威胁，其中包括各种情报机构、犯罪团伙和黑客等，通过物理威胁、系统漏洞、通讯设备监听、篡改验证、恶意程序等破坏信息的安全性。</a:t>
            </a:r>
          </a:p>
        </p:txBody>
      </p:sp>
    </p:spTree>
    <p:extLst>
      <p:ext uri="{BB962C8B-B14F-4D97-AF65-F5344CB8AC3E}">
        <p14:creationId xmlns:p14="http://schemas.microsoft.com/office/powerpoint/2010/main" val="30616908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52878" y="703169"/>
            <a:ext cx="9947010" cy="514608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a:t>
            </a:r>
            <a:r>
              <a:rPr lang="zh-CN" altLang="zh-CN" b="1" dirty="0"/>
              <a:t>信息安全的目标</a:t>
            </a:r>
            <a:endParaRPr lang="en-US" altLang="zh-CN" b="1" dirty="0"/>
          </a:p>
          <a:p>
            <a:pPr indent="457200" latinLnBrk="1"/>
            <a:r>
              <a:rPr lang="zh-CN" altLang="zh-CN" dirty="0"/>
              <a:t>保密性、完整性和可用性分别反映了信息在三个不同方面的特性。</a:t>
            </a:r>
          </a:p>
          <a:p>
            <a:pPr marL="342900" indent="457200" latinLnBrk="1">
              <a:buFont typeface="Wingdings" panose="05000000000000000000" pitchFamily="2" charset="2"/>
              <a:buChar char="Ø"/>
            </a:pPr>
            <a:r>
              <a:rPr lang="zh-CN" altLang="zh-CN" dirty="0"/>
              <a:t>保密性</a:t>
            </a:r>
            <a:endParaRPr lang="en-US" altLang="zh-CN" dirty="0"/>
          </a:p>
          <a:p>
            <a:pPr marL="342900" indent="457200" latinLnBrk="1">
              <a:buFont typeface="Wingdings" panose="05000000000000000000" pitchFamily="2" charset="2"/>
              <a:buChar char="Ø"/>
            </a:pPr>
            <a:r>
              <a:rPr lang="zh-CN" altLang="zh-CN" dirty="0"/>
              <a:t>完整性</a:t>
            </a:r>
            <a:endParaRPr lang="en-US" altLang="zh-CN" dirty="0"/>
          </a:p>
          <a:p>
            <a:pPr marL="342900" indent="457200" latinLnBrk="1">
              <a:buFont typeface="Wingdings" panose="05000000000000000000" pitchFamily="2" charset="2"/>
              <a:buChar char="Ø"/>
            </a:pPr>
            <a:r>
              <a:rPr lang="zh-CN" altLang="zh-CN" dirty="0"/>
              <a:t>可用性</a:t>
            </a:r>
            <a:endParaRPr lang="en-US" altLang="zh-CN" dirty="0"/>
          </a:p>
          <a:p>
            <a:pPr indent="457200" latinLnBrk="1"/>
            <a:r>
              <a:rPr lang="en-US" altLang="zh-CN" b="1" dirty="0"/>
              <a:t>4. </a:t>
            </a:r>
            <a:r>
              <a:rPr lang="zh-CN" altLang="zh-CN" b="1" dirty="0"/>
              <a:t>信息安全的影响</a:t>
            </a:r>
          </a:p>
          <a:p>
            <a:pPr indent="457200" latinLnBrk="1"/>
            <a:r>
              <a:rPr lang="zh-CN" altLang="zh-CN" dirty="0"/>
              <a:t>随着信息化发展进程的不断加快，各种信息技术已经渗透到国家和人民生活的方方面面，对信息的依赖程度也已经上升到前所未有的高度，信息已经成为重要的战略资源，信息化水平已经成为衡量一个国家的国际竞争力、现代化水平、综合国力以及经济成长的重要标志。所以信息安全已经成为影响和制约国家发展的重要因素。信息安全的影响关乎到经济发展、社会稳定、国家安全、公众利益等方面。</a:t>
            </a:r>
          </a:p>
        </p:txBody>
      </p:sp>
    </p:spTree>
    <p:extLst>
      <p:ext uri="{BB962C8B-B14F-4D97-AF65-F5344CB8AC3E}">
        <p14:creationId xmlns:p14="http://schemas.microsoft.com/office/powerpoint/2010/main" val="278196707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1909</TotalTime>
  <Words>3508</Words>
  <Application>Microsoft Office PowerPoint</Application>
  <PresentationFormat>宽屏</PresentationFormat>
  <Paragraphs>182</Paragraphs>
  <Slides>35</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35</vt:i4>
      </vt:variant>
    </vt:vector>
  </HeadingPairs>
  <TitlesOfParts>
    <vt:vector size="42" baseType="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543</cp:revision>
  <dcterms:created xsi:type="dcterms:W3CDTF">2020-06-26T11:31:00Z</dcterms:created>
  <dcterms:modified xsi:type="dcterms:W3CDTF">2022-12-07T00:59:42Z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